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EF9-50A6-4320-AEE6-404A8FD55839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4431-81E2-4525-95D7-D42E3CEE0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69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EF9-50A6-4320-AEE6-404A8FD55839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4431-81E2-4525-95D7-D42E3CEE0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13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EF9-50A6-4320-AEE6-404A8FD55839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4431-81E2-4525-95D7-D42E3CEE0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25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EF9-50A6-4320-AEE6-404A8FD55839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4431-81E2-4525-95D7-D42E3CEE0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746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EF9-50A6-4320-AEE6-404A8FD55839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4431-81E2-4525-95D7-D42E3CEE0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7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EF9-50A6-4320-AEE6-404A8FD55839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4431-81E2-4525-95D7-D42E3CEE0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55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EF9-50A6-4320-AEE6-404A8FD55839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4431-81E2-4525-95D7-D42E3CEE0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80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EF9-50A6-4320-AEE6-404A8FD55839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4431-81E2-4525-95D7-D42E3CEE0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EF9-50A6-4320-AEE6-404A8FD55839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4431-81E2-4525-95D7-D42E3CEE0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46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EF9-50A6-4320-AEE6-404A8FD55839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4431-81E2-4525-95D7-D42E3CEE0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20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EF9-50A6-4320-AEE6-404A8FD55839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4431-81E2-4525-95D7-D42E3CEE0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87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4EF9-50A6-4320-AEE6-404A8FD55839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C4431-81E2-4525-95D7-D42E3CEE0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25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9"/>
          <p:cNvSpPr txBox="1">
            <a:spLocks noChangeArrowheads="1"/>
          </p:cNvSpPr>
          <p:nvPr/>
        </p:nvSpPr>
        <p:spPr bwMode="auto">
          <a:xfrm>
            <a:off x="488504" y="2780928"/>
            <a:ext cx="8928992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0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Proposal for GTR No. 6 Safety glazing</a:t>
            </a:r>
            <a:endParaRPr lang="ko-KR" altLang="en-US" sz="400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6CAC4C0-F3FB-48B3-A5C7-CF9DC79D9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05685"/>
              </p:ext>
            </p:extLst>
          </p:nvPr>
        </p:nvGraphicFramePr>
        <p:xfrm>
          <a:off x="3512840" y="548680"/>
          <a:ext cx="5760640" cy="577533"/>
        </p:xfrm>
        <a:graphic>
          <a:graphicData uri="http://schemas.openxmlformats.org/drawingml/2006/table">
            <a:tbl>
              <a:tblPr/>
              <a:tblGrid>
                <a:gridCol w="3312368">
                  <a:extLst>
                    <a:ext uri="{9D8B030D-6E8A-4147-A177-3AD203B41FA5}">
                      <a16:colId xmlns:a16="http://schemas.microsoft.com/office/drawing/2014/main" val="379705015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57731588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Submitted by the expert from</a:t>
                      </a:r>
                      <a:b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Republic of Korea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Informal document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GRSG-116-31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(116</a:t>
                      </a:r>
                      <a:r>
                        <a:rPr lang="en-GB" sz="12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GRSG, 1-5 April 2019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agenda item 6(a))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639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60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9"/>
          <p:cNvSpPr txBox="1">
            <a:spLocks noChangeArrowheads="1"/>
          </p:cNvSpPr>
          <p:nvPr/>
        </p:nvSpPr>
        <p:spPr bwMode="auto">
          <a:xfrm>
            <a:off x="200472" y="116632"/>
            <a:ext cx="2514526" cy="59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Purpose</a:t>
            </a:r>
            <a:endParaRPr lang="ko-KR" altLang="en-US" sz="3600" dirty="0">
              <a:solidFill>
                <a:srgbClr val="000000"/>
              </a:solidFill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44488" y="948791"/>
            <a:ext cx="93610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1. In case that </a:t>
            </a:r>
            <a:r>
              <a:rPr lang="ru-RU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open type loadings tray is applied to trucks,</a:t>
            </a:r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  </a:t>
            </a:r>
            <a:r>
              <a:rPr lang="ru-RU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interior </a:t>
            </a:r>
            <a:r>
              <a:rPr lang="ru-RU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mirror application is required to secure rear view.</a:t>
            </a:r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2. </a:t>
            </a:r>
            <a:r>
              <a:rPr lang="ru-RU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Additionally the many kinds of the truck's efficient safety/convenience</a:t>
            </a:r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   </a:t>
            </a:r>
            <a:r>
              <a:rPr lang="ru-RU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(LDWS, Autonomous sensors, etc.)</a:t>
            </a:r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ru-RU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options are being under development</a:t>
            </a:r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  </a:t>
            </a:r>
            <a:r>
              <a:rPr lang="ru-RU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nowsdays.</a:t>
            </a:r>
            <a:endParaRPr lang="ko-KR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5817096" y="2078742"/>
            <a:ext cx="3292720" cy="2387366"/>
            <a:chOff x="5241032" y="836712"/>
            <a:chExt cx="3276942" cy="224211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032" y="836712"/>
              <a:ext cx="3276942" cy="224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타원 14"/>
            <p:cNvSpPr/>
            <p:nvPr/>
          </p:nvSpPr>
          <p:spPr>
            <a:xfrm>
              <a:off x="6430521" y="951055"/>
              <a:ext cx="864096" cy="54310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2188071"/>
            <a:ext cx="45529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0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5745080" y="3140968"/>
            <a:ext cx="2653423" cy="2592288"/>
            <a:chOff x="5817088" y="3120165"/>
            <a:chExt cx="2653423" cy="2592288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088" y="3120165"/>
              <a:ext cx="2653423" cy="2173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469507" y="5416987"/>
              <a:ext cx="1885453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57263">
                <a:lnSpc>
                  <a:spcPct val="120000"/>
                </a:lnSpc>
                <a:defRPr/>
              </a:pPr>
              <a:r>
                <a:rPr lang="en-US" altLang="ko-KR" sz="1100" dirty="0"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Integrated interior mirror</a:t>
              </a:r>
              <a:endParaRPr lang="ko-KR" altLang="en-US" sz="1000" dirty="0">
                <a:solidFill>
                  <a:prstClr val="black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endParaRPr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>
              <a:off x="7406347" y="4819835"/>
              <a:ext cx="0" cy="625389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oval"/>
              <a:tailEnd type="none"/>
            </a:ln>
            <a:effectLst/>
          </p:spPr>
        </p:cxnSp>
      </p:grp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200472" y="116632"/>
            <a:ext cx="2514526" cy="59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3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현대하모니 M" panose="02020603020101020101" pitchFamily="18" charset="-127"/>
                <a:cs typeface="Arial" panose="020B0604020202020204" pitchFamily="34" charset="0"/>
              </a:rPr>
              <a:t>Purpose</a:t>
            </a:r>
            <a:endParaRPr lang="ko-KR" altLang="en-US" sz="3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현대하모니 M" panose="02020603020101020101" pitchFamily="18" charset="-127"/>
              <a:cs typeface="Arial" panose="020B0604020202020204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32520" y="2924944"/>
            <a:ext cx="4762067" cy="2990670"/>
            <a:chOff x="3056480" y="3717032"/>
            <a:chExt cx="4762067" cy="299067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480" y="3717032"/>
              <a:ext cx="4762067" cy="2990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타원 18"/>
            <p:cNvSpPr/>
            <p:nvPr/>
          </p:nvSpPr>
          <p:spPr>
            <a:xfrm>
              <a:off x="3152800" y="3745286"/>
              <a:ext cx="792087" cy="54781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344488" y="948791"/>
            <a:ext cx="9361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3. If </a:t>
            </a:r>
            <a:r>
              <a:rPr lang="ru-RU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safety/convenience options</a:t>
            </a:r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are fitted to the underside of the windscreen,</a:t>
            </a:r>
          </a:p>
          <a:p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   it may limit the driver’s direct front of vision.</a:t>
            </a:r>
          </a:p>
          <a:p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   For the optimization of installation, these o</a:t>
            </a:r>
            <a:r>
              <a:rPr lang="ru-RU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ptions may be integrated</a:t>
            </a:r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  </a:t>
            </a:r>
            <a:r>
              <a:rPr lang="ru-RU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with the interior mirror.</a:t>
            </a:r>
            <a:endParaRPr lang="ko-KR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0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9"/>
          <p:cNvSpPr txBox="1">
            <a:spLocks noChangeArrowheads="1"/>
          </p:cNvSpPr>
          <p:nvPr/>
        </p:nvSpPr>
        <p:spPr bwMode="auto">
          <a:xfrm>
            <a:off x="200472" y="116632"/>
            <a:ext cx="2514526" cy="59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3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현대하모니 M" panose="02020603020101020101" pitchFamily="18" charset="-127"/>
                <a:cs typeface="Arial" panose="020B0604020202020204" pitchFamily="34" charset="0"/>
              </a:rPr>
              <a:t>Purpose</a:t>
            </a:r>
            <a:endParaRPr lang="ko-KR" altLang="en-US" sz="3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현대하모니 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44488" y="948791"/>
            <a:ext cx="9361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4. </a:t>
            </a:r>
            <a:r>
              <a:rPr lang="ru-RU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However it is difficult for some models to install the interior mirror,</a:t>
            </a:r>
            <a:endParaRPr lang="en-US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  </a:t>
            </a:r>
            <a:r>
              <a:rPr lang="ru-RU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since Area </a:t>
            </a:r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“I” may be intruded.</a:t>
            </a:r>
            <a:endParaRPr lang="ko-KR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136576" y="1760019"/>
            <a:ext cx="8156649" cy="4574562"/>
            <a:chOff x="1136576" y="1760019"/>
            <a:chExt cx="8156649" cy="457456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576" y="1760019"/>
              <a:ext cx="3495778" cy="266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541947" y="5903694"/>
              <a:ext cx="40799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57263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>
                  <a:solidFill>
                    <a:prstClr val="black"/>
                  </a:solidFill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Mounting </a:t>
              </a:r>
              <a:r>
                <a:rPr kumimoji="1" lang="en-US" altLang="ko-KR" sz="1100" dirty="0">
                  <a:solidFill>
                    <a:prstClr val="black"/>
                  </a:solidFill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part of integrated mirror inside windshield glass</a:t>
              </a:r>
            </a:p>
            <a:p>
              <a:pPr defTabSz="957263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dirty="0">
                  <a:solidFill>
                    <a:prstClr val="black"/>
                  </a:solidFill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( Intrusion part of Zone ‘I’ )</a:t>
              </a:r>
              <a:endParaRPr kumimoji="1" lang="ko-KR" altLang="en-US" sz="1100" dirty="0">
                <a:solidFill>
                  <a:prstClr val="black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endParaRPr>
            </a:p>
          </p:txBody>
        </p:sp>
        <p:sp>
          <p:nvSpPr>
            <p:cNvPr id="5" name="타원 4"/>
            <p:cNvSpPr/>
            <p:nvPr/>
          </p:nvSpPr>
          <p:spPr>
            <a:xfrm>
              <a:off x="2609758" y="2223451"/>
              <a:ext cx="720839" cy="7247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9781" y="5150901"/>
              <a:ext cx="7184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57263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dirty="0">
                  <a:solidFill>
                    <a:prstClr val="black"/>
                  </a:solidFill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Zone ‘I’</a:t>
              </a:r>
              <a:endParaRPr kumimoji="1" lang="ko-KR" altLang="en-US" sz="1100" dirty="0">
                <a:solidFill>
                  <a:prstClr val="black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endParaRPr>
            </a:p>
          </p:txBody>
        </p:sp>
        <p:cxnSp>
          <p:nvCxnSpPr>
            <p:cNvPr id="8" name="직선 화살표 연결선 7"/>
            <p:cNvCxnSpPr/>
            <p:nvPr/>
          </p:nvCxnSpPr>
          <p:spPr>
            <a:xfrm flipH="1" flipV="1">
              <a:off x="2288704" y="3093934"/>
              <a:ext cx="1512168" cy="199125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grpSp>
          <p:nvGrpSpPr>
            <p:cNvPr id="9" name="그룹 8"/>
            <p:cNvGrpSpPr/>
            <p:nvPr/>
          </p:nvGrpSpPr>
          <p:grpSpPr>
            <a:xfrm>
              <a:off x="4695587" y="2132855"/>
              <a:ext cx="4597638" cy="4104458"/>
              <a:chOff x="4666488" y="3193755"/>
              <a:chExt cx="3663688" cy="327068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3742" y="4464789"/>
                <a:ext cx="2114414" cy="17320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666488" y="3193755"/>
                <a:ext cx="1926535" cy="36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57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현대하모니 L" panose="02020603020101020101" pitchFamily="18" charset="-127"/>
                    <a:ea typeface="현대하모니 L" panose="02020603020101020101" pitchFamily="18" charset="-127"/>
                  </a:rPr>
                  <a:t>Space that needs to be allowed</a:t>
                </a:r>
              </a:p>
              <a:p>
                <a:pPr marL="0" marR="0" lvl="0" indent="0" defTabSz="957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현대하모니 L" panose="02020603020101020101" pitchFamily="18" charset="-127"/>
                    <a:ea typeface="현대하모니 L" panose="02020603020101020101" pitchFamily="18" charset="-127"/>
                  </a:rPr>
                  <a:t>for opaque obscuration</a:t>
                </a:r>
                <a:endParaRPr kumimoji="1" lang="ko-K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현대하모니 L" panose="02020603020101020101" pitchFamily="18" charset="-127"/>
                  <a:ea typeface="현대하모니 L" panose="02020603020101020101" pitchFamily="18" charset="-127"/>
                </a:endParaRPr>
              </a:p>
            </p:txBody>
          </p:sp>
          <p:cxnSp>
            <p:nvCxnSpPr>
              <p:cNvPr id="12" name="직선 화살표 연결선 11"/>
              <p:cNvCxnSpPr/>
              <p:nvPr/>
            </p:nvCxnSpPr>
            <p:spPr>
              <a:xfrm>
                <a:off x="5518650" y="3554691"/>
                <a:ext cx="0" cy="2148265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oval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5758139" y="6250356"/>
                <a:ext cx="1557374" cy="214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57263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현대하모니 L" panose="02020603020101020101" pitchFamily="18" charset="-127"/>
                    <a:ea typeface="현대하모니 L" panose="02020603020101020101" pitchFamily="18" charset="-127"/>
                  </a:rPr>
                  <a:t>Integrated mirror assembly</a:t>
                </a:r>
                <a:endParaRPr kumimoji="1" lang="ko-KR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현대하모니 L" panose="02020603020101020101" pitchFamily="18" charset="-127"/>
                  <a:ea typeface="현대하모니 L" panose="02020603020101020101" pitchFamily="18" charset="-127"/>
                </a:endParaRPr>
              </a:p>
            </p:txBody>
          </p:sp>
          <p:cxnSp>
            <p:nvCxnSpPr>
              <p:cNvPr id="14" name="직선 화살표 연결선 13"/>
              <p:cNvCxnSpPr/>
              <p:nvPr/>
            </p:nvCxnSpPr>
            <p:spPr>
              <a:xfrm>
                <a:off x="6310163" y="5819192"/>
                <a:ext cx="0" cy="415729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oval"/>
                <a:tailEnd type="none"/>
              </a:ln>
              <a:effectLst/>
            </p:spPr>
          </p:cxnSp>
          <p:sp>
            <p:nvSpPr>
              <p:cNvPr id="15" name="타원 14"/>
              <p:cNvSpPr/>
              <p:nvPr/>
            </p:nvSpPr>
            <p:spPr>
              <a:xfrm>
                <a:off x="6151858" y="5059340"/>
                <a:ext cx="379926" cy="39033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72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326998" y="4140454"/>
                <a:ext cx="2003178" cy="343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57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현대하모니 L" panose="02020603020101020101" pitchFamily="18" charset="-127"/>
                    <a:ea typeface="현대하모니 L" panose="02020603020101020101" pitchFamily="18" charset="-127"/>
                  </a:rPr>
                  <a:t>Minimum space between</a:t>
                </a:r>
                <a:r>
                  <a:rPr kumimoji="1" lang="en-US" altLang="ko-KR" sz="11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현대하모니 L" panose="02020603020101020101" pitchFamily="18" charset="-127"/>
                    <a:ea typeface="현대하모니 L" panose="02020603020101020101" pitchFamily="18" charset="-127"/>
                  </a:rPr>
                  <a:t> headlining</a:t>
                </a:r>
              </a:p>
              <a:p>
                <a:pPr marL="0" marR="0" lvl="0" indent="0" defTabSz="957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1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현대하모니 L" panose="02020603020101020101" pitchFamily="18" charset="-127"/>
                    <a:ea typeface="현대하모니 L" panose="02020603020101020101" pitchFamily="18" charset="-127"/>
                  </a:rPr>
                  <a:t>to integrated mirror </a:t>
                </a:r>
                <a:r>
                  <a:rPr kumimoji="1" lang="en-US" altLang="ko-KR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현대하모니 L" panose="02020603020101020101" pitchFamily="18" charset="-127"/>
                    <a:ea typeface="현대하모니 L" panose="02020603020101020101" pitchFamily="18" charset="-127"/>
                  </a:rPr>
                  <a:t>for installation</a:t>
                </a:r>
              </a:p>
            </p:txBody>
          </p:sp>
        </p:grpSp>
        <p:cxnSp>
          <p:nvCxnSpPr>
            <p:cNvPr id="17" name="직선 화살표 연결선 16"/>
            <p:cNvCxnSpPr/>
            <p:nvPr/>
          </p:nvCxnSpPr>
          <p:spPr>
            <a:xfrm flipV="1">
              <a:off x="3800872" y="4875135"/>
              <a:ext cx="1584176" cy="21004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8" name="직선 화살표 연결선 17"/>
            <p:cNvCxnSpPr/>
            <p:nvPr/>
          </p:nvCxnSpPr>
          <p:spPr>
            <a:xfrm flipV="1">
              <a:off x="7000879" y="3751775"/>
              <a:ext cx="617161" cy="80117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4" name="직선 화살표 연결선 3"/>
            <p:cNvCxnSpPr/>
            <p:nvPr/>
          </p:nvCxnSpPr>
          <p:spPr>
            <a:xfrm flipV="1">
              <a:off x="4376936" y="5346064"/>
              <a:ext cx="1530099" cy="55545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0" name="줄무늬가 있는 오른쪽 화살표 19"/>
            <p:cNvSpPr/>
            <p:nvPr/>
          </p:nvSpPr>
          <p:spPr>
            <a:xfrm>
              <a:off x="3296816" y="3049932"/>
              <a:ext cx="1838415" cy="523084"/>
            </a:xfrm>
            <a:prstGeom prst="stripedRightArrow">
              <a:avLst>
                <a:gd name="adj1" fmla="val 50000"/>
                <a:gd name="adj2" fmla="val 4847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scene3d>
              <a:camera prst="orthographicFront">
                <a:rot lat="0" lon="0" rev="200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500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1136576" y="1870852"/>
            <a:ext cx="6840760" cy="4078428"/>
            <a:chOff x="166562" y="1772816"/>
            <a:chExt cx="8092209" cy="482453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966" y="1772816"/>
              <a:ext cx="6321805" cy="4824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66562" y="4361507"/>
              <a:ext cx="3404987" cy="138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57263" fontAlgn="base">
                <a:spcBef>
                  <a:spcPct val="3000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solidFill>
                    <a:srgbClr val="000000"/>
                  </a:solidFill>
                  <a:latin typeface="Arial" panose="020B0604020202020204" pitchFamily="34" charset="0"/>
                  <a:ea typeface="현대하모니 L" panose="02020603020101020101" pitchFamily="18" charset="-127"/>
                  <a:cs typeface="Arial" panose="020B0604020202020204" pitchFamily="34" charset="0"/>
                </a:rPr>
                <a:t>Opaque obscuration of</a:t>
              </a:r>
            </a:p>
            <a:p>
              <a:pPr algn="ctr" defTabSz="957263" fontAlgn="base">
                <a:spcBef>
                  <a:spcPct val="30000"/>
                </a:spcBef>
                <a:spcAft>
                  <a:spcPct val="0"/>
                </a:spcAft>
              </a:pPr>
              <a:r>
                <a:rPr kumimoji="1" lang="en-US" altLang="ko-KR" sz="1400" b="1" dirty="0" err="1">
                  <a:solidFill>
                    <a:srgbClr val="000000"/>
                  </a:solidFill>
                  <a:latin typeface="Arial" panose="020B0604020202020204" pitchFamily="34" charset="0"/>
                  <a:ea typeface="현대하모니 L" panose="02020603020101020101" pitchFamily="18" charset="-127"/>
                  <a:cs typeface="Arial" panose="020B0604020202020204" pitchFamily="34" charset="0"/>
                </a:rPr>
                <a:t>Zone‘I</a:t>
              </a:r>
              <a:r>
                <a:rPr kumimoji="1" lang="en-US" altLang="ko-KR" sz="1400" b="1" dirty="0">
                  <a:solidFill>
                    <a:srgbClr val="000000"/>
                  </a:solidFill>
                  <a:latin typeface="Arial" panose="020B0604020202020204" pitchFamily="34" charset="0"/>
                  <a:ea typeface="현대하모니 L" panose="02020603020101020101" pitchFamily="18" charset="-127"/>
                  <a:cs typeface="Arial" panose="020B0604020202020204" pitchFamily="34" charset="0"/>
                </a:rPr>
                <a:t>’ in this Proposal</a:t>
              </a:r>
            </a:p>
            <a:p>
              <a:pPr algn="ctr" defTabSz="957263" fontAlgn="base">
                <a:spcBef>
                  <a:spcPct val="3000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solidFill>
                    <a:srgbClr val="000000"/>
                  </a:solidFill>
                  <a:latin typeface="Arial" panose="020B0604020202020204" pitchFamily="34" charset="0"/>
                  <a:ea typeface="현대하모니 L" panose="02020603020101020101" pitchFamily="18" charset="-127"/>
                  <a:cs typeface="Arial" panose="020B0604020202020204" pitchFamily="34" charset="0"/>
                </a:rPr>
                <a:t>(The opaque obscuration which is</a:t>
              </a:r>
            </a:p>
            <a:p>
              <a:pPr algn="ctr" defTabSz="957263" fontAlgn="base">
                <a:spcBef>
                  <a:spcPct val="3000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solidFill>
                    <a:srgbClr val="000000"/>
                  </a:solidFill>
                  <a:latin typeface="Arial" panose="020B0604020202020204" pitchFamily="34" charset="0"/>
                  <a:ea typeface="현대하모니 L" panose="02020603020101020101" pitchFamily="18" charset="-127"/>
                  <a:cs typeface="Arial" panose="020B0604020202020204" pitchFamily="34" charset="0"/>
                </a:rPr>
                <a:t>defined in paragraph 7.1.3.2.4)</a:t>
              </a:r>
            </a:p>
            <a:p>
              <a:pPr algn="ctr" defTabSz="957263" fontAlgn="base">
                <a:spcBef>
                  <a:spcPct val="30000"/>
                </a:spcBef>
                <a:spcAft>
                  <a:spcPct val="0"/>
                </a:spcAft>
              </a:pPr>
              <a:endParaRPr kumimoji="1" lang="ko-KR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" name="자유형 3"/>
            <p:cNvSpPr/>
            <p:nvPr/>
          </p:nvSpPr>
          <p:spPr>
            <a:xfrm>
              <a:off x="4717514" y="3058997"/>
              <a:ext cx="842683" cy="475130"/>
            </a:xfrm>
            <a:custGeom>
              <a:avLst/>
              <a:gdLst>
                <a:gd name="connsiteX0" fmla="*/ 62753 w 842683"/>
                <a:gd name="connsiteY0" fmla="*/ 0 h 475130"/>
                <a:gd name="connsiteX1" fmla="*/ 0 w 842683"/>
                <a:gd name="connsiteY1" fmla="*/ 233083 h 475130"/>
                <a:gd name="connsiteX2" fmla="*/ 797859 w 842683"/>
                <a:gd name="connsiteY2" fmla="*/ 475130 h 475130"/>
                <a:gd name="connsiteX3" fmla="*/ 842683 w 842683"/>
                <a:gd name="connsiteY3" fmla="*/ 242047 h 475130"/>
                <a:gd name="connsiteX4" fmla="*/ 62753 w 842683"/>
                <a:gd name="connsiteY4" fmla="*/ 0 h 47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683" h="475130">
                  <a:moveTo>
                    <a:pt x="62753" y="0"/>
                  </a:moveTo>
                  <a:lnTo>
                    <a:pt x="0" y="233083"/>
                  </a:lnTo>
                  <a:lnTo>
                    <a:pt x="797859" y="475130"/>
                  </a:lnTo>
                  <a:lnTo>
                    <a:pt x="842683" y="242047"/>
                  </a:lnTo>
                  <a:lnTo>
                    <a:pt x="62753" y="0"/>
                  </a:lnTo>
                  <a:close/>
                </a:path>
              </a:pathLst>
            </a:custGeom>
            <a:solidFill>
              <a:srgbClr val="FFFF00">
                <a:alpha val="51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8123" y="3889266"/>
              <a:ext cx="813873" cy="32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57263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>
                  <a:solidFill>
                    <a:prstClr val="black"/>
                  </a:solidFill>
                  <a:latin typeface="Arial" panose="020B0604020202020204" pitchFamily="34" charset="0"/>
                  <a:ea typeface="현대하모니 L" panose="02020603020101020101" pitchFamily="18" charset="-127"/>
                  <a:cs typeface="Arial" panose="020B0604020202020204" pitchFamily="34" charset="0"/>
                </a:rPr>
                <a:t>Zone</a:t>
              </a:r>
              <a:r>
                <a:rPr kumimoji="1" lang="ko-KR" altLang="en-US" sz="1200">
                  <a:solidFill>
                    <a:prstClr val="black"/>
                  </a:solidFill>
                  <a:latin typeface="Arial" panose="020B0604020202020204" pitchFamily="34" charset="0"/>
                  <a:ea typeface="현대하모니 L" panose="02020603020101020101" pitchFamily="18" charset="-127"/>
                  <a:cs typeface="Arial" panose="020B0604020202020204" pitchFamily="34" charset="0"/>
                </a:rPr>
                <a:t> </a:t>
              </a:r>
              <a:r>
                <a:rPr kumimoji="1" lang="en-US" altLang="ko-KR" sz="1200" dirty="0">
                  <a:solidFill>
                    <a:prstClr val="black"/>
                  </a:solidFill>
                  <a:latin typeface="Arial" panose="020B0604020202020204" pitchFamily="34" charset="0"/>
                  <a:ea typeface="현대하모니 L" panose="02020603020101020101" pitchFamily="18" charset="-127"/>
                  <a:cs typeface="Arial" panose="020B0604020202020204" pitchFamily="34" charset="0"/>
                </a:rPr>
                <a:t>‘I’</a:t>
              </a:r>
              <a:endParaRPr kumimoji="1" lang="ko-KR" altLang="en-US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endParaRPr>
            </a:p>
          </p:txBody>
        </p:sp>
        <p:cxnSp>
          <p:nvCxnSpPr>
            <p:cNvPr id="6" name="직선 화살표 연결선 5"/>
            <p:cNvCxnSpPr/>
            <p:nvPr/>
          </p:nvCxnSpPr>
          <p:spPr>
            <a:xfrm flipV="1">
              <a:off x="2701299" y="3861050"/>
              <a:ext cx="620613" cy="17711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2424964" y="2401261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57263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dirty="0">
                  <a:solidFill>
                    <a:prstClr val="black"/>
                  </a:solidFill>
                  <a:latin typeface="Arial" panose="020B0604020202020204" pitchFamily="34" charset="0"/>
                  <a:ea typeface="현대하모니 L" panose="02020603020101020101" pitchFamily="18" charset="-127"/>
                  <a:cs typeface="Arial" panose="020B0604020202020204" pitchFamily="34" charset="0"/>
                </a:rPr>
                <a:t>P1</a:t>
              </a:r>
              <a:endParaRPr kumimoji="1" lang="ko-KR" altLang="en-US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190" y="2186934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57263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dirty="0">
                  <a:solidFill>
                    <a:prstClr val="black"/>
                  </a:solidFill>
                  <a:latin typeface="Arial" panose="020B0604020202020204" pitchFamily="34" charset="0"/>
                  <a:ea typeface="현대하모니 L" panose="02020603020101020101" pitchFamily="18" charset="-127"/>
                  <a:cs typeface="Arial" panose="020B0604020202020204" pitchFamily="34" charset="0"/>
                </a:rPr>
                <a:t>P5</a:t>
              </a:r>
              <a:endParaRPr kumimoji="1" lang="ko-KR" altLang="en-US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70477" y="2866572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57263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dirty="0">
                  <a:solidFill>
                    <a:prstClr val="black"/>
                  </a:solidFill>
                  <a:latin typeface="Arial" panose="020B0604020202020204" pitchFamily="34" charset="0"/>
                  <a:ea typeface="현대하모니 L" panose="02020603020101020101" pitchFamily="18" charset="-127"/>
                  <a:cs typeface="Arial" panose="020B0604020202020204" pitchFamily="34" charset="0"/>
                </a:rPr>
                <a:t>P4</a:t>
              </a:r>
              <a:endParaRPr kumimoji="1" lang="ko-KR" altLang="en-US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51708" y="2249314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57263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dirty="0">
                  <a:solidFill>
                    <a:prstClr val="black"/>
                  </a:solidFill>
                  <a:latin typeface="Arial" panose="020B0604020202020204" pitchFamily="34" charset="0"/>
                  <a:ea typeface="현대하모니 L" panose="02020603020101020101" pitchFamily="18" charset="-127"/>
                  <a:cs typeface="Arial" panose="020B0604020202020204" pitchFamily="34" charset="0"/>
                </a:rPr>
                <a:t>P4’</a:t>
              </a:r>
              <a:endParaRPr kumimoji="1" lang="ko-KR" altLang="en-US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endParaRPr>
            </a:p>
          </p:txBody>
        </p:sp>
        <p:cxnSp>
          <p:nvCxnSpPr>
            <p:cNvPr id="11" name="직선 연결선 10"/>
            <p:cNvCxnSpPr/>
            <p:nvPr/>
          </p:nvCxnSpPr>
          <p:spPr>
            <a:xfrm flipV="1">
              <a:off x="4927580" y="2231759"/>
              <a:ext cx="971698" cy="352826"/>
            </a:xfrm>
            <a:prstGeom prst="line">
              <a:avLst/>
            </a:prstGeom>
            <a:noFill/>
            <a:ln w="158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" name="직선 연결선 11"/>
            <p:cNvCxnSpPr/>
            <p:nvPr/>
          </p:nvCxnSpPr>
          <p:spPr>
            <a:xfrm flipV="1">
              <a:off x="5710437" y="2473215"/>
              <a:ext cx="971698" cy="352826"/>
            </a:xfrm>
            <a:prstGeom prst="line">
              <a:avLst/>
            </a:prstGeom>
            <a:noFill/>
            <a:ln w="158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" name="직선 화살표 연결선 12"/>
            <p:cNvCxnSpPr/>
            <p:nvPr/>
          </p:nvCxnSpPr>
          <p:spPr>
            <a:xfrm>
              <a:off x="5675714" y="2342988"/>
              <a:ext cx="760569" cy="196772"/>
            </a:xfrm>
            <a:prstGeom prst="straightConnector1">
              <a:avLst/>
            </a:prstGeom>
            <a:noFill/>
            <a:ln w="158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003151" y="2131173"/>
              <a:ext cx="7104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57263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dirty="0">
                  <a:solidFill>
                    <a:prstClr val="black"/>
                  </a:solidFill>
                  <a:latin typeface="Arial" panose="020B0604020202020204" pitchFamily="34" charset="0"/>
                  <a:ea typeface="현대하모니 L" panose="02020603020101020101" pitchFamily="18" charset="-127"/>
                  <a:cs typeface="Arial" panose="020B0604020202020204" pitchFamily="34" charset="0"/>
                </a:rPr>
                <a:t>300mm</a:t>
              </a:r>
              <a:endParaRPr kumimoji="1" lang="ko-KR" altLang="en-US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endParaRPr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flipV="1">
              <a:off x="3296816" y="3415734"/>
              <a:ext cx="2134561" cy="102137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200472" y="116632"/>
            <a:ext cx="2514526" cy="59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3600" dirty="0">
                <a:latin typeface="Arial" panose="020B0604020202020204" pitchFamily="34" charset="0"/>
                <a:ea typeface="현대하모니 M" panose="02020603020101020101" pitchFamily="18" charset="-127"/>
                <a:cs typeface="Arial" panose="020B0604020202020204" pitchFamily="34" charset="0"/>
              </a:rPr>
              <a:t>Proposal</a:t>
            </a:r>
            <a:endParaRPr lang="ko-KR" altLang="en-US" sz="3600" dirty="0">
              <a:latin typeface="Arial" panose="020B0604020202020204" pitchFamily="34" charset="0"/>
              <a:ea typeface="현대하모니 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44488" y="948791"/>
            <a:ext cx="936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Therefore, the opaque obscuration which is defined in paragraph 7.1.3.2.4.</a:t>
            </a:r>
          </a:p>
          <a:p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of Annex is needed to be exempted in  Zone I, in order to install integrated</a:t>
            </a:r>
          </a:p>
          <a:p>
            <a:r>
              <a:rPr lang="en-US" altLang="ko-KR" sz="2000" dirty="0"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interior mirror. </a:t>
            </a:r>
            <a:endParaRPr lang="ko-KR" altLang="ko-KR" sz="2000" dirty="0"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44488" y="5961474"/>
            <a:ext cx="9485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2000">
                <a:solidFill>
                  <a:srgbClr val="FF0000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For reference, t</a:t>
            </a:r>
            <a:r>
              <a:rPr lang="ru-RU" altLang="ko-KR" sz="2000">
                <a:solidFill>
                  <a:srgbClr val="FF0000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he same exemption has been already permitted in the</a:t>
            </a:r>
            <a:r>
              <a:rPr lang="en-US" altLang="ko-KR" sz="2000">
                <a:solidFill>
                  <a:srgbClr val="FF0000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requirement</a:t>
            </a:r>
            <a:r>
              <a:rPr lang="ru-RU" altLang="ko-KR" sz="2000">
                <a:solidFill>
                  <a:srgbClr val="FF0000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</a:t>
            </a:r>
            <a:endParaRPr lang="en-US" altLang="ko-KR" sz="2000">
              <a:solidFill>
                <a:srgbClr val="FF0000"/>
              </a:solidFill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  <a:p>
            <a:pPr lvl="0"/>
            <a:r>
              <a:rPr lang="ru-RU" altLang="ko-KR" sz="2000">
                <a:solidFill>
                  <a:srgbClr val="FF0000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of light transmittance in 7.1.3.4. of GTR 6.</a:t>
            </a:r>
            <a:endParaRPr lang="ko-KR" altLang="ko-KR" sz="2000" dirty="0">
              <a:solidFill>
                <a:srgbClr val="FF0000"/>
              </a:solidFill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4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92923"/>
              </p:ext>
            </p:extLst>
          </p:nvPr>
        </p:nvGraphicFramePr>
        <p:xfrm>
          <a:off x="5097016" y="1030941"/>
          <a:ext cx="4680520" cy="4486291"/>
        </p:xfrm>
        <a:graphic>
          <a:graphicData uri="http://schemas.openxmlformats.org/drawingml/2006/table">
            <a:tbl>
              <a:tblPr/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629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l" defTabSz="957263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57263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57263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57263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57263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57263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91449" marR="91449" marT="45795" marB="4579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28580"/>
              </p:ext>
            </p:extLst>
          </p:nvPr>
        </p:nvGraphicFramePr>
        <p:xfrm>
          <a:off x="273050" y="1030941"/>
          <a:ext cx="4535934" cy="4486291"/>
        </p:xfrm>
        <a:graphic>
          <a:graphicData uri="http://schemas.openxmlformats.org/drawingml/2006/table">
            <a:tbl>
              <a:tblPr/>
              <a:tblGrid>
                <a:gridCol w="4535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629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91470" marR="91470" marT="45795" marB="4579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01048" y="977439"/>
            <a:ext cx="3329721" cy="723368"/>
          </a:xfrm>
          <a:prstGeom prst="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noAutofit/>
          </a:bodyPr>
          <a:lstStyle/>
          <a:p>
            <a:pPr defTabSz="957263" latinLnBrk="0">
              <a:defRPr/>
            </a:pPr>
            <a:r>
              <a:rPr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Zone</a:t>
            </a:r>
            <a:r>
              <a:rPr lang="ko-KR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‘I’ (before)</a:t>
            </a:r>
          </a:p>
          <a:p>
            <a:pPr defTabSz="957263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: Not permit opaque obscuration</a:t>
            </a:r>
            <a:endParaRPr lang="ko-KR" altLang="en-US" sz="1600" kern="0" dirty="0">
              <a:solidFill>
                <a:prstClr val="black"/>
              </a:solidFill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5008" y="976862"/>
            <a:ext cx="3240360" cy="723945"/>
          </a:xfrm>
          <a:prstGeom prst="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noAutofit/>
          </a:bodyPr>
          <a:lstStyle/>
          <a:p>
            <a:pPr defTabSz="957263" latinLnBrk="0">
              <a:defRPr/>
            </a:pPr>
            <a:r>
              <a:rPr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Zone ‘I’ (after)</a:t>
            </a:r>
          </a:p>
          <a:p>
            <a:pPr defTabSz="957263" latinLnBrk="0"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: Permit opaque obscuration</a:t>
            </a:r>
            <a:endParaRPr lang="ko-KR" altLang="en-US" sz="1600" kern="0" dirty="0">
              <a:solidFill>
                <a:prstClr val="black"/>
              </a:solidFill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07" y="1523801"/>
            <a:ext cx="4462756" cy="312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직선 연결선 35"/>
          <p:cNvCxnSpPr/>
          <p:nvPr/>
        </p:nvCxnSpPr>
        <p:spPr>
          <a:xfrm flipH="1">
            <a:off x="5529064" y="2856093"/>
            <a:ext cx="381654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lgDash"/>
          </a:ln>
          <a:effectLst/>
        </p:spPr>
      </p:cxnSp>
      <p:sp>
        <p:nvSpPr>
          <p:cNvPr id="37" name="원호 36"/>
          <p:cNvSpPr/>
          <p:nvPr/>
        </p:nvSpPr>
        <p:spPr>
          <a:xfrm rot="16200000">
            <a:off x="8049344" y="2315889"/>
            <a:ext cx="720080" cy="720080"/>
          </a:xfrm>
          <a:prstGeom prst="arc">
            <a:avLst>
              <a:gd name="adj1" fmla="val 16200000"/>
              <a:gd name="adj2" fmla="val 19363560"/>
            </a:avLst>
          </a:prstGeom>
          <a:noFill/>
          <a:ln w="15875" cap="flat" cmpd="sng" algn="ctr">
            <a:solidFill>
              <a:srgbClr val="000000"/>
            </a:solidFill>
            <a:prstDash val="solid"/>
            <a:headEnd type="arrow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8" name="원호 37"/>
          <p:cNvSpPr/>
          <p:nvPr/>
        </p:nvSpPr>
        <p:spPr>
          <a:xfrm rot="16200000">
            <a:off x="8049344" y="2496053"/>
            <a:ext cx="720080" cy="720080"/>
          </a:xfrm>
          <a:prstGeom prst="arc">
            <a:avLst>
              <a:gd name="adj1" fmla="val 12307265"/>
              <a:gd name="adj2" fmla="val 16277863"/>
            </a:avLst>
          </a:prstGeom>
          <a:noFill/>
          <a:ln w="15875" cap="flat" cmpd="sng" algn="ctr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17585" y="2614954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6.65</a:t>
            </a:r>
            <a:r>
              <a:rPr kumimoji="1" lang="ko-KR" altLang="en-US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˚</a:t>
            </a:r>
          </a:p>
        </p:txBody>
      </p:sp>
      <p:sp>
        <p:nvSpPr>
          <p:cNvPr id="40" name="타원 39"/>
          <p:cNvSpPr/>
          <p:nvPr/>
        </p:nvSpPr>
        <p:spPr>
          <a:xfrm>
            <a:off x="9390438" y="2753453"/>
            <a:ext cx="71945" cy="183325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srgbClr val="FFFFFF"/>
              </a:solidFill>
              <a:latin typeface="굴림"/>
              <a:ea typeface="굴림"/>
            </a:endParaRPr>
          </a:p>
        </p:txBody>
      </p:sp>
      <p:cxnSp>
        <p:nvCxnSpPr>
          <p:cNvPr id="41" name="직선 연결선 40"/>
          <p:cNvCxnSpPr/>
          <p:nvPr/>
        </p:nvCxnSpPr>
        <p:spPr>
          <a:xfrm>
            <a:off x="9390438" y="2720754"/>
            <a:ext cx="297325" cy="160221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2" name="직선 연결선 41"/>
          <p:cNvCxnSpPr/>
          <p:nvPr/>
        </p:nvCxnSpPr>
        <p:spPr>
          <a:xfrm flipH="1">
            <a:off x="9390438" y="2880975"/>
            <a:ext cx="297325" cy="91663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5" y="1746630"/>
            <a:ext cx="4536380" cy="290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직선 연결선 44"/>
          <p:cNvCxnSpPr/>
          <p:nvPr/>
        </p:nvCxnSpPr>
        <p:spPr>
          <a:xfrm flipH="1">
            <a:off x="650450" y="2915980"/>
            <a:ext cx="381654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lgDash"/>
          </a:ln>
          <a:effectLst/>
        </p:spPr>
      </p:cxnSp>
      <p:sp>
        <p:nvSpPr>
          <p:cNvPr id="46" name="원호 45"/>
          <p:cNvSpPr/>
          <p:nvPr/>
        </p:nvSpPr>
        <p:spPr>
          <a:xfrm rot="16200000">
            <a:off x="3188660" y="2313021"/>
            <a:ext cx="720080" cy="720080"/>
          </a:xfrm>
          <a:prstGeom prst="arc">
            <a:avLst>
              <a:gd name="adj1" fmla="val 16200000"/>
              <a:gd name="adj2" fmla="val 19363560"/>
            </a:avLst>
          </a:prstGeom>
          <a:noFill/>
          <a:ln w="15875" cap="flat" cmpd="sng" algn="ctr">
            <a:solidFill>
              <a:srgbClr val="000000"/>
            </a:solidFill>
            <a:prstDash val="solid"/>
            <a:headEnd type="arrow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47" name="원호 46"/>
          <p:cNvSpPr/>
          <p:nvPr/>
        </p:nvSpPr>
        <p:spPr>
          <a:xfrm rot="16200000">
            <a:off x="3170730" y="2555940"/>
            <a:ext cx="720080" cy="720080"/>
          </a:xfrm>
          <a:prstGeom prst="arc">
            <a:avLst>
              <a:gd name="adj1" fmla="val 12307265"/>
              <a:gd name="adj2" fmla="val 16277863"/>
            </a:avLst>
          </a:prstGeom>
          <a:noFill/>
          <a:ln w="15875" cap="flat" cmpd="sng" algn="ctr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63096" y="2647946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10</a:t>
            </a:r>
            <a:r>
              <a:rPr kumimoji="1" lang="ko-KR" altLang="en-US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˚</a:t>
            </a:r>
          </a:p>
        </p:txBody>
      </p:sp>
      <p:sp>
        <p:nvSpPr>
          <p:cNvPr id="49" name="타원 48"/>
          <p:cNvSpPr/>
          <p:nvPr/>
        </p:nvSpPr>
        <p:spPr>
          <a:xfrm>
            <a:off x="4511824" y="2813340"/>
            <a:ext cx="71945" cy="183325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srgbClr val="FFFFFF"/>
              </a:solidFill>
              <a:latin typeface="굴림"/>
              <a:ea typeface="굴림"/>
            </a:endParaRPr>
          </a:p>
        </p:txBody>
      </p:sp>
      <p:cxnSp>
        <p:nvCxnSpPr>
          <p:cNvPr id="50" name="직선 연결선 49"/>
          <p:cNvCxnSpPr/>
          <p:nvPr/>
        </p:nvCxnSpPr>
        <p:spPr>
          <a:xfrm>
            <a:off x="4511824" y="2780641"/>
            <a:ext cx="297325" cy="160221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1" name="직선 연결선 50"/>
          <p:cNvCxnSpPr/>
          <p:nvPr/>
        </p:nvCxnSpPr>
        <p:spPr>
          <a:xfrm flipH="1">
            <a:off x="4511824" y="2940862"/>
            <a:ext cx="297325" cy="91663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179130" y="3068961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Point</a:t>
            </a:r>
            <a:r>
              <a:rPr kumimoji="1" lang="ko-KR" altLang="en-US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</a:t>
            </a:r>
            <a:r>
              <a:rPr kumimoji="1"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‘O’</a:t>
            </a:r>
            <a:endParaRPr kumimoji="1"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37" y="3173959"/>
            <a:ext cx="2554694" cy="232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자유형 53"/>
          <p:cNvSpPr/>
          <p:nvPr/>
        </p:nvSpPr>
        <p:spPr>
          <a:xfrm>
            <a:off x="7781365" y="4188840"/>
            <a:ext cx="1290917" cy="448235"/>
          </a:xfrm>
          <a:custGeom>
            <a:avLst/>
            <a:gdLst>
              <a:gd name="connsiteX0" fmla="*/ 8964 w 1290917"/>
              <a:gd name="connsiteY0" fmla="*/ 0 h 448235"/>
              <a:gd name="connsiteX1" fmla="*/ 0 w 1290917"/>
              <a:gd name="connsiteY1" fmla="*/ 349623 h 448235"/>
              <a:gd name="connsiteX2" fmla="*/ 1290917 w 1290917"/>
              <a:gd name="connsiteY2" fmla="*/ 448235 h 448235"/>
              <a:gd name="connsiteX3" fmla="*/ 1281953 w 1290917"/>
              <a:gd name="connsiteY3" fmla="*/ 89647 h 448235"/>
              <a:gd name="connsiteX4" fmla="*/ 8964 w 1290917"/>
              <a:gd name="connsiteY4" fmla="*/ 0 h 44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917" h="448235">
                <a:moveTo>
                  <a:pt x="8964" y="0"/>
                </a:moveTo>
                <a:lnTo>
                  <a:pt x="0" y="349623"/>
                </a:lnTo>
                <a:lnTo>
                  <a:pt x="1290917" y="448235"/>
                </a:lnTo>
                <a:lnTo>
                  <a:pt x="1281953" y="89647"/>
                </a:lnTo>
                <a:lnTo>
                  <a:pt x="8964" y="0"/>
                </a:lnTo>
                <a:close/>
              </a:path>
            </a:pathLst>
          </a:custGeom>
          <a:solidFill>
            <a:srgbClr val="FFFF00">
              <a:alpha val="51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srgbClr val="FFFFFF"/>
              </a:solidFill>
              <a:latin typeface="굴림"/>
              <a:ea typeface="굴림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11705" y="5570076"/>
            <a:ext cx="712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srgbClr val="000000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The driver’s front vision may be intruded by the opaque obscuration(yellow color), </a:t>
            </a:r>
          </a:p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srgbClr val="000000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but most of the opaque obscuration is already obscured by the interior mirror.</a:t>
            </a:r>
            <a:endParaRPr kumimoji="1" lang="ko-KR" altLang="en-US" sz="1400" b="1" dirty="0">
              <a:solidFill>
                <a:srgbClr val="000000"/>
              </a:solidFill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</p:txBody>
      </p:sp>
      <p:cxnSp>
        <p:nvCxnSpPr>
          <p:cNvPr id="56" name="직선 화살표 연결선 55"/>
          <p:cNvCxnSpPr>
            <a:stCxn id="55" idx="0"/>
          </p:cNvCxnSpPr>
          <p:nvPr/>
        </p:nvCxnSpPr>
        <p:spPr>
          <a:xfrm flipV="1">
            <a:off x="6272849" y="4581128"/>
            <a:ext cx="1678857" cy="988948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tailEnd type="arrow"/>
          </a:ln>
          <a:effectLst/>
        </p:spPr>
      </p:cxnSp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259044"/>
              </p:ext>
            </p:extLst>
          </p:nvPr>
        </p:nvGraphicFramePr>
        <p:xfrm>
          <a:off x="344363" y="6165304"/>
          <a:ext cx="9073133" cy="360385"/>
        </p:xfrm>
        <a:graphic>
          <a:graphicData uri="http://schemas.openxmlformats.org/drawingml/2006/table">
            <a:tbl>
              <a:tblPr/>
              <a:tblGrid>
                <a:gridCol w="907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8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ko-KR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현대하모니 L" pitchFamily="18" charset="-127"/>
                          <a:cs typeface="Arial" panose="020B0604020202020204" pitchFamily="34" charset="0"/>
                        </a:rPr>
                        <a:t>▶ </a:t>
                      </a:r>
                      <a:r>
                        <a:rPr kumimoji="1" lang="en-US" altLang="ko-K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현대하모니 L" pitchFamily="18" charset="-127"/>
                          <a:cs typeface="Arial" panose="020B0604020202020204" pitchFamily="34" charset="0"/>
                        </a:rPr>
                        <a:t>Result : There is no problem with Front vision angle</a:t>
                      </a:r>
                    </a:p>
                  </a:txBody>
                  <a:tcPr marL="0" marR="0" marT="17997" marB="1799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" name="Text Box 79"/>
          <p:cNvSpPr txBox="1">
            <a:spLocks noChangeArrowheads="1"/>
          </p:cNvSpPr>
          <p:nvPr/>
        </p:nvSpPr>
        <p:spPr bwMode="auto">
          <a:xfrm>
            <a:off x="200472" y="116632"/>
            <a:ext cx="8712968" cy="59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panose="020B0604020202020204" pitchFamily="34" charset="0"/>
                <a:ea typeface="현대하모니 M" panose="02020603020101020101" pitchFamily="18" charset="-127"/>
                <a:cs typeface="Arial" panose="020B0604020202020204" pitchFamily="34" charset="0"/>
              </a:rPr>
              <a:t>Comparison of front vision</a:t>
            </a:r>
            <a:endParaRPr lang="ko-KR" altLang="en-US" sz="3600" dirty="0">
              <a:latin typeface="Arial" panose="020B0604020202020204" pitchFamily="34" charset="0"/>
              <a:ea typeface="현대하모니 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57744" y="3009074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Point</a:t>
            </a:r>
            <a:r>
              <a:rPr kumimoji="1" lang="ko-KR" altLang="en-US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 </a:t>
            </a:r>
            <a:r>
              <a:rPr kumimoji="1"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현대하모니 L" panose="02020603020101020101" pitchFamily="18" charset="-127"/>
                <a:cs typeface="Arial" panose="020B0604020202020204" pitchFamily="34" charset="0"/>
              </a:rPr>
              <a:t>‘O’</a:t>
            </a:r>
            <a:endParaRPr kumimoji="1"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현대하모니 L" panose="020206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96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370</Words>
  <Application>Microsoft Office PowerPoint</Application>
  <PresentationFormat>A4 Paper (210x297 mm)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굴림</vt:lpstr>
      <vt:lpstr>HY헤드라인M</vt:lpstr>
      <vt:lpstr>맑은 고딕</vt:lpstr>
      <vt:lpstr>현대하모니 L</vt:lpstr>
      <vt:lpstr>현대하모니 M</vt:lpstr>
      <vt:lpstr>Arial</vt:lpstr>
      <vt:lpstr>Calibri</vt:lpstr>
      <vt:lpstr>Times New Roman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HKMC</dc:creator>
  <cp:lastModifiedBy>Romain Hubert</cp:lastModifiedBy>
  <cp:revision>25</cp:revision>
  <dcterms:created xsi:type="dcterms:W3CDTF">2019-03-26T05:19:06Z</dcterms:created>
  <dcterms:modified xsi:type="dcterms:W3CDTF">2019-04-01T07:24:45Z</dcterms:modified>
</cp:coreProperties>
</file>