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sldIdLst>
    <p:sldId id="256" r:id="rId2"/>
    <p:sldId id="260" r:id="rId3"/>
    <p:sldId id="288" r:id="rId4"/>
    <p:sldId id="291" r:id="rId5"/>
    <p:sldId id="287" r:id="rId6"/>
    <p:sldId id="290" r:id="rId7"/>
    <p:sldId id="293" r:id="rId8"/>
    <p:sldId id="294" r:id="rId9"/>
    <p:sldId id="295" r:id="rId10"/>
    <p:sldId id="298" r:id="rId11"/>
    <p:sldId id="299" r:id="rId12"/>
    <p:sldId id="300" r:id="rId13"/>
    <p:sldId id="279" r:id="rId14"/>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108" d="100"/>
          <a:sy n="108" d="100"/>
        </p:scale>
        <p:origin x="1704" y="10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926797"/>
            <a:ext cx="9144000" cy="202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Espace réservé de la date 9"/>
          <p:cNvSpPr>
            <a:spLocks noGrp="1"/>
          </p:cNvSpPr>
          <p:nvPr>
            <p:ph type="dt" sz="half" idx="10"/>
          </p:nvPr>
        </p:nvSpPr>
        <p:spPr/>
        <p:txBody>
          <a:bodyPr/>
          <a:lstStyle>
            <a:lvl1pPr>
              <a:defRPr>
                <a:latin typeface="+mn-lt"/>
              </a:defRPr>
            </a:lvl1pPr>
          </a:lstStyle>
          <a:p>
            <a:fld id="{CE447A86-57C9-4BF5-9969-FB3C24CE7C6A}" type="datetime1">
              <a:rPr lang="fr-FR" kern="0" smtClean="0"/>
              <a:pPr/>
              <a:t>22/03/2019</a:t>
            </a:fld>
            <a:endParaRPr lang="fr-FR" kern="0" dirty="0"/>
          </a:p>
        </p:txBody>
      </p:sp>
      <p:pic>
        <p:nvPicPr>
          <p:cNvPr id="14" name="Picture 3" descr="D:\debailleux\Mes documents\DCM\REFONTE FICHES ADAS\OK.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126876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4" cstate="screen">
            <a:clrChange>
              <a:clrFrom>
                <a:srgbClr val="626185"/>
              </a:clrFrom>
              <a:clrTo>
                <a:srgbClr val="626185">
                  <a:alpha val="0"/>
                </a:srgbClr>
              </a:clrTo>
            </a:clrChange>
            <a:extLst>
              <a:ext uri="{28A0092B-C50C-407E-A947-70E740481C1C}">
                <a14:useLocalDpi xmlns:a14="http://schemas.microsoft.com/office/drawing/2010/main"/>
              </a:ext>
            </a:extLst>
          </a:blip>
          <a:stretch>
            <a:fillRect/>
          </a:stretch>
        </p:blipFill>
        <p:spPr>
          <a:xfrm>
            <a:off x="179512" y="281417"/>
            <a:ext cx="3452824" cy="627303"/>
          </a:xfrm>
          <a:prstGeom prst="rect">
            <a:avLst/>
          </a:prstGeom>
        </p:spPr>
      </p:pic>
      <p:sp>
        <p:nvSpPr>
          <p:cNvPr id="13" name="Espace réservé du pied de page 13"/>
          <p:cNvSpPr>
            <a:spLocks noGrp="1"/>
          </p:cNvSpPr>
          <p:nvPr>
            <p:ph type="ftr" sz="quarter" idx="11"/>
          </p:nvPr>
        </p:nvSpPr>
        <p:spPr>
          <a:xfrm>
            <a:off x="971600" y="6520259"/>
            <a:ext cx="5112568" cy="365125"/>
          </a:xfrm>
        </p:spPr>
        <p:txBody>
          <a:bodyPr/>
          <a:lstStyle>
            <a:lvl1pPr>
              <a:defRPr>
                <a:latin typeface="+mn-lt"/>
              </a:defRPr>
            </a:lvl1pPr>
          </a:lstStyle>
          <a:p>
            <a:r>
              <a:rPr lang="fr-FR" kern="0" dirty="0"/>
              <a:t>GRSG-116-XX</a:t>
            </a:r>
          </a:p>
        </p:txBody>
      </p:sp>
      <p:pic>
        <p:nvPicPr>
          <p:cNvPr id="9" name="Picture 3" descr="D:\debailleux\Mes documents\DCM\REFONTE FICHES ADAS\OK.png"/>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9144000" cy="126876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userDrawn="1"/>
        </p:nvPicPr>
        <p:blipFill>
          <a:blip r:embed="rId4" cstate="screen">
            <a:clrChange>
              <a:clrFrom>
                <a:srgbClr val="626185"/>
              </a:clrFrom>
              <a:clrTo>
                <a:srgbClr val="626185">
                  <a:alpha val="0"/>
                </a:srgbClr>
              </a:clrTo>
            </a:clrChange>
            <a:extLst>
              <a:ext uri="{28A0092B-C50C-407E-A947-70E740481C1C}">
                <a14:useLocalDpi xmlns:a14="http://schemas.microsoft.com/office/drawing/2010/main"/>
              </a:ext>
            </a:extLst>
          </a:blip>
          <a:stretch>
            <a:fillRect/>
          </a:stretch>
        </p:blipFill>
        <p:spPr>
          <a:xfrm>
            <a:off x="179512" y="281417"/>
            <a:ext cx="3452824" cy="627303"/>
          </a:xfrm>
          <a:prstGeom prst="rect">
            <a:avLst/>
          </a:prstGeom>
        </p:spPr>
      </p:pic>
      <p:sp>
        <p:nvSpPr>
          <p:cNvPr id="17" name="ZoneTexte 16"/>
          <p:cNvSpPr txBox="1"/>
          <p:nvPr userDrawn="1"/>
        </p:nvSpPr>
        <p:spPr>
          <a:xfrm>
            <a:off x="8615556" y="0"/>
            <a:ext cx="528444" cy="184666"/>
          </a:xfrm>
          <a:prstGeom prst="rect">
            <a:avLst/>
          </a:prstGeom>
          <a:noFill/>
        </p:spPr>
        <p:txBody>
          <a:bodyPr wrap="square" rtlCol="0">
            <a:spAutoFit/>
          </a:bodyPr>
          <a:lstStyle/>
          <a:p>
            <a:pPr algn="r"/>
            <a:r>
              <a:rPr lang="fr-FR" sz="600" dirty="0">
                <a:solidFill>
                  <a:schemeClr val="bg1"/>
                </a:solidFill>
              </a:rPr>
              <a:t>V.5</a:t>
            </a:r>
          </a:p>
        </p:txBody>
      </p:sp>
      <p:sp>
        <p:nvSpPr>
          <p:cNvPr id="18" name="Titre 1"/>
          <p:cNvSpPr>
            <a:spLocks noGrp="1"/>
          </p:cNvSpPr>
          <p:nvPr>
            <p:ph type="ctrTitle" hasCustomPrompt="1"/>
          </p:nvPr>
        </p:nvSpPr>
        <p:spPr>
          <a:xfrm>
            <a:off x="251520" y="3641992"/>
            <a:ext cx="8640960" cy="650503"/>
          </a:xfrm>
        </p:spPr>
        <p:txBody>
          <a:bodyPr/>
          <a:lstStyle>
            <a:lvl1pPr>
              <a:defRPr>
                <a:effectLst>
                  <a:outerShdw blurRad="38100" dist="38100" dir="2700000" algn="tl">
                    <a:srgbClr val="000000">
                      <a:alpha val="43137"/>
                    </a:srgbClr>
                  </a:outerShdw>
                </a:effectLst>
              </a:defRPr>
            </a:lvl1pPr>
          </a:lstStyle>
          <a:p>
            <a:pPr algn="ctr"/>
            <a:r>
              <a:rPr lang="en-US" dirty="0"/>
              <a:t>TITRE</a:t>
            </a:r>
          </a:p>
        </p:txBody>
      </p:sp>
      <p:sp>
        <p:nvSpPr>
          <p:cNvPr id="19" name="Sous-titre 2"/>
          <p:cNvSpPr>
            <a:spLocks noGrp="1"/>
          </p:cNvSpPr>
          <p:nvPr>
            <p:ph type="subTitle" idx="1" hasCustomPrompt="1"/>
          </p:nvPr>
        </p:nvSpPr>
        <p:spPr>
          <a:xfrm>
            <a:off x="539552" y="4653136"/>
            <a:ext cx="8064896" cy="432048"/>
          </a:xfrm>
        </p:spPr>
        <p:txBody>
          <a:bodyPr>
            <a:normAutofit/>
          </a:bodyPr>
          <a:lstStyle>
            <a:lvl1pPr>
              <a:defRPr sz="1600" i="1"/>
            </a:lvl1pPr>
          </a:lstStyle>
          <a:p>
            <a:pPr marL="0" indent="0" algn="ctr">
              <a:buNone/>
            </a:pPr>
            <a:r>
              <a:rPr lang="en-US" dirty="0"/>
              <a:t>Sous-</a:t>
            </a:r>
            <a:r>
              <a:rPr lang="en-US" dirty="0" err="1"/>
              <a:t>Titre</a:t>
            </a:r>
            <a:endParaRPr lang="en-US" dirty="0">
              <a:effectLst/>
            </a:endParaRPr>
          </a:p>
        </p:txBody>
      </p:sp>
    </p:spTree>
    <p:extLst>
      <p:ext uri="{BB962C8B-B14F-4D97-AF65-F5344CB8AC3E}">
        <p14:creationId xmlns:p14="http://schemas.microsoft.com/office/powerpoint/2010/main" val="16091582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412775"/>
            <a:ext cx="8496944" cy="4536505"/>
          </a:xfrm>
        </p:spPr>
        <p:txBody>
          <a:bodyPr/>
          <a:lstStyle>
            <a:lvl1pPr marL="342900" indent="-342900">
              <a:buSzPct val="110000"/>
              <a:buFontTx/>
              <a:buBlip>
                <a:blip r:embed="rId2"/>
              </a:buBlip>
              <a:defRPr/>
            </a:lvl1pPr>
            <a:lvl2pPr marL="742950" indent="-285750">
              <a:buFontTx/>
              <a:buBlip>
                <a:blip r:embed="rId2"/>
              </a:buBlip>
              <a:defRPr/>
            </a:lvl2pPr>
            <a:lvl3pPr marL="1143000" indent="-228600">
              <a:buSzPct val="80000"/>
              <a:buFont typeface="Century Gothic" panose="020B0502020202020204" pitchFamily="34" charset="0"/>
              <a:buChar char="−"/>
              <a:defRPr/>
            </a:lvl3pPr>
            <a:lvl4pPr marL="1600200" indent="-228600">
              <a:buSzPct val="80000"/>
              <a:buFont typeface="Arial" panose="020B0604020202020204" pitchFamily="34" charset="0"/>
              <a:buChar char="•"/>
              <a:defRPr sz="1400"/>
            </a:lvl4pPr>
            <a:lvl5pPr marL="2057400" indent="-228600">
              <a:buFont typeface="Century Gothic" panose="020B0502020202020204" pitchFamily="34" charset="0"/>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5pPr>
            <a:lvl6pPr marL="2514600" indent="-228600">
              <a:buFont typeface="Wingdings" panose="05000000000000000000" pitchFamily="2" charset="2"/>
              <a:buChar char="§"/>
              <a:defRPr lang="fr-FR" sz="1400" kern="1200" baseline="0" dirty="0" smtClean="0">
                <a:solidFill>
                  <a:schemeClr val="tx1">
                    <a:lumMod val="50000"/>
                    <a:lumOff val="50000"/>
                  </a:schemeClr>
                </a:solidFill>
                <a:latin typeface="Century Gothic" pitchFamily="34" charset="0"/>
                <a:ea typeface="+mn-ea"/>
                <a:cs typeface="Arial" pitchFamily="34" charset="0"/>
              </a:defRPr>
            </a:lvl6pPr>
            <a:lvl7pPr>
              <a:defRPr lang="fr-FR" sz="1400" kern="1200" baseline="0" dirty="0" smtClean="0">
                <a:solidFill>
                  <a:schemeClr val="tx1">
                    <a:lumMod val="50000"/>
                    <a:lumOff val="50000"/>
                  </a:schemeClr>
                </a:solidFill>
                <a:latin typeface="Century Gothic" pitchFamily="34" charset="0"/>
                <a:ea typeface="+mn-ea"/>
                <a:cs typeface="Arial" pitchFamily="34" charset="0"/>
              </a:defRPr>
            </a:lvl7pPr>
            <a:lvl8pPr>
              <a:defRPr lang="fr-FR" sz="1400" kern="1200" baseline="0" dirty="0" smtClean="0">
                <a:solidFill>
                  <a:schemeClr val="tx1">
                    <a:lumMod val="50000"/>
                    <a:lumOff val="50000"/>
                  </a:schemeClr>
                </a:solidFill>
                <a:latin typeface="Century Gothic" pitchFamily="34" charset="0"/>
                <a:ea typeface="+mn-ea"/>
                <a:cs typeface="Arial" pitchFamily="34" charset="0"/>
              </a:defRPr>
            </a:lvl8pPr>
            <a:lvl9pPr marL="3676650" marR="0" indent="-114300" algn="l" defTabSz="914400" rtl="0" eaLnBrk="1" fontAlgn="auto" latinLnBrk="0" hangingPunct="1">
              <a:lnSpc>
                <a:spcPct val="100000"/>
              </a:lnSpc>
              <a:spcBef>
                <a:spcPct val="20000"/>
              </a:spcBef>
              <a:spcAft>
                <a:spcPts val="0"/>
              </a:spcAft>
              <a:buClrTx/>
              <a:buSzTx/>
              <a:buFont typeface="Arial" pitchFamily="34" charset="0"/>
              <a:buChar char="•"/>
              <a:tabLst/>
              <a:defRPr lang="fr-FR" sz="1400" kern="1200" baseline="0" dirty="0" smtClean="0">
                <a:solidFill>
                  <a:schemeClr val="tx1">
                    <a:lumMod val="50000"/>
                    <a:lumOff val="50000"/>
                  </a:schemeClr>
                </a:solidFill>
                <a:latin typeface="Century Gothic" pitchFamily="34" charset="0"/>
                <a:ea typeface="+mn-ea"/>
                <a:cs typeface="Arial" pitchFamily="34" charset="0"/>
              </a:defRPr>
            </a:lvl9pPr>
          </a:lstStyle>
          <a:p>
            <a:pPr lvl="0"/>
            <a:r>
              <a:rPr lang="fr-FR"/>
              <a:t>Modifiez les styles du texte du masque</a:t>
            </a:r>
          </a:p>
          <a:p>
            <a:pPr lvl="1"/>
            <a:r>
              <a:rPr lang="fr-FR"/>
              <a:t>Deuxième niveau</a:t>
            </a:r>
          </a:p>
          <a:p>
            <a:pPr lvl="2"/>
            <a:r>
              <a:rPr lang="fr-FR"/>
              <a:t>Troisième niveau</a:t>
            </a:r>
          </a:p>
          <a:p>
            <a:pPr lvl="3"/>
            <a:r>
              <a:rPr lang="fr-FR"/>
              <a:t>Quatrième niveau</a:t>
            </a:r>
          </a:p>
        </p:txBody>
      </p:sp>
      <p:sp>
        <p:nvSpPr>
          <p:cNvPr id="19" name="Titre 18"/>
          <p:cNvSpPr>
            <a:spLocks noGrp="1"/>
          </p:cNvSpPr>
          <p:nvPr>
            <p:ph type="title"/>
          </p:nvPr>
        </p:nvSpPr>
        <p:spPr>
          <a:xfrm>
            <a:off x="1130376" y="548680"/>
            <a:ext cx="7681439" cy="648072"/>
          </a:xfrm>
          <a:noFill/>
          <a:effectLst/>
        </p:spPr>
        <p:txBody>
          <a:bodyPr/>
          <a:lstStyle>
            <a:lvl1pPr>
              <a:defRPr sz="3200">
                <a:solidFill>
                  <a:srgbClr val="666699"/>
                </a:solidFill>
                <a:effectLst>
                  <a:outerShdw blurRad="38100" dist="38100" dir="2700000" algn="tl">
                    <a:srgbClr val="000000">
                      <a:alpha val="43137"/>
                    </a:srgbClr>
                  </a:outerShdw>
                </a:effectLst>
              </a:defRPr>
            </a:lvl1pPr>
          </a:lstStyle>
          <a:p>
            <a:r>
              <a:rPr lang="fr-FR"/>
              <a:t>Modifiez le style du titre</a:t>
            </a:r>
            <a:endParaRPr lang="fr-FR" dirty="0"/>
          </a:p>
        </p:txBody>
      </p:sp>
      <p:grpSp>
        <p:nvGrpSpPr>
          <p:cNvPr id="6" name="Groupe 5"/>
          <p:cNvGrpSpPr/>
          <p:nvPr/>
        </p:nvGrpSpPr>
        <p:grpSpPr>
          <a:xfrm>
            <a:off x="251520" y="807724"/>
            <a:ext cx="878857" cy="241252"/>
            <a:chOff x="361635" y="4427185"/>
            <a:chExt cx="550639" cy="151154"/>
          </a:xfrm>
          <a:effectLst>
            <a:outerShdw blurRad="50800" dist="38100" dir="2700000" algn="tl" rotWithShape="0">
              <a:prstClr val="black">
                <a:alpha val="40000"/>
              </a:prstClr>
            </a:outerShdw>
          </a:effectLst>
        </p:grpSpPr>
        <p:sp>
          <p:nvSpPr>
            <p:cNvPr id="9" name="Ellipse 8"/>
            <p:cNvSpPr/>
            <p:nvPr/>
          </p:nvSpPr>
          <p:spPr>
            <a:xfrm>
              <a:off x="761431" y="4427185"/>
              <a:ext cx="150843" cy="150844"/>
            </a:xfrm>
            <a:prstGeom prst="ellipse">
              <a:avLst/>
            </a:prstGeom>
            <a:solidFill>
              <a:srgbClr val="7877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562782" y="4427495"/>
              <a:ext cx="150843" cy="150844"/>
            </a:xfrm>
            <a:prstGeom prst="ellipse">
              <a:avLst/>
            </a:prstGeom>
            <a:solidFill>
              <a:srgbClr val="AAA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llipse 10"/>
            <p:cNvSpPr/>
            <p:nvPr/>
          </p:nvSpPr>
          <p:spPr>
            <a:xfrm>
              <a:off x="361635" y="4427495"/>
              <a:ext cx="150843" cy="150844"/>
            </a:xfrm>
            <a:prstGeom prst="ellipse">
              <a:avLst/>
            </a:prstGeom>
            <a:solidFill>
              <a:srgbClr val="E0DC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Espace réservé de la date 12"/>
          <p:cNvSpPr>
            <a:spLocks noGrp="1"/>
          </p:cNvSpPr>
          <p:nvPr>
            <p:ph type="dt" sz="half" idx="10"/>
          </p:nvPr>
        </p:nvSpPr>
        <p:spPr/>
        <p:txBody>
          <a:bodyPr/>
          <a:lstStyle>
            <a:lvl1pPr>
              <a:defRPr sz="800">
                <a:latin typeface="+mj-lt"/>
              </a:defRPr>
            </a:lvl1pPr>
          </a:lstStyle>
          <a:p>
            <a:fld id="{400AC7AD-5D20-48F1-A18A-B4E8EE5A547C}" type="datetime1">
              <a:rPr lang="fr-FR" kern="0" smtClean="0"/>
              <a:pPr/>
              <a:t>22/03/2019</a:t>
            </a:fld>
            <a:endParaRPr lang="fr-FR" kern="0" dirty="0"/>
          </a:p>
        </p:txBody>
      </p:sp>
      <p:sp>
        <p:nvSpPr>
          <p:cNvPr id="12" name="Espace réservé du pied de page 13"/>
          <p:cNvSpPr>
            <a:spLocks noGrp="1"/>
          </p:cNvSpPr>
          <p:nvPr>
            <p:ph type="ftr" sz="quarter" idx="11"/>
          </p:nvPr>
        </p:nvSpPr>
        <p:spPr>
          <a:xfrm>
            <a:off x="971600" y="6520259"/>
            <a:ext cx="5112568" cy="365125"/>
          </a:xfrm>
        </p:spPr>
        <p:txBody>
          <a:bodyPr/>
          <a:lstStyle>
            <a:lvl1pPr>
              <a:defRPr sz="800">
                <a:latin typeface="+mj-lt"/>
              </a:defRPr>
            </a:lvl1pPr>
          </a:lstStyle>
          <a:p>
            <a:r>
              <a:rPr lang="fr-FR" kern="0" dirty="0"/>
              <a:t>GRSG-116-XX</a:t>
            </a:r>
          </a:p>
        </p:txBody>
      </p:sp>
    </p:spTree>
    <p:extLst>
      <p:ext uri="{BB962C8B-B14F-4D97-AF65-F5344CB8AC3E}">
        <p14:creationId xmlns:p14="http://schemas.microsoft.com/office/powerpoint/2010/main" val="3797136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rgbClr val="E0E0E0">
                <a:lumMod val="48000"/>
                <a:lumOff val="52000"/>
              </a:srgbClr>
            </a:gs>
            <a:gs pos="1000">
              <a:schemeClr val="bg1">
                <a:lumMod val="78000"/>
                <a:lumOff val="22000"/>
              </a:schemeClr>
            </a:gs>
            <a:gs pos="100000">
              <a:schemeClr val="bg1">
                <a:lumMod val="78000"/>
                <a:lumOff val="22000"/>
              </a:schemeClr>
            </a:gs>
          </a:gsLst>
          <a:lin ang="27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23528" y="547417"/>
            <a:ext cx="8488288" cy="648072"/>
          </a:xfrm>
          <a:prstGeom prst="rect">
            <a:avLst/>
          </a:prstGeom>
          <a:noFill/>
          <a:ln>
            <a:noFill/>
          </a:ln>
          <a:effectLst>
            <a:innerShdw blurRad="114300">
              <a:prstClr val="black"/>
            </a:innerShdw>
          </a:effectLst>
        </p:spPr>
        <p:txBody>
          <a:bodyPr vert="horz" lIns="91440" tIns="45720" rIns="91440" bIns="45720" rtlCol="0" anchor="ctr">
            <a:noAutofit/>
          </a:bodyPr>
          <a:lstStyle/>
          <a:p>
            <a:r>
              <a:rPr lang="fr-FR" dirty="0"/>
              <a:t>Modifiez le style du titre</a:t>
            </a:r>
          </a:p>
        </p:txBody>
      </p:sp>
      <p:sp>
        <p:nvSpPr>
          <p:cNvPr id="10" name="Rectangle 9"/>
          <p:cNvSpPr/>
          <p:nvPr/>
        </p:nvSpPr>
        <p:spPr>
          <a:xfrm>
            <a:off x="0" y="6371293"/>
            <a:ext cx="9151939" cy="486707"/>
          </a:xfrm>
          <a:custGeom>
            <a:avLst/>
            <a:gdLst>
              <a:gd name="connsiteX0" fmla="*/ 0 w 9144000"/>
              <a:gd name="connsiteY0" fmla="*/ 0 h 216024"/>
              <a:gd name="connsiteX1" fmla="*/ 9144000 w 9144000"/>
              <a:gd name="connsiteY1" fmla="*/ 0 h 216024"/>
              <a:gd name="connsiteX2" fmla="*/ 9144000 w 9144000"/>
              <a:gd name="connsiteY2" fmla="*/ 216024 h 216024"/>
              <a:gd name="connsiteX3" fmla="*/ 0 w 9144000"/>
              <a:gd name="connsiteY3" fmla="*/ 216024 h 216024"/>
              <a:gd name="connsiteX4" fmla="*/ 0 w 9144000"/>
              <a:gd name="connsiteY4" fmla="*/ 0 h 216024"/>
              <a:gd name="connsiteX0" fmla="*/ 0 w 9147175"/>
              <a:gd name="connsiteY0" fmla="*/ 0 h 504949"/>
              <a:gd name="connsiteX1" fmla="*/ 9147175 w 9147175"/>
              <a:gd name="connsiteY1" fmla="*/ 288925 h 504949"/>
              <a:gd name="connsiteX2" fmla="*/ 9147175 w 9147175"/>
              <a:gd name="connsiteY2" fmla="*/ 504949 h 504949"/>
              <a:gd name="connsiteX3" fmla="*/ 3175 w 9147175"/>
              <a:gd name="connsiteY3" fmla="*/ 504949 h 504949"/>
              <a:gd name="connsiteX4" fmla="*/ 0 w 9147175"/>
              <a:gd name="connsiteY4" fmla="*/ 0 h 504949"/>
              <a:gd name="connsiteX0" fmla="*/ 0 w 9147175"/>
              <a:gd name="connsiteY0" fmla="*/ 0 h 504949"/>
              <a:gd name="connsiteX1" fmla="*/ 7661275 w 9147175"/>
              <a:gd name="connsiteY1" fmla="*/ 288925 h 504949"/>
              <a:gd name="connsiteX2" fmla="*/ 9147175 w 9147175"/>
              <a:gd name="connsiteY2" fmla="*/ 504949 h 504949"/>
              <a:gd name="connsiteX3" fmla="*/ 3175 w 9147175"/>
              <a:gd name="connsiteY3" fmla="*/ 504949 h 504949"/>
              <a:gd name="connsiteX4" fmla="*/ 0 w 9147175"/>
              <a:gd name="connsiteY4" fmla="*/ 0 h 504949"/>
              <a:gd name="connsiteX0" fmla="*/ 0 w 9147175"/>
              <a:gd name="connsiteY0" fmla="*/ 0 h 504949"/>
              <a:gd name="connsiteX1" fmla="*/ 7558882 w 9147175"/>
              <a:gd name="connsiteY1" fmla="*/ 150812 h 504949"/>
              <a:gd name="connsiteX2" fmla="*/ 9147175 w 9147175"/>
              <a:gd name="connsiteY2" fmla="*/ 504949 h 504949"/>
              <a:gd name="connsiteX3" fmla="*/ 3175 w 9147175"/>
              <a:gd name="connsiteY3" fmla="*/ 504949 h 504949"/>
              <a:gd name="connsiteX4" fmla="*/ 0 w 9147175"/>
              <a:gd name="connsiteY4" fmla="*/ 0 h 504949"/>
              <a:gd name="connsiteX0" fmla="*/ 0 w 9147175"/>
              <a:gd name="connsiteY0" fmla="*/ 0 h 504949"/>
              <a:gd name="connsiteX1" fmla="*/ 7644607 w 9147175"/>
              <a:gd name="connsiteY1" fmla="*/ 291306 h 504949"/>
              <a:gd name="connsiteX2" fmla="*/ 9147175 w 9147175"/>
              <a:gd name="connsiteY2" fmla="*/ 504949 h 504949"/>
              <a:gd name="connsiteX3" fmla="*/ 3175 w 9147175"/>
              <a:gd name="connsiteY3" fmla="*/ 504949 h 504949"/>
              <a:gd name="connsiteX4" fmla="*/ 0 w 9147175"/>
              <a:gd name="connsiteY4" fmla="*/ 0 h 504949"/>
              <a:gd name="connsiteX0" fmla="*/ 0 w 7644607"/>
              <a:gd name="connsiteY0" fmla="*/ 0 h 504949"/>
              <a:gd name="connsiteX1" fmla="*/ 7644607 w 7644607"/>
              <a:gd name="connsiteY1" fmla="*/ 291306 h 504949"/>
              <a:gd name="connsiteX2" fmla="*/ 7642225 w 7644607"/>
              <a:gd name="connsiteY2" fmla="*/ 502568 h 504949"/>
              <a:gd name="connsiteX3" fmla="*/ 3175 w 7644607"/>
              <a:gd name="connsiteY3" fmla="*/ 504949 h 504949"/>
              <a:gd name="connsiteX4" fmla="*/ 0 w 7644607"/>
              <a:gd name="connsiteY4" fmla="*/ 0 h 504949"/>
              <a:gd name="connsiteX0" fmla="*/ 0 w 7644607"/>
              <a:gd name="connsiteY0" fmla="*/ 0 h 504949"/>
              <a:gd name="connsiteX1" fmla="*/ 7644607 w 7644607"/>
              <a:gd name="connsiteY1" fmla="*/ 291306 h 504949"/>
              <a:gd name="connsiteX2" fmla="*/ 7642225 w 7644607"/>
              <a:gd name="connsiteY2" fmla="*/ 502568 h 504949"/>
              <a:gd name="connsiteX3" fmla="*/ 3175 w 7644607"/>
              <a:gd name="connsiteY3" fmla="*/ 504949 h 504949"/>
              <a:gd name="connsiteX4" fmla="*/ 0 w 7644607"/>
              <a:gd name="connsiteY4" fmla="*/ 0 h 504949"/>
              <a:gd name="connsiteX0" fmla="*/ 0 w 7644607"/>
              <a:gd name="connsiteY0" fmla="*/ 0 h 504949"/>
              <a:gd name="connsiteX1" fmla="*/ 7644607 w 7644607"/>
              <a:gd name="connsiteY1" fmla="*/ 291306 h 504949"/>
              <a:gd name="connsiteX2" fmla="*/ 7642225 w 7644607"/>
              <a:gd name="connsiteY2" fmla="*/ 502568 h 504949"/>
              <a:gd name="connsiteX3" fmla="*/ 3175 w 7644607"/>
              <a:gd name="connsiteY3" fmla="*/ 504949 h 504949"/>
              <a:gd name="connsiteX4" fmla="*/ 0 w 7644607"/>
              <a:gd name="connsiteY4" fmla="*/ 0 h 504949"/>
              <a:gd name="connsiteX0" fmla="*/ 0 w 7644607"/>
              <a:gd name="connsiteY0" fmla="*/ 0 h 504949"/>
              <a:gd name="connsiteX1" fmla="*/ 7644607 w 7644607"/>
              <a:gd name="connsiteY1" fmla="*/ 291306 h 504949"/>
              <a:gd name="connsiteX2" fmla="*/ 7642225 w 7644607"/>
              <a:gd name="connsiteY2" fmla="*/ 502568 h 504949"/>
              <a:gd name="connsiteX3" fmla="*/ 3175 w 7644607"/>
              <a:gd name="connsiteY3" fmla="*/ 504949 h 504949"/>
              <a:gd name="connsiteX4" fmla="*/ 0 w 7644607"/>
              <a:gd name="connsiteY4" fmla="*/ 0 h 504949"/>
              <a:gd name="connsiteX0" fmla="*/ 0 w 7644607"/>
              <a:gd name="connsiteY0" fmla="*/ 0 h 386233"/>
              <a:gd name="connsiteX1" fmla="*/ 7644607 w 7644607"/>
              <a:gd name="connsiteY1" fmla="*/ 172590 h 386233"/>
              <a:gd name="connsiteX2" fmla="*/ 7642225 w 7644607"/>
              <a:gd name="connsiteY2" fmla="*/ 383852 h 386233"/>
              <a:gd name="connsiteX3" fmla="*/ 3175 w 7644607"/>
              <a:gd name="connsiteY3" fmla="*/ 386233 h 386233"/>
              <a:gd name="connsiteX4" fmla="*/ 0 w 7644607"/>
              <a:gd name="connsiteY4" fmla="*/ 0 h 386233"/>
              <a:gd name="connsiteX0" fmla="*/ 0 w 7644607"/>
              <a:gd name="connsiteY0" fmla="*/ 0 h 386233"/>
              <a:gd name="connsiteX1" fmla="*/ 7644607 w 7644607"/>
              <a:gd name="connsiteY1" fmla="*/ 172590 h 386233"/>
              <a:gd name="connsiteX2" fmla="*/ 7642225 w 7644607"/>
              <a:gd name="connsiteY2" fmla="*/ 383852 h 386233"/>
              <a:gd name="connsiteX3" fmla="*/ 3175 w 7644607"/>
              <a:gd name="connsiteY3" fmla="*/ 386233 h 386233"/>
              <a:gd name="connsiteX4" fmla="*/ 0 w 7644607"/>
              <a:gd name="connsiteY4" fmla="*/ 0 h 386233"/>
              <a:gd name="connsiteX0" fmla="*/ 0 w 7644607"/>
              <a:gd name="connsiteY0" fmla="*/ 0 h 347419"/>
              <a:gd name="connsiteX1" fmla="*/ 7644607 w 7644607"/>
              <a:gd name="connsiteY1" fmla="*/ 133776 h 347419"/>
              <a:gd name="connsiteX2" fmla="*/ 7642225 w 7644607"/>
              <a:gd name="connsiteY2" fmla="*/ 345038 h 347419"/>
              <a:gd name="connsiteX3" fmla="*/ 3175 w 7644607"/>
              <a:gd name="connsiteY3" fmla="*/ 347419 h 347419"/>
              <a:gd name="connsiteX4" fmla="*/ 0 w 7644607"/>
              <a:gd name="connsiteY4" fmla="*/ 0 h 347419"/>
              <a:gd name="connsiteX0" fmla="*/ 0 w 7644607"/>
              <a:gd name="connsiteY0" fmla="*/ 0 h 347419"/>
              <a:gd name="connsiteX1" fmla="*/ 7644607 w 7644607"/>
              <a:gd name="connsiteY1" fmla="*/ 133776 h 347419"/>
              <a:gd name="connsiteX2" fmla="*/ 7642225 w 7644607"/>
              <a:gd name="connsiteY2" fmla="*/ 345038 h 347419"/>
              <a:gd name="connsiteX3" fmla="*/ 3175 w 7644607"/>
              <a:gd name="connsiteY3" fmla="*/ 347419 h 347419"/>
              <a:gd name="connsiteX4" fmla="*/ 0 w 7644607"/>
              <a:gd name="connsiteY4" fmla="*/ 0 h 347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44607" h="347419">
                <a:moveTo>
                  <a:pt x="0" y="0"/>
                </a:moveTo>
                <a:cubicBezTo>
                  <a:pt x="2647898" y="110763"/>
                  <a:pt x="5213312" y="131577"/>
                  <a:pt x="7644607" y="133776"/>
                </a:cubicBezTo>
                <a:lnTo>
                  <a:pt x="7642225" y="345038"/>
                </a:lnTo>
                <a:lnTo>
                  <a:pt x="3175" y="347419"/>
                </a:lnTo>
                <a:cubicBezTo>
                  <a:pt x="2117" y="179103"/>
                  <a:pt x="1058" y="168316"/>
                  <a:pt x="0" y="0"/>
                </a:cubicBezTo>
                <a:close/>
              </a:path>
            </a:pathLst>
          </a:custGeom>
          <a:solidFill>
            <a:srgbClr val="546293"/>
          </a:solidFill>
          <a:ln>
            <a:noFill/>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a:p>
        </p:txBody>
      </p:sp>
      <p:sp>
        <p:nvSpPr>
          <p:cNvPr id="3" name="Espace réservé du texte 2"/>
          <p:cNvSpPr>
            <a:spLocks noGrp="1"/>
          </p:cNvSpPr>
          <p:nvPr>
            <p:ph type="body" idx="1"/>
          </p:nvPr>
        </p:nvSpPr>
        <p:spPr>
          <a:xfrm>
            <a:off x="323528" y="1196753"/>
            <a:ext cx="8496944" cy="4752528"/>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p:txBody>
      </p:sp>
      <p:sp>
        <p:nvSpPr>
          <p:cNvPr id="46" name="Espace réservé de la date 3"/>
          <p:cNvSpPr>
            <a:spLocks noGrp="1"/>
          </p:cNvSpPr>
          <p:nvPr>
            <p:ph type="dt" sz="half" idx="2"/>
          </p:nvPr>
        </p:nvSpPr>
        <p:spPr>
          <a:xfrm>
            <a:off x="0" y="6520259"/>
            <a:ext cx="971600" cy="365125"/>
          </a:xfrm>
          <a:prstGeom prst="rect">
            <a:avLst/>
          </a:prstGeom>
        </p:spPr>
        <p:txBody>
          <a:bodyPr vert="horz" lIns="91440" tIns="45720" rIns="91440" bIns="45720" rtlCol="0" anchor="ctr"/>
          <a:lstStyle>
            <a:lvl1pPr algn="r">
              <a:defRPr sz="800">
                <a:solidFill>
                  <a:schemeClr val="bg1"/>
                </a:solidFill>
                <a:latin typeface="+mn-lt"/>
                <a:cs typeface="Arial" pitchFamily="34" charset="0"/>
              </a:defRPr>
            </a:lvl1pPr>
          </a:lstStyle>
          <a:p>
            <a:fld id="{0FED933F-6AC4-471A-A0D4-60CA1229D2C7}" type="datetime1">
              <a:rPr lang="fr-FR" kern="0" smtClean="0"/>
              <a:pPr/>
              <a:t>22/03/2019</a:t>
            </a:fld>
            <a:endParaRPr lang="fr-FR" kern="0" dirty="0"/>
          </a:p>
        </p:txBody>
      </p:sp>
      <p:sp>
        <p:nvSpPr>
          <p:cNvPr id="47" name="Espace réservé du pied de page 4"/>
          <p:cNvSpPr>
            <a:spLocks noGrp="1"/>
          </p:cNvSpPr>
          <p:nvPr>
            <p:ph type="ftr" sz="quarter" idx="3"/>
          </p:nvPr>
        </p:nvSpPr>
        <p:spPr>
          <a:xfrm>
            <a:off x="971600" y="6520259"/>
            <a:ext cx="5112568" cy="365125"/>
          </a:xfrm>
          <a:prstGeom prst="rect">
            <a:avLst/>
          </a:prstGeom>
        </p:spPr>
        <p:txBody>
          <a:bodyPr vert="horz" lIns="91440" tIns="45720" rIns="91440" bIns="45720" rtlCol="0" anchor="ctr"/>
          <a:lstStyle>
            <a:lvl1pPr algn="l">
              <a:defRPr sz="800">
                <a:solidFill>
                  <a:schemeClr val="bg1"/>
                </a:solidFill>
                <a:latin typeface="+mn-lt"/>
                <a:cs typeface="Arial" pitchFamily="34" charset="0"/>
              </a:defRPr>
            </a:lvl1pPr>
          </a:lstStyle>
          <a:p>
            <a:r>
              <a:rPr lang="fr-FR" kern="0"/>
              <a:t>Group Presentation</a:t>
            </a:r>
            <a:endParaRPr lang="fr-FR" kern="0" dirty="0"/>
          </a:p>
        </p:txBody>
      </p:sp>
      <p:sp>
        <p:nvSpPr>
          <p:cNvPr id="14" name="Espace réservé du numéro de diapositive 5"/>
          <p:cNvSpPr txBox="1">
            <a:spLocks/>
          </p:cNvSpPr>
          <p:nvPr/>
        </p:nvSpPr>
        <p:spPr>
          <a:xfrm>
            <a:off x="8100392" y="6536725"/>
            <a:ext cx="432048" cy="365125"/>
          </a:xfrm>
          <a:prstGeom prst="rect">
            <a:avLst/>
          </a:prstGeom>
        </p:spPr>
        <p:txBody>
          <a:bodyPr vert="horz" lIns="91440" tIns="45720" rIns="91440" bIns="45720" rtlCol="0" anchor="ctr"/>
          <a:lstStyle>
            <a:defPPr>
              <a:defRPr lang="fr-FR"/>
            </a:defPPr>
            <a:lvl1pPr marL="0" algn="ctr" defTabSz="914400" rtl="0" eaLnBrk="1" latinLnBrk="0" hangingPunct="1">
              <a:defRPr sz="8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6B7ED3-0F0E-4479-BF52-DD7A6ADA2503}" type="slidenum">
              <a:rPr lang="fr-FR" kern="0" smtClean="0"/>
              <a:pPr/>
              <a:t>‹#›</a:t>
            </a:fld>
            <a:endParaRPr lang="fr-FR" kern="0" dirty="0"/>
          </a:p>
        </p:txBody>
      </p:sp>
      <p:pic>
        <p:nvPicPr>
          <p:cNvPr id="17" name="Picture 3" descr="D:\debailleux\Mes documents\DCM\REFONTE FICHES ADAS\OK.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1"/>
            <a:ext cx="9144000" cy="52983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5" cstate="screen">
            <a:clrChange>
              <a:clrFrom>
                <a:srgbClr val="626185"/>
              </a:clrFrom>
              <a:clrTo>
                <a:srgbClr val="626185">
                  <a:alpha val="0"/>
                </a:srgbClr>
              </a:clrTo>
            </a:clrChange>
            <a:extLst>
              <a:ext uri="{28A0092B-C50C-407E-A947-70E740481C1C}">
                <a14:useLocalDpi xmlns:a14="http://schemas.microsoft.com/office/drawing/2010/main"/>
              </a:ext>
            </a:extLst>
          </a:blip>
          <a:stretch>
            <a:fillRect/>
          </a:stretch>
        </p:blipFill>
        <p:spPr bwMode="auto">
          <a:xfrm>
            <a:off x="235800" y="74948"/>
            <a:ext cx="1981524" cy="36000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titre 1"/>
          <p:cNvSpPr>
            <a:spLocks noGrp="1"/>
          </p:cNvSpPr>
          <p:nvPr>
            <p:ph type="title"/>
          </p:nvPr>
        </p:nvSpPr>
        <p:spPr>
          <a:xfrm>
            <a:off x="323528" y="547417"/>
            <a:ext cx="8488288" cy="648072"/>
          </a:xfrm>
          <a:prstGeom prst="rect">
            <a:avLst/>
          </a:prstGeom>
          <a:noFill/>
          <a:ln>
            <a:noFill/>
          </a:ln>
          <a:effectLst>
            <a:innerShdw blurRad="114300">
              <a:prstClr val="black"/>
            </a:innerShdw>
          </a:effectLst>
        </p:spPr>
        <p:txBody>
          <a:bodyPr vert="horz" lIns="91440" tIns="45720" rIns="91440" bIns="45720" rtlCol="0" anchor="ctr">
            <a:noAutofit/>
          </a:bodyPr>
          <a:lstStyle/>
          <a:p>
            <a:r>
              <a:rPr lang="fr-FR" dirty="0"/>
              <a:t>Modifiez le style du titre</a:t>
            </a:r>
          </a:p>
        </p:txBody>
      </p:sp>
    </p:spTree>
    <p:extLst>
      <p:ext uri="{BB962C8B-B14F-4D97-AF65-F5344CB8AC3E}">
        <p14:creationId xmlns:p14="http://schemas.microsoft.com/office/powerpoint/2010/main" val="3397658451"/>
      </p:ext>
    </p:extLst>
  </p:cSld>
  <p:clrMap bg1="lt1" tx1="dk1" bg2="lt2" tx2="dk2" accent1="accent1" accent2="accent2" accent3="accent3" accent4="accent4" accent5="accent5" accent6="accent6" hlink="hlink" folHlink="folHlink"/>
  <p:sldLayoutIdLst>
    <p:sldLayoutId id="2147483664" r:id="rId1"/>
    <p:sldLayoutId id="214748366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4000" kern="1200">
          <a:solidFill>
            <a:srgbClr val="666699"/>
          </a:solidFill>
          <a:latin typeface="Century Gothic"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1800" b="1" kern="1200">
          <a:solidFill>
            <a:schemeClr val="tx1">
              <a:lumMod val="50000"/>
              <a:lumOff val="50000"/>
            </a:schemeClr>
          </a:solidFill>
          <a:latin typeface="Century Gothic"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600" kern="1200">
          <a:solidFill>
            <a:schemeClr val="tx1">
              <a:lumMod val="50000"/>
              <a:lumOff val="50000"/>
            </a:schemeClr>
          </a:solidFill>
          <a:latin typeface="Century Gothic"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400" kern="1200">
          <a:solidFill>
            <a:schemeClr val="tx1">
              <a:lumMod val="50000"/>
              <a:lumOff val="50000"/>
            </a:schemeClr>
          </a:solidFill>
          <a:latin typeface="Century Gothic"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200" kern="1200">
          <a:solidFill>
            <a:schemeClr val="tx1">
              <a:lumMod val="50000"/>
              <a:lumOff val="50000"/>
            </a:schemeClr>
          </a:solidFill>
          <a:latin typeface="Century Gothic"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Century Gothic"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kern="0" dirty="0"/>
              <a:t>01/04/2019</a:t>
            </a:r>
          </a:p>
        </p:txBody>
      </p:sp>
      <p:sp>
        <p:nvSpPr>
          <p:cNvPr id="3" name="Espace réservé du pied de page 2"/>
          <p:cNvSpPr>
            <a:spLocks noGrp="1"/>
          </p:cNvSpPr>
          <p:nvPr>
            <p:ph type="ftr" sz="quarter" idx="11"/>
          </p:nvPr>
        </p:nvSpPr>
        <p:spPr/>
        <p:txBody>
          <a:bodyPr/>
          <a:lstStyle/>
          <a:p>
            <a:r>
              <a:rPr lang="fr-FR" kern="0" dirty="0"/>
              <a:t>GRSG-116-11</a:t>
            </a:r>
          </a:p>
        </p:txBody>
      </p:sp>
      <p:sp>
        <p:nvSpPr>
          <p:cNvPr id="4" name="Titre 3"/>
          <p:cNvSpPr>
            <a:spLocks noGrp="1"/>
          </p:cNvSpPr>
          <p:nvPr>
            <p:ph type="ctrTitle"/>
          </p:nvPr>
        </p:nvSpPr>
        <p:spPr/>
        <p:txBody>
          <a:bodyPr/>
          <a:lstStyle/>
          <a:p>
            <a:pPr algn="ctr"/>
            <a:r>
              <a:rPr lang="fr-FR" dirty="0" err="1"/>
              <a:t>Behaviour</a:t>
            </a:r>
            <a:r>
              <a:rPr lang="fr-FR" dirty="0"/>
              <a:t> of M2 &amp; M3 </a:t>
            </a:r>
            <a:r>
              <a:rPr lang="fr-FR" dirty="0" err="1"/>
              <a:t>general</a:t>
            </a:r>
            <a:r>
              <a:rPr lang="fr-FR" dirty="0"/>
              <a:t> construction in case of </a:t>
            </a:r>
            <a:r>
              <a:rPr lang="fr-FR" dirty="0" err="1"/>
              <a:t>Fire</a:t>
            </a:r>
            <a:r>
              <a:rPr lang="fr-FR" dirty="0"/>
              <a:t> Event</a:t>
            </a:r>
          </a:p>
        </p:txBody>
      </p:sp>
      <p:sp>
        <p:nvSpPr>
          <p:cNvPr id="5" name="Sous-titre 4"/>
          <p:cNvSpPr>
            <a:spLocks noGrp="1"/>
          </p:cNvSpPr>
          <p:nvPr>
            <p:ph type="subTitle" idx="1"/>
          </p:nvPr>
        </p:nvSpPr>
        <p:spPr>
          <a:xfrm>
            <a:off x="539552" y="5373216"/>
            <a:ext cx="8064896" cy="432048"/>
          </a:xfrm>
        </p:spPr>
        <p:txBody>
          <a:bodyPr>
            <a:noAutofit/>
          </a:bodyPr>
          <a:lstStyle/>
          <a:p>
            <a:pPr marL="0" indent="0" algn="ctr">
              <a:buNone/>
            </a:pPr>
            <a:r>
              <a:rPr lang="fr-FR" sz="3000" i="0" dirty="0"/>
              <a:t>IWG - BMFE</a:t>
            </a:r>
          </a:p>
        </p:txBody>
      </p:sp>
      <p:sp>
        <p:nvSpPr>
          <p:cNvPr id="6" name="Text Box 4"/>
          <p:cNvSpPr txBox="1">
            <a:spLocks noChangeArrowheads="1"/>
          </p:cNvSpPr>
          <p:nvPr/>
        </p:nvSpPr>
        <p:spPr bwMode="auto">
          <a:xfrm>
            <a:off x="3597796" y="288082"/>
            <a:ext cx="5390728" cy="811367"/>
          </a:xfrm>
          <a:prstGeom prst="rect">
            <a:avLst/>
          </a:prstGeom>
          <a:noFill/>
          <a:ln w="12700">
            <a:noFill/>
            <a:miter lim="800000"/>
            <a:headEnd/>
            <a:tailEnd/>
          </a:ln>
        </p:spPr>
        <p:txBody>
          <a:bodyPr wrap="square" lIns="18000" tIns="36000" rIns="18000" bIns="36000">
            <a:spAutoFit/>
          </a:bodyPr>
          <a:lstStyle>
            <a:defPPr>
              <a:defRPr lang="de-DE"/>
            </a:defPPr>
            <a:lvl1pPr algn="ctr" rtl="0" fontAlgn="base">
              <a:spcBef>
                <a:spcPct val="0"/>
              </a:spcBef>
              <a:spcAft>
                <a:spcPct val="0"/>
              </a:spcAft>
              <a:defRPr sz="2000" kern="1200">
                <a:solidFill>
                  <a:schemeClr val="tx1"/>
                </a:solidFill>
                <a:latin typeface="Verdana" pitchFamily="34" charset="0"/>
                <a:ea typeface="+mn-ea"/>
                <a:cs typeface="+mn-cs"/>
              </a:defRPr>
            </a:lvl1pPr>
            <a:lvl2pPr marL="457200" algn="ctr" rtl="0" fontAlgn="base">
              <a:spcBef>
                <a:spcPct val="0"/>
              </a:spcBef>
              <a:spcAft>
                <a:spcPct val="0"/>
              </a:spcAft>
              <a:defRPr sz="2000" kern="1200">
                <a:solidFill>
                  <a:schemeClr val="tx1"/>
                </a:solidFill>
                <a:latin typeface="Verdana" pitchFamily="34" charset="0"/>
                <a:ea typeface="+mn-ea"/>
                <a:cs typeface="+mn-cs"/>
              </a:defRPr>
            </a:lvl2pPr>
            <a:lvl3pPr marL="914400" algn="ctr" rtl="0" fontAlgn="base">
              <a:spcBef>
                <a:spcPct val="0"/>
              </a:spcBef>
              <a:spcAft>
                <a:spcPct val="0"/>
              </a:spcAft>
              <a:defRPr sz="2000" kern="1200">
                <a:solidFill>
                  <a:schemeClr val="tx1"/>
                </a:solidFill>
                <a:latin typeface="Verdana" pitchFamily="34" charset="0"/>
                <a:ea typeface="+mn-ea"/>
                <a:cs typeface="+mn-cs"/>
              </a:defRPr>
            </a:lvl3pPr>
            <a:lvl4pPr marL="1371600" algn="ctr" rtl="0" fontAlgn="base">
              <a:spcBef>
                <a:spcPct val="0"/>
              </a:spcBef>
              <a:spcAft>
                <a:spcPct val="0"/>
              </a:spcAft>
              <a:defRPr sz="2000" kern="1200">
                <a:solidFill>
                  <a:schemeClr val="tx1"/>
                </a:solidFill>
                <a:latin typeface="Verdana" pitchFamily="34" charset="0"/>
                <a:ea typeface="+mn-ea"/>
                <a:cs typeface="+mn-cs"/>
              </a:defRPr>
            </a:lvl4pPr>
            <a:lvl5pPr marL="1828800" algn="ctr" rtl="0" fontAlgn="base">
              <a:spcBef>
                <a:spcPct val="0"/>
              </a:spcBef>
              <a:spcAft>
                <a:spcPct val="0"/>
              </a:spcAft>
              <a:defRPr sz="2000" kern="1200">
                <a:solidFill>
                  <a:schemeClr val="tx1"/>
                </a:solidFill>
                <a:latin typeface="Verdana" pitchFamily="34" charset="0"/>
                <a:ea typeface="+mn-ea"/>
                <a:cs typeface="+mn-cs"/>
              </a:defRPr>
            </a:lvl5pPr>
            <a:lvl6pPr marL="2286000" algn="l" defTabSz="914400" rtl="0" eaLnBrk="1" latinLnBrk="0" hangingPunct="1">
              <a:defRPr sz="2000" kern="1200">
                <a:solidFill>
                  <a:schemeClr val="tx1"/>
                </a:solidFill>
                <a:latin typeface="Verdana" pitchFamily="34" charset="0"/>
                <a:ea typeface="+mn-ea"/>
                <a:cs typeface="+mn-cs"/>
              </a:defRPr>
            </a:lvl6pPr>
            <a:lvl7pPr marL="2743200" algn="l" defTabSz="914400" rtl="0" eaLnBrk="1" latinLnBrk="0" hangingPunct="1">
              <a:defRPr sz="2000" kern="1200">
                <a:solidFill>
                  <a:schemeClr val="tx1"/>
                </a:solidFill>
                <a:latin typeface="Verdana" pitchFamily="34" charset="0"/>
                <a:ea typeface="+mn-ea"/>
                <a:cs typeface="+mn-cs"/>
              </a:defRPr>
            </a:lvl7pPr>
            <a:lvl8pPr marL="3200400" algn="l" defTabSz="914400" rtl="0" eaLnBrk="1" latinLnBrk="0" hangingPunct="1">
              <a:defRPr sz="2000" kern="1200">
                <a:solidFill>
                  <a:schemeClr val="tx1"/>
                </a:solidFill>
                <a:latin typeface="Verdana" pitchFamily="34" charset="0"/>
                <a:ea typeface="+mn-ea"/>
                <a:cs typeface="+mn-cs"/>
              </a:defRPr>
            </a:lvl8pPr>
            <a:lvl9pPr marL="3657600" algn="l" defTabSz="914400" rtl="0" eaLnBrk="1" latinLnBrk="0" hangingPunct="1">
              <a:defRPr sz="2000" kern="1200">
                <a:solidFill>
                  <a:schemeClr val="tx1"/>
                </a:solidFill>
                <a:latin typeface="Verdana" pitchFamily="34" charset="0"/>
                <a:ea typeface="+mn-ea"/>
                <a:cs typeface="+mn-cs"/>
              </a:defRPr>
            </a:lvl9pPr>
          </a:lstStyle>
          <a:p>
            <a:pPr algn="r" eaLnBrk="0" hangingPunct="0"/>
            <a:r>
              <a:rPr kumimoji="0" lang="en-GB" altLang="ja-JP" sz="1600" u="sng" dirty="0">
                <a:solidFill>
                  <a:schemeClr val="bg1"/>
                </a:solidFill>
                <a:latin typeface="Times New Roman" panose="02020603050405020304" pitchFamily="18" charset="0"/>
                <a:cs typeface="Times New Roman" panose="02020603050405020304" pitchFamily="18" charset="0"/>
              </a:rPr>
              <a:t>Informal document</a:t>
            </a:r>
            <a:r>
              <a:rPr kumimoji="0" lang="en-GB" altLang="ja-JP" sz="1600" dirty="0">
                <a:solidFill>
                  <a:schemeClr val="bg1"/>
                </a:solidFill>
                <a:latin typeface="Times New Roman" panose="02020603050405020304" pitchFamily="18" charset="0"/>
                <a:cs typeface="Times New Roman" panose="02020603050405020304" pitchFamily="18" charset="0"/>
              </a:rPr>
              <a:t> </a:t>
            </a:r>
            <a:r>
              <a:rPr kumimoji="0" lang="en-US" altLang="ja-JP" sz="1600" b="1" dirty="0">
                <a:solidFill>
                  <a:schemeClr val="bg1"/>
                </a:solidFill>
                <a:latin typeface="Times New Roman" panose="02020603050405020304" pitchFamily="18" charset="0"/>
                <a:cs typeface="Times New Roman" panose="02020603050405020304" pitchFamily="18" charset="0"/>
              </a:rPr>
              <a:t>GRSG</a:t>
            </a:r>
            <a:r>
              <a:rPr kumimoji="0" lang="en-GB" altLang="ja-JP" sz="1600" b="1" dirty="0">
                <a:solidFill>
                  <a:schemeClr val="bg1"/>
                </a:solidFill>
                <a:latin typeface="Times New Roman" panose="02020603050405020304" pitchFamily="18" charset="0"/>
                <a:cs typeface="Times New Roman" panose="02020603050405020304" pitchFamily="18" charset="0"/>
              </a:rPr>
              <a:t>-</a:t>
            </a:r>
            <a:r>
              <a:rPr kumimoji="0" lang="en-US" altLang="ja-JP" sz="1600" b="1" dirty="0">
                <a:solidFill>
                  <a:schemeClr val="bg1"/>
                </a:solidFill>
                <a:latin typeface="Times New Roman" panose="02020603050405020304" pitchFamily="18" charset="0"/>
                <a:cs typeface="Times New Roman" panose="02020603050405020304" pitchFamily="18" charset="0"/>
              </a:rPr>
              <a:t>116-11</a:t>
            </a:r>
            <a:endParaRPr lang="en-GB" altLang="ja-JP" sz="1600" b="1" dirty="0">
              <a:solidFill>
                <a:schemeClr val="bg1"/>
              </a:solidFill>
              <a:latin typeface="Times New Roman" panose="02020603050405020304" pitchFamily="18" charset="0"/>
              <a:cs typeface="Times New Roman" panose="02020603050405020304" pitchFamily="18" charset="0"/>
            </a:endParaRPr>
          </a:p>
          <a:p>
            <a:pPr algn="r" eaLnBrk="0" hangingPunct="0"/>
            <a:r>
              <a:rPr kumimoji="0" lang="en-GB" altLang="ja-JP" sz="1600" dirty="0">
                <a:solidFill>
                  <a:schemeClr val="bg1"/>
                </a:solidFill>
                <a:latin typeface="Times New Roman" panose="02020603050405020304" pitchFamily="18" charset="0"/>
                <a:cs typeface="Times New Roman" panose="02020603050405020304" pitchFamily="18" charset="0"/>
              </a:rPr>
              <a:t>(</a:t>
            </a:r>
            <a:r>
              <a:rPr kumimoji="0" lang="en-US" altLang="ja-JP" sz="1600" dirty="0">
                <a:solidFill>
                  <a:schemeClr val="bg1"/>
                </a:solidFill>
                <a:latin typeface="Times New Roman" panose="02020603050405020304" pitchFamily="18" charset="0"/>
                <a:cs typeface="Times New Roman" panose="02020603050405020304" pitchFamily="18" charset="0"/>
              </a:rPr>
              <a:t>116</a:t>
            </a:r>
            <a:r>
              <a:rPr kumimoji="0" lang="en-GB" altLang="ja-JP" sz="1600" dirty="0" err="1">
                <a:solidFill>
                  <a:schemeClr val="bg1"/>
                </a:solidFill>
                <a:latin typeface="Times New Roman" panose="02020603050405020304" pitchFamily="18" charset="0"/>
                <a:cs typeface="Times New Roman" panose="02020603050405020304" pitchFamily="18" charset="0"/>
              </a:rPr>
              <a:t>th</a:t>
            </a:r>
            <a:r>
              <a:rPr kumimoji="0" lang="en-GB" altLang="ja-JP" sz="1600" dirty="0">
                <a:solidFill>
                  <a:schemeClr val="bg1"/>
                </a:solidFill>
                <a:latin typeface="Times New Roman" panose="02020603050405020304" pitchFamily="18" charset="0"/>
                <a:cs typeface="Times New Roman" panose="02020603050405020304" pitchFamily="18" charset="0"/>
              </a:rPr>
              <a:t> GR</a:t>
            </a:r>
            <a:r>
              <a:rPr kumimoji="0" lang="en-US" altLang="ja-JP" sz="1600" dirty="0">
                <a:solidFill>
                  <a:schemeClr val="bg1"/>
                </a:solidFill>
                <a:latin typeface="Times New Roman" panose="02020603050405020304" pitchFamily="18" charset="0"/>
                <a:cs typeface="Times New Roman" panose="02020603050405020304" pitchFamily="18" charset="0"/>
              </a:rPr>
              <a:t>SG</a:t>
            </a:r>
            <a:r>
              <a:rPr kumimoji="0" lang="en-GB" altLang="ja-JP" sz="1600" dirty="0">
                <a:solidFill>
                  <a:schemeClr val="bg1"/>
                </a:solidFill>
                <a:latin typeface="Times New Roman" panose="02020603050405020304" pitchFamily="18" charset="0"/>
                <a:cs typeface="Times New Roman" panose="02020603050405020304" pitchFamily="18" charset="0"/>
              </a:rPr>
              <a:t>, </a:t>
            </a:r>
            <a:r>
              <a:rPr lang="en-GB" altLang="ja-JP" sz="1600" dirty="0">
                <a:solidFill>
                  <a:schemeClr val="bg1"/>
                </a:solidFill>
                <a:latin typeface="Times New Roman" panose="02020603050405020304" pitchFamily="18" charset="0"/>
                <a:cs typeface="Times New Roman" panose="02020603050405020304" pitchFamily="18" charset="0"/>
              </a:rPr>
              <a:t>1-</a:t>
            </a:r>
            <a:r>
              <a:rPr kumimoji="0" lang="en-GB" altLang="ja-JP" sz="1600" dirty="0">
                <a:solidFill>
                  <a:schemeClr val="bg1"/>
                </a:solidFill>
                <a:latin typeface="Times New Roman" panose="02020603050405020304" pitchFamily="18" charset="0"/>
                <a:cs typeface="Times New Roman" panose="02020603050405020304" pitchFamily="18" charset="0"/>
              </a:rPr>
              <a:t>5 April 2019,</a:t>
            </a:r>
            <a:r>
              <a:rPr lang="en-GB" altLang="ja-JP" sz="1600" dirty="0">
                <a:solidFill>
                  <a:schemeClr val="bg1"/>
                </a:solidFill>
                <a:latin typeface="Times New Roman" panose="02020603050405020304" pitchFamily="18" charset="0"/>
                <a:cs typeface="Times New Roman" panose="02020603050405020304" pitchFamily="18" charset="0"/>
              </a:rPr>
              <a:t> </a:t>
            </a:r>
            <a:r>
              <a:rPr kumimoji="0" lang="en-GB" altLang="ja-JP" sz="1600" dirty="0">
                <a:solidFill>
                  <a:schemeClr val="bg1"/>
                </a:solidFill>
                <a:latin typeface="Times New Roman" panose="02020603050405020304" pitchFamily="18" charset="0"/>
                <a:cs typeface="Times New Roman" panose="02020603050405020304" pitchFamily="18" charset="0"/>
              </a:rPr>
              <a:t>agenda item 2(b)</a:t>
            </a:r>
            <a:r>
              <a:rPr kumimoji="0" lang="en-US" altLang="ja-JP" sz="1600" dirty="0">
                <a:solidFill>
                  <a:schemeClr val="bg1"/>
                </a:solidFill>
                <a:latin typeface="Times New Roman" panose="02020603050405020304" pitchFamily="18" charset="0"/>
                <a:cs typeface="Times New Roman" panose="02020603050405020304" pitchFamily="18" charset="0"/>
              </a:rPr>
              <a:t>)</a:t>
            </a:r>
          </a:p>
          <a:p>
            <a:pPr algn="r" eaLnBrk="0" hangingPunct="0"/>
            <a:r>
              <a:rPr kumimoji="0" lang="ja-JP" altLang="en-US" sz="1600" dirty="0">
                <a:solidFill>
                  <a:schemeClr val="bg1"/>
                </a:solidFill>
                <a:latin typeface="Times New Roman" panose="02020603050405020304" pitchFamily="18" charset="0"/>
                <a:cs typeface="Times New Roman" panose="02020603050405020304" pitchFamily="18" charset="0"/>
              </a:rPr>
              <a:t>　</a:t>
            </a:r>
            <a:endParaRPr kumimoji="0" lang="en-GB" altLang="ja-JP" sz="1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273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6</a:t>
            </a:r>
            <a:r>
              <a:rPr lang="fr-FR" baseline="30000" dirty="0"/>
              <a:t>th</a:t>
            </a:r>
            <a:r>
              <a:rPr lang="fr-FR" dirty="0"/>
              <a:t> IWG BMFE meeting</a:t>
            </a:r>
          </a:p>
        </p:txBody>
      </p:sp>
      <p:sp>
        <p:nvSpPr>
          <p:cNvPr id="5" name="Espace réservé du pied de page 4"/>
          <p:cNvSpPr>
            <a:spLocks noGrp="1"/>
          </p:cNvSpPr>
          <p:nvPr>
            <p:ph type="ftr" sz="quarter" idx="11"/>
          </p:nvPr>
        </p:nvSpPr>
        <p:spPr/>
        <p:txBody>
          <a:bodyPr/>
          <a:lstStyle/>
          <a:p>
            <a:r>
              <a:rPr lang="fr-FR" kern="0" dirty="0"/>
              <a:t>GRSG-116-11</a:t>
            </a:r>
          </a:p>
        </p:txBody>
      </p:sp>
      <p:sp>
        <p:nvSpPr>
          <p:cNvPr id="7" name="Espace réservé du contenu 1"/>
          <p:cNvSpPr>
            <a:spLocks noGrp="1"/>
          </p:cNvSpPr>
          <p:nvPr>
            <p:ph idx="1"/>
          </p:nvPr>
        </p:nvSpPr>
        <p:spPr>
          <a:xfrm>
            <a:off x="251520" y="1268760"/>
            <a:ext cx="8640960" cy="5040560"/>
          </a:xfrm>
        </p:spPr>
        <p:txBody>
          <a:bodyPr>
            <a:noAutofit/>
          </a:bodyPr>
          <a:lstStyle/>
          <a:p>
            <a:r>
              <a:rPr lang="fr-FR" dirty="0"/>
              <a:t>UNECE n°118 Contents</a:t>
            </a:r>
          </a:p>
          <a:p>
            <a:pPr lvl="1"/>
            <a:endParaRPr lang="fr-FR" sz="1800" dirty="0"/>
          </a:p>
          <a:p>
            <a:pPr lvl="1"/>
            <a:r>
              <a:rPr lang="fr-FR" sz="1800" dirty="0" err="1"/>
              <a:t>Opened</a:t>
            </a:r>
            <a:r>
              <a:rPr lang="fr-FR" sz="1800" dirty="0"/>
              <a:t> discussion on the </a:t>
            </a:r>
            <a:r>
              <a:rPr lang="fr-FR" sz="1800" dirty="0" err="1"/>
              <a:t>current</a:t>
            </a:r>
            <a:r>
              <a:rPr lang="fr-FR" sz="1800" dirty="0"/>
              <a:t> </a:t>
            </a:r>
            <a:r>
              <a:rPr lang="fr-FR" sz="1800" dirty="0" err="1"/>
              <a:t>inflammability</a:t>
            </a:r>
            <a:r>
              <a:rPr lang="fr-FR" sz="1800" dirty="0"/>
              <a:t> </a:t>
            </a:r>
            <a:r>
              <a:rPr lang="fr-FR" sz="1800" dirty="0" err="1"/>
              <a:t>requirement</a:t>
            </a:r>
            <a:r>
              <a:rPr lang="fr-FR" sz="1800" dirty="0"/>
              <a:t> </a:t>
            </a:r>
            <a:r>
              <a:rPr lang="fr-FR" sz="1800" dirty="0" err="1"/>
              <a:t>relevancy</a:t>
            </a:r>
            <a:endParaRPr lang="fr-FR" sz="1800" dirty="0"/>
          </a:p>
          <a:p>
            <a:pPr marL="857250" lvl="2" indent="0">
              <a:buNone/>
            </a:pPr>
            <a:endParaRPr lang="en-GB" sz="1800" i="1" dirty="0"/>
          </a:p>
          <a:p>
            <a:pPr lvl="1"/>
            <a:r>
              <a:rPr lang="fr-FR" sz="1800" dirty="0"/>
              <a:t>Balance </a:t>
            </a:r>
            <a:r>
              <a:rPr lang="fr-FR" sz="1800" dirty="0" err="1"/>
              <a:t>between</a:t>
            </a:r>
            <a:r>
              <a:rPr lang="fr-FR" sz="1800" dirty="0"/>
              <a:t> the 3 main </a:t>
            </a:r>
            <a:r>
              <a:rPr lang="fr-FR" sz="1800" dirty="0" err="1"/>
              <a:t>parameters</a:t>
            </a:r>
            <a:r>
              <a:rPr lang="fr-FR" sz="1800" dirty="0"/>
              <a:t> has to </a:t>
            </a:r>
            <a:r>
              <a:rPr lang="fr-FR" sz="1800" dirty="0" err="1"/>
              <a:t>be</a:t>
            </a:r>
            <a:r>
              <a:rPr lang="fr-FR" sz="1800" dirty="0"/>
              <a:t> </a:t>
            </a:r>
            <a:r>
              <a:rPr lang="fr-FR" sz="1800" dirty="0" err="1"/>
              <a:t>defined</a:t>
            </a:r>
            <a:r>
              <a:rPr lang="fr-FR" sz="1800" dirty="0"/>
              <a:t> for road applications : </a:t>
            </a:r>
            <a:r>
              <a:rPr lang="fr-FR" sz="1800" dirty="0" err="1"/>
              <a:t>flame</a:t>
            </a:r>
            <a:r>
              <a:rPr lang="fr-FR" sz="1800" dirty="0"/>
              <a:t> spread, </a:t>
            </a:r>
            <a:r>
              <a:rPr lang="fr-FR" sz="1800" dirty="0" err="1"/>
              <a:t>smoke</a:t>
            </a:r>
            <a:r>
              <a:rPr lang="fr-FR" sz="1800" dirty="0"/>
              <a:t> </a:t>
            </a:r>
            <a:r>
              <a:rPr lang="fr-FR" sz="1800" dirty="0" err="1"/>
              <a:t>toxicity</a:t>
            </a:r>
            <a:r>
              <a:rPr lang="fr-FR" sz="1800" dirty="0"/>
              <a:t> and </a:t>
            </a:r>
            <a:r>
              <a:rPr lang="fr-FR" sz="1800" dirty="0" err="1"/>
              <a:t>smoke</a:t>
            </a:r>
            <a:r>
              <a:rPr lang="fr-FR" sz="1800" dirty="0"/>
              <a:t> </a:t>
            </a:r>
            <a:r>
              <a:rPr lang="fr-FR" sz="1800" dirty="0" err="1"/>
              <a:t>density</a:t>
            </a:r>
            <a:r>
              <a:rPr lang="fr-FR" sz="1800" dirty="0"/>
              <a:t> (first </a:t>
            </a:r>
            <a:r>
              <a:rPr lang="fr-FR" sz="1800" dirty="0" err="1"/>
              <a:t>step</a:t>
            </a:r>
            <a:r>
              <a:rPr lang="fr-FR" sz="1800" dirty="0"/>
              <a:t> of the </a:t>
            </a:r>
            <a:r>
              <a:rPr lang="fr-FR" sz="1800" dirty="0" err="1"/>
              <a:t>german</a:t>
            </a:r>
            <a:r>
              <a:rPr lang="fr-FR" sz="1800" dirty="0"/>
              <a:t> </a:t>
            </a:r>
            <a:r>
              <a:rPr lang="fr-FR" sz="1800" dirty="0" err="1"/>
              <a:t>toxicity</a:t>
            </a:r>
            <a:r>
              <a:rPr lang="fr-FR" sz="1800" dirty="0"/>
              <a:t> </a:t>
            </a:r>
            <a:r>
              <a:rPr lang="fr-FR" sz="1800" dirty="0" err="1"/>
              <a:t>study</a:t>
            </a:r>
            <a:r>
              <a:rPr lang="fr-FR" sz="1800" dirty="0"/>
              <a:t>)</a:t>
            </a:r>
          </a:p>
          <a:p>
            <a:pPr lvl="1"/>
            <a:endParaRPr lang="fr-FR" sz="1800" dirty="0"/>
          </a:p>
          <a:p>
            <a:pPr lvl="1"/>
            <a:r>
              <a:rPr lang="fr-FR" sz="1800" dirty="0" err="1"/>
              <a:t>Opened</a:t>
            </a:r>
            <a:r>
              <a:rPr lang="fr-FR" sz="1800" dirty="0"/>
              <a:t> discussion on a c</a:t>
            </a:r>
            <a:r>
              <a:rPr lang="en-US" sz="1800" dirty="0" err="1"/>
              <a:t>omparison</a:t>
            </a:r>
            <a:r>
              <a:rPr lang="en-US" sz="1800" dirty="0"/>
              <a:t> matrix  to compare reasons and consequences of requirements per transport mode, including cost rates.</a:t>
            </a:r>
            <a:endParaRPr lang="fr-FR" sz="1800" dirty="0"/>
          </a:p>
          <a:p>
            <a:pPr lvl="1"/>
            <a:endParaRPr lang="fr-FR" sz="1800" dirty="0"/>
          </a:p>
        </p:txBody>
      </p:sp>
    </p:spTree>
    <p:extLst>
      <p:ext uri="{BB962C8B-B14F-4D97-AF65-F5344CB8AC3E}">
        <p14:creationId xmlns:p14="http://schemas.microsoft.com/office/powerpoint/2010/main" val="242102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6</a:t>
            </a:r>
            <a:r>
              <a:rPr lang="fr-FR" baseline="30000" dirty="0"/>
              <a:t>th</a:t>
            </a:r>
            <a:r>
              <a:rPr lang="fr-FR" dirty="0"/>
              <a:t> IWG BMFE meeting</a:t>
            </a:r>
          </a:p>
        </p:txBody>
      </p:sp>
      <p:sp>
        <p:nvSpPr>
          <p:cNvPr id="5" name="Espace réservé du pied de page 4"/>
          <p:cNvSpPr>
            <a:spLocks noGrp="1"/>
          </p:cNvSpPr>
          <p:nvPr>
            <p:ph type="ftr" sz="quarter" idx="11"/>
          </p:nvPr>
        </p:nvSpPr>
        <p:spPr/>
        <p:txBody>
          <a:bodyPr/>
          <a:lstStyle/>
          <a:p>
            <a:r>
              <a:rPr lang="fr-FR" kern="0" dirty="0"/>
              <a:t>GRSG-116-11</a:t>
            </a:r>
          </a:p>
        </p:txBody>
      </p:sp>
      <p:sp>
        <p:nvSpPr>
          <p:cNvPr id="7" name="Espace réservé du contenu 1"/>
          <p:cNvSpPr>
            <a:spLocks noGrp="1"/>
          </p:cNvSpPr>
          <p:nvPr>
            <p:ph idx="1"/>
          </p:nvPr>
        </p:nvSpPr>
        <p:spPr>
          <a:xfrm>
            <a:off x="251520" y="1268760"/>
            <a:ext cx="8640960" cy="5040560"/>
          </a:xfrm>
        </p:spPr>
        <p:txBody>
          <a:bodyPr>
            <a:noAutofit/>
          </a:bodyPr>
          <a:lstStyle/>
          <a:p>
            <a:r>
              <a:rPr lang="fr-FR" dirty="0"/>
              <a:t>UNECE n°118 Contents</a:t>
            </a:r>
          </a:p>
          <a:p>
            <a:pPr lvl="1"/>
            <a:endParaRPr lang="fr-FR" sz="1800" dirty="0"/>
          </a:p>
          <a:p>
            <a:pPr lvl="1"/>
            <a:r>
              <a:rPr lang="fr-FR" sz="1800" dirty="0" err="1"/>
              <a:t>Adhesive</a:t>
            </a:r>
            <a:r>
              <a:rPr lang="fr-FR" sz="1800" dirty="0"/>
              <a:t> agents : </a:t>
            </a:r>
            <a:r>
              <a:rPr lang="fr-FR" sz="1800" dirty="0" err="1"/>
              <a:t>draft</a:t>
            </a:r>
            <a:r>
              <a:rPr lang="fr-FR" sz="1800" dirty="0"/>
              <a:t> </a:t>
            </a:r>
            <a:r>
              <a:rPr lang="fr-FR" sz="1800" dirty="0" err="1"/>
              <a:t>wording</a:t>
            </a:r>
            <a:r>
              <a:rPr lang="fr-FR" sz="1800" dirty="0"/>
              <a:t> </a:t>
            </a:r>
            <a:r>
              <a:rPr lang="fr-FR" sz="1800" dirty="0" err="1"/>
              <a:t>proposal</a:t>
            </a:r>
            <a:r>
              <a:rPr lang="fr-FR" sz="1800" dirty="0"/>
              <a:t> on </a:t>
            </a:r>
            <a:r>
              <a:rPr lang="fr-FR" sz="1800" dirty="0" err="1"/>
              <a:t>annex</a:t>
            </a:r>
            <a:r>
              <a:rPr lang="fr-FR" sz="1800" dirty="0"/>
              <a:t> 2 </a:t>
            </a:r>
            <a:r>
              <a:rPr lang="fr-FR" sz="1800" dirty="0" err="1"/>
              <a:t>regarding</a:t>
            </a:r>
            <a:r>
              <a:rPr lang="fr-FR" sz="1800" dirty="0"/>
              <a:t> Information document for component</a:t>
            </a:r>
          </a:p>
          <a:p>
            <a:pPr marL="857250" lvl="2" indent="0">
              <a:buNone/>
            </a:pPr>
            <a:br>
              <a:rPr lang="fr-FR" dirty="0"/>
            </a:br>
            <a:r>
              <a:rPr lang="en-GB" sz="1800" i="1" dirty="0"/>
              <a:t>“5.	Adhesive agents</a:t>
            </a:r>
            <a:endParaRPr lang="fr-FR" sz="1800" i="1" dirty="0"/>
          </a:p>
          <a:p>
            <a:pPr marL="857250" lvl="2" indent="0">
              <a:buNone/>
            </a:pPr>
            <a:r>
              <a:rPr lang="en-GB" sz="1800" i="1" dirty="0"/>
              <a:t>5.1.	In cases where adhesive agents are used to affix the material to supporting structures or bonding materials together, a list of adhesive agents that can be used without deterioration of the burning behaviour of the material(s): 	…………………“</a:t>
            </a:r>
            <a:endParaRPr lang="fr-FR" sz="1800" i="1" dirty="0"/>
          </a:p>
          <a:p>
            <a:pPr lvl="1"/>
            <a:endParaRPr lang="fr-FR" sz="1800" dirty="0"/>
          </a:p>
        </p:txBody>
      </p:sp>
    </p:spTree>
    <p:extLst>
      <p:ext uri="{BB962C8B-B14F-4D97-AF65-F5344CB8AC3E}">
        <p14:creationId xmlns:p14="http://schemas.microsoft.com/office/powerpoint/2010/main" val="2163190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7</a:t>
            </a:r>
            <a:r>
              <a:rPr lang="fr-FR" baseline="30000" dirty="0"/>
              <a:t>th</a:t>
            </a:r>
            <a:r>
              <a:rPr lang="fr-FR" dirty="0"/>
              <a:t> IWG BMFE meeting</a:t>
            </a:r>
          </a:p>
        </p:txBody>
      </p:sp>
      <p:sp>
        <p:nvSpPr>
          <p:cNvPr id="5" name="Espace réservé du pied de page 4"/>
          <p:cNvSpPr>
            <a:spLocks noGrp="1"/>
          </p:cNvSpPr>
          <p:nvPr>
            <p:ph type="ftr" sz="quarter" idx="11"/>
          </p:nvPr>
        </p:nvSpPr>
        <p:spPr/>
        <p:txBody>
          <a:bodyPr/>
          <a:lstStyle/>
          <a:p>
            <a:r>
              <a:rPr lang="fr-FR" kern="0" dirty="0"/>
              <a:t>GRSG-116-11</a:t>
            </a:r>
          </a:p>
        </p:txBody>
      </p:sp>
      <p:sp>
        <p:nvSpPr>
          <p:cNvPr id="7" name="Espace réservé du contenu 1"/>
          <p:cNvSpPr>
            <a:spLocks noGrp="1"/>
          </p:cNvSpPr>
          <p:nvPr>
            <p:ph idx="1"/>
          </p:nvPr>
        </p:nvSpPr>
        <p:spPr>
          <a:xfrm>
            <a:off x="251520" y="1268760"/>
            <a:ext cx="8640960" cy="5040560"/>
          </a:xfrm>
        </p:spPr>
        <p:txBody>
          <a:bodyPr>
            <a:noAutofit/>
          </a:bodyPr>
          <a:lstStyle/>
          <a:p>
            <a:r>
              <a:rPr lang="fr-FR" dirty="0" err="1"/>
              <a:t>Next</a:t>
            </a:r>
            <a:r>
              <a:rPr lang="fr-FR" dirty="0"/>
              <a:t> session</a:t>
            </a:r>
          </a:p>
          <a:p>
            <a:pPr lvl="1"/>
            <a:endParaRPr lang="fr-FR" sz="1800" dirty="0"/>
          </a:p>
          <a:p>
            <a:pPr lvl="1"/>
            <a:r>
              <a:rPr lang="fr-FR" sz="1800" dirty="0"/>
              <a:t>1 ½ </a:t>
            </a:r>
            <a:r>
              <a:rPr lang="fr-FR" sz="1800" dirty="0" err="1"/>
              <a:t>day</a:t>
            </a:r>
            <a:r>
              <a:rPr lang="fr-FR" sz="1800" dirty="0"/>
              <a:t> meeting</a:t>
            </a:r>
          </a:p>
          <a:p>
            <a:pPr lvl="1"/>
            <a:r>
              <a:rPr lang="fr-FR" sz="1800" dirty="0"/>
              <a:t>2019, </a:t>
            </a:r>
            <a:r>
              <a:rPr lang="fr-FR" sz="1800" dirty="0" err="1"/>
              <a:t>June</a:t>
            </a:r>
            <a:r>
              <a:rPr lang="fr-FR" sz="1800" dirty="0"/>
              <a:t> 25th – 26th</a:t>
            </a:r>
          </a:p>
          <a:p>
            <a:pPr lvl="1"/>
            <a:r>
              <a:rPr lang="fr-FR" sz="1800" dirty="0"/>
              <a:t>Location : </a:t>
            </a:r>
            <a:r>
              <a:rPr lang="en-GB" sz="1800" dirty="0" err="1"/>
              <a:t>BASt</a:t>
            </a:r>
            <a:r>
              <a:rPr lang="en-GB" sz="1800" dirty="0"/>
              <a:t> (</a:t>
            </a:r>
            <a:r>
              <a:rPr lang="en-GB" sz="1800" dirty="0" err="1"/>
              <a:t>Bergisch</a:t>
            </a:r>
            <a:r>
              <a:rPr lang="en-GB" sz="1800" dirty="0"/>
              <a:t> </a:t>
            </a:r>
            <a:r>
              <a:rPr lang="en-GB" sz="1800" dirty="0" err="1"/>
              <a:t>Gladbach</a:t>
            </a:r>
            <a:r>
              <a:rPr lang="en-GB" sz="1800" dirty="0"/>
              <a:t>)</a:t>
            </a:r>
            <a:r>
              <a:rPr lang="fr-FR" sz="1800" dirty="0"/>
              <a:t> </a:t>
            </a:r>
          </a:p>
          <a:p>
            <a:pPr marL="857250" lvl="2" indent="0">
              <a:buNone/>
            </a:pPr>
            <a:br>
              <a:rPr lang="fr-FR" dirty="0"/>
            </a:br>
            <a:endParaRPr lang="fr-FR" sz="1800" dirty="0"/>
          </a:p>
        </p:txBody>
      </p:sp>
    </p:spTree>
    <p:extLst>
      <p:ext uri="{BB962C8B-B14F-4D97-AF65-F5344CB8AC3E}">
        <p14:creationId xmlns:p14="http://schemas.microsoft.com/office/powerpoint/2010/main" val="661645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kern="0" dirty="0"/>
              <a:t>GRSG-116-11</a:t>
            </a:r>
          </a:p>
        </p:txBody>
      </p:sp>
      <p:sp>
        <p:nvSpPr>
          <p:cNvPr id="4" name="Titre 3"/>
          <p:cNvSpPr>
            <a:spLocks noGrp="1"/>
          </p:cNvSpPr>
          <p:nvPr>
            <p:ph type="ctrTitle"/>
          </p:nvPr>
        </p:nvSpPr>
        <p:spPr>
          <a:xfrm>
            <a:off x="251520" y="5658817"/>
            <a:ext cx="8640960" cy="650503"/>
          </a:xfrm>
        </p:spPr>
        <p:txBody>
          <a:bodyPr/>
          <a:lstStyle/>
          <a:p>
            <a:pPr algn="r"/>
            <a:r>
              <a:rPr lang="fr-FR" dirty="0" err="1"/>
              <a:t>Thanks</a:t>
            </a:r>
            <a:r>
              <a:rPr lang="fr-FR" dirty="0"/>
              <a:t> for </a:t>
            </a:r>
            <a:r>
              <a:rPr lang="fr-FR" dirty="0" err="1"/>
              <a:t>your</a:t>
            </a:r>
            <a:r>
              <a:rPr lang="fr-FR" dirty="0"/>
              <a:t> attention.</a:t>
            </a:r>
          </a:p>
        </p:txBody>
      </p:sp>
    </p:spTree>
    <p:extLst>
      <p:ext uri="{BB962C8B-B14F-4D97-AF65-F5344CB8AC3E}">
        <p14:creationId xmlns:p14="http://schemas.microsoft.com/office/powerpoint/2010/main" val="3488052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23528" y="1412775"/>
            <a:ext cx="8640960" cy="4896545"/>
          </a:xfrm>
        </p:spPr>
        <p:txBody>
          <a:bodyPr>
            <a:normAutofit/>
          </a:bodyPr>
          <a:lstStyle/>
          <a:p>
            <a:r>
              <a:rPr lang="fr-FR" dirty="0"/>
              <a:t>2 meetings on 2018 4</a:t>
            </a:r>
            <a:r>
              <a:rPr lang="fr-FR" baseline="30000" dirty="0"/>
              <a:t>th</a:t>
            </a:r>
            <a:r>
              <a:rPr lang="fr-FR" dirty="0"/>
              <a:t> quarter / 2019 1</a:t>
            </a:r>
            <a:r>
              <a:rPr lang="fr-FR" baseline="30000" dirty="0"/>
              <a:t>st</a:t>
            </a:r>
            <a:r>
              <a:rPr lang="fr-FR" dirty="0"/>
              <a:t> quarter</a:t>
            </a:r>
          </a:p>
          <a:p>
            <a:pPr lvl="1"/>
            <a:r>
              <a:rPr lang="fr-FR" sz="1800" dirty="0"/>
              <a:t>Chair : France (UTAC)</a:t>
            </a:r>
          </a:p>
          <a:p>
            <a:pPr lvl="1"/>
            <a:r>
              <a:rPr lang="fr-FR" sz="1800" dirty="0" err="1"/>
              <a:t>Secretary</a:t>
            </a:r>
            <a:r>
              <a:rPr lang="fr-FR" sz="1800" dirty="0"/>
              <a:t> : OICA</a:t>
            </a:r>
          </a:p>
          <a:p>
            <a:pPr marL="0" indent="0">
              <a:buNone/>
            </a:pPr>
            <a:endParaRPr lang="fr-FR" dirty="0"/>
          </a:p>
          <a:p>
            <a:r>
              <a:rPr lang="fr-FR" dirty="0"/>
              <a:t>5</a:t>
            </a:r>
            <a:r>
              <a:rPr lang="fr-FR" baseline="30000" dirty="0"/>
              <a:t>th</a:t>
            </a:r>
            <a:r>
              <a:rPr lang="fr-FR" dirty="0"/>
              <a:t> meeting</a:t>
            </a:r>
          </a:p>
          <a:p>
            <a:pPr lvl="1"/>
            <a:r>
              <a:rPr lang="fr-FR" sz="1800" dirty="0"/>
              <a:t>2018 </a:t>
            </a:r>
            <a:r>
              <a:rPr lang="fr-FR" sz="1800" dirty="0" err="1"/>
              <a:t>November</a:t>
            </a:r>
            <a:r>
              <a:rPr lang="fr-FR" sz="1800" dirty="0"/>
              <a:t> 27</a:t>
            </a:r>
            <a:r>
              <a:rPr lang="fr-FR" sz="1800" baseline="30000" dirty="0"/>
              <a:t>th</a:t>
            </a:r>
            <a:r>
              <a:rPr lang="fr-FR" sz="1800" dirty="0"/>
              <a:t> / 28</a:t>
            </a:r>
            <a:r>
              <a:rPr lang="fr-FR" sz="1800" baseline="30000" dirty="0"/>
              <a:t>th</a:t>
            </a:r>
          </a:p>
          <a:p>
            <a:pPr lvl="1"/>
            <a:r>
              <a:rPr lang="fr-FR" sz="1800" dirty="0"/>
              <a:t>Madrid location (INSIA)</a:t>
            </a:r>
          </a:p>
          <a:p>
            <a:pPr lvl="1"/>
            <a:r>
              <a:rPr lang="fr-FR" sz="1800" dirty="0"/>
              <a:t>19 </a:t>
            </a:r>
            <a:r>
              <a:rPr lang="fr-FR" sz="1800" dirty="0" err="1"/>
              <a:t>attendees</a:t>
            </a:r>
            <a:r>
              <a:rPr lang="fr-FR" sz="1800" dirty="0"/>
              <a:t> : 3 </a:t>
            </a:r>
            <a:r>
              <a:rPr lang="fr-FR" sz="1800" dirty="0" err="1"/>
              <a:t>contracting</a:t>
            </a:r>
            <a:r>
              <a:rPr lang="fr-FR" sz="1800" dirty="0"/>
              <a:t> parties / 7 </a:t>
            </a:r>
            <a:r>
              <a:rPr lang="fr-FR" sz="1800" dirty="0" err="1"/>
              <a:t>vehicle</a:t>
            </a:r>
            <a:r>
              <a:rPr lang="fr-FR" sz="1800" dirty="0"/>
              <a:t> </a:t>
            </a:r>
            <a:r>
              <a:rPr lang="fr-FR" sz="1800" dirty="0" err="1"/>
              <a:t>manufacturers</a:t>
            </a:r>
            <a:r>
              <a:rPr lang="fr-FR" sz="1800" dirty="0"/>
              <a:t> / 4 </a:t>
            </a:r>
            <a:r>
              <a:rPr lang="fr-FR" sz="1800" dirty="0" err="1"/>
              <a:t>automotive</a:t>
            </a:r>
            <a:r>
              <a:rPr lang="fr-FR" sz="1800" dirty="0"/>
              <a:t> </a:t>
            </a:r>
            <a:r>
              <a:rPr lang="fr-FR" sz="1800" dirty="0" err="1"/>
              <a:t>suppliers</a:t>
            </a:r>
            <a:r>
              <a:rPr lang="fr-FR" sz="1800" dirty="0"/>
              <a:t> / 5 test </a:t>
            </a:r>
            <a:r>
              <a:rPr lang="fr-FR" sz="1800" dirty="0" err="1"/>
              <a:t>centers</a:t>
            </a:r>
            <a:endParaRPr lang="fr-FR" sz="1800" dirty="0"/>
          </a:p>
          <a:p>
            <a:pPr marL="457200" lvl="1" indent="0">
              <a:buNone/>
            </a:pPr>
            <a:endParaRPr lang="fr-FR" sz="1800" dirty="0"/>
          </a:p>
          <a:p>
            <a:r>
              <a:rPr lang="fr-FR" dirty="0"/>
              <a:t>6</a:t>
            </a:r>
            <a:r>
              <a:rPr lang="fr-FR" baseline="30000" dirty="0"/>
              <a:t>th</a:t>
            </a:r>
            <a:r>
              <a:rPr lang="fr-FR" dirty="0"/>
              <a:t> meeting</a:t>
            </a:r>
          </a:p>
          <a:p>
            <a:pPr lvl="1"/>
            <a:r>
              <a:rPr lang="fr-FR" sz="1800" dirty="0"/>
              <a:t>2019 </a:t>
            </a:r>
            <a:r>
              <a:rPr lang="fr-FR" sz="1800" dirty="0" err="1"/>
              <a:t>February</a:t>
            </a:r>
            <a:r>
              <a:rPr lang="fr-FR" sz="1800" dirty="0"/>
              <a:t> 27</a:t>
            </a:r>
            <a:r>
              <a:rPr lang="fr-FR" sz="1800" baseline="30000" dirty="0"/>
              <a:t>th</a:t>
            </a:r>
            <a:r>
              <a:rPr lang="fr-FR" sz="1800" dirty="0"/>
              <a:t> / 28</a:t>
            </a:r>
            <a:r>
              <a:rPr lang="fr-FR" sz="1800" baseline="30000" dirty="0"/>
              <a:t>th</a:t>
            </a:r>
          </a:p>
          <a:p>
            <a:pPr lvl="1"/>
            <a:r>
              <a:rPr lang="fr-FR" sz="1800" dirty="0"/>
              <a:t>Oslo location (</a:t>
            </a:r>
            <a:r>
              <a:rPr lang="fr-FR" sz="1800" dirty="0" err="1"/>
              <a:t>Norvegian</a:t>
            </a:r>
            <a:r>
              <a:rPr lang="fr-FR" sz="1800" dirty="0"/>
              <a:t> Public Road Administration)</a:t>
            </a:r>
          </a:p>
          <a:p>
            <a:pPr lvl="1"/>
            <a:r>
              <a:rPr lang="fr-FR" sz="1800" dirty="0"/>
              <a:t>20 </a:t>
            </a:r>
            <a:r>
              <a:rPr lang="fr-FR" sz="1800" dirty="0" err="1"/>
              <a:t>attendees</a:t>
            </a:r>
            <a:r>
              <a:rPr lang="fr-FR" sz="1800" dirty="0"/>
              <a:t> : 4 </a:t>
            </a:r>
            <a:r>
              <a:rPr lang="fr-FR" sz="1800" dirty="0" err="1"/>
              <a:t>contracting</a:t>
            </a:r>
            <a:r>
              <a:rPr lang="fr-FR" sz="1800" dirty="0"/>
              <a:t> parties / 5 </a:t>
            </a:r>
            <a:r>
              <a:rPr lang="fr-FR" sz="1800" dirty="0" err="1"/>
              <a:t>vehicle</a:t>
            </a:r>
            <a:r>
              <a:rPr lang="fr-FR" sz="1800" dirty="0"/>
              <a:t> </a:t>
            </a:r>
            <a:r>
              <a:rPr lang="fr-FR" sz="1800" dirty="0" err="1"/>
              <a:t>manufacturers</a:t>
            </a:r>
            <a:r>
              <a:rPr lang="fr-FR" sz="1800" dirty="0"/>
              <a:t> / 6 </a:t>
            </a:r>
            <a:r>
              <a:rPr lang="fr-FR" sz="1800" dirty="0" err="1"/>
              <a:t>automotive</a:t>
            </a:r>
            <a:r>
              <a:rPr lang="fr-FR" sz="1800" dirty="0"/>
              <a:t> </a:t>
            </a:r>
            <a:r>
              <a:rPr lang="fr-FR" sz="1800" dirty="0" err="1"/>
              <a:t>suppliers</a:t>
            </a:r>
            <a:r>
              <a:rPr lang="fr-FR" sz="1800" dirty="0"/>
              <a:t> / 5 test </a:t>
            </a:r>
            <a:r>
              <a:rPr lang="fr-FR" sz="1800" dirty="0" err="1"/>
              <a:t>centers</a:t>
            </a:r>
            <a:endParaRPr lang="fr-FR" sz="1800" dirty="0"/>
          </a:p>
          <a:p>
            <a:pPr marL="457200" lvl="1" indent="0">
              <a:buNone/>
            </a:pPr>
            <a:endParaRPr lang="fr-FR" sz="1800" dirty="0"/>
          </a:p>
          <a:p>
            <a:pPr lvl="1"/>
            <a:endParaRPr lang="fr-FR" sz="1800" dirty="0"/>
          </a:p>
        </p:txBody>
      </p:sp>
      <p:sp>
        <p:nvSpPr>
          <p:cNvPr id="3" name="Titre 2"/>
          <p:cNvSpPr>
            <a:spLocks noGrp="1"/>
          </p:cNvSpPr>
          <p:nvPr>
            <p:ph type="title"/>
          </p:nvPr>
        </p:nvSpPr>
        <p:spPr/>
        <p:txBody>
          <a:bodyPr/>
          <a:lstStyle/>
          <a:p>
            <a:r>
              <a:rPr lang="fr-FR" dirty="0"/>
              <a:t>IWG BMFE </a:t>
            </a:r>
            <a:r>
              <a:rPr lang="fr-FR" dirty="0" err="1"/>
              <a:t>overview</a:t>
            </a:r>
            <a:endParaRPr lang="fr-FR" dirty="0"/>
          </a:p>
        </p:txBody>
      </p:sp>
      <p:sp>
        <p:nvSpPr>
          <p:cNvPr id="5" name="Espace réservé du pied de page 4"/>
          <p:cNvSpPr>
            <a:spLocks noGrp="1"/>
          </p:cNvSpPr>
          <p:nvPr>
            <p:ph type="ftr" sz="quarter" idx="11"/>
          </p:nvPr>
        </p:nvSpPr>
        <p:spPr/>
        <p:txBody>
          <a:bodyPr/>
          <a:lstStyle/>
          <a:p>
            <a:r>
              <a:rPr lang="fr-FR" kern="0" dirty="0"/>
              <a:t>GRSG-116-11</a:t>
            </a:r>
          </a:p>
        </p:txBody>
      </p:sp>
    </p:spTree>
    <p:extLst>
      <p:ext uri="{BB962C8B-B14F-4D97-AF65-F5344CB8AC3E}">
        <p14:creationId xmlns:p14="http://schemas.microsoft.com/office/powerpoint/2010/main" val="71309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5</a:t>
            </a:r>
            <a:r>
              <a:rPr lang="fr-FR" baseline="30000" dirty="0"/>
              <a:t>th</a:t>
            </a:r>
            <a:r>
              <a:rPr lang="fr-FR" dirty="0"/>
              <a:t> IWG BMFE meeting</a:t>
            </a:r>
          </a:p>
        </p:txBody>
      </p:sp>
      <p:sp>
        <p:nvSpPr>
          <p:cNvPr id="5" name="Espace réservé du pied de page 4"/>
          <p:cNvSpPr>
            <a:spLocks noGrp="1"/>
          </p:cNvSpPr>
          <p:nvPr>
            <p:ph type="ftr" sz="quarter" idx="11"/>
          </p:nvPr>
        </p:nvSpPr>
        <p:spPr/>
        <p:txBody>
          <a:bodyPr/>
          <a:lstStyle/>
          <a:p>
            <a:r>
              <a:rPr lang="fr-FR" kern="0" dirty="0"/>
              <a:t>GRSG-116-11</a:t>
            </a:r>
          </a:p>
        </p:txBody>
      </p:sp>
      <p:sp>
        <p:nvSpPr>
          <p:cNvPr id="7" name="Espace réservé du contenu 1"/>
          <p:cNvSpPr>
            <a:spLocks noGrp="1"/>
          </p:cNvSpPr>
          <p:nvPr>
            <p:ph idx="1"/>
          </p:nvPr>
        </p:nvSpPr>
        <p:spPr>
          <a:xfrm>
            <a:off x="251520" y="1268760"/>
            <a:ext cx="8784976" cy="5040560"/>
          </a:xfrm>
        </p:spPr>
        <p:txBody>
          <a:bodyPr>
            <a:noAutofit/>
          </a:bodyPr>
          <a:lstStyle/>
          <a:p>
            <a:r>
              <a:rPr lang="fr-FR" dirty="0"/>
              <a:t>UNECE n°118 Contents</a:t>
            </a:r>
          </a:p>
          <a:p>
            <a:pPr lvl="1"/>
            <a:endParaRPr lang="fr-FR" sz="1800" dirty="0"/>
          </a:p>
          <a:p>
            <a:pPr lvl="1"/>
            <a:r>
              <a:rPr lang="fr-FR" sz="1800" dirty="0" err="1"/>
              <a:t>Toxicity</a:t>
            </a:r>
            <a:r>
              <a:rPr lang="fr-FR" sz="1800" dirty="0"/>
              <a:t> and </a:t>
            </a:r>
            <a:r>
              <a:rPr lang="fr-FR" sz="1800" dirty="0" err="1"/>
              <a:t>opacity</a:t>
            </a:r>
            <a:endParaRPr lang="fr-FR" sz="1800" dirty="0"/>
          </a:p>
          <a:p>
            <a:pPr marL="457200" lvl="1" indent="0">
              <a:buNone/>
            </a:pPr>
            <a:endParaRPr lang="fr-FR" sz="1800" dirty="0"/>
          </a:p>
          <a:p>
            <a:pPr lvl="2"/>
            <a:r>
              <a:rPr lang="fr-FR" sz="1800" dirty="0" err="1"/>
              <a:t>Results</a:t>
            </a:r>
            <a:r>
              <a:rPr lang="fr-FR" sz="1800" dirty="0"/>
              <a:t> of the test </a:t>
            </a:r>
            <a:r>
              <a:rPr lang="fr-FR" sz="1800" dirty="0" err="1"/>
              <a:t>performed</a:t>
            </a:r>
            <a:r>
              <a:rPr lang="fr-FR" sz="1800" dirty="0"/>
              <a:t> on </a:t>
            </a:r>
            <a:r>
              <a:rPr lang="fr-FR" sz="1800" dirty="0" err="1"/>
              <a:t>materials</a:t>
            </a:r>
            <a:r>
              <a:rPr lang="fr-FR" sz="1800" dirty="0"/>
              <a:t> </a:t>
            </a:r>
            <a:r>
              <a:rPr lang="fr-FR" sz="1800" dirty="0" err="1"/>
              <a:t>already</a:t>
            </a:r>
            <a:r>
              <a:rPr lang="fr-FR" sz="1800" dirty="0"/>
              <a:t> </a:t>
            </a:r>
            <a:r>
              <a:rPr lang="fr-FR" sz="1800" dirty="0" err="1"/>
              <a:t>approved</a:t>
            </a:r>
            <a:r>
              <a:rPr lang="fr-FR" sz="1800" dirty="0"/>
              <a:t> </a:t>
            </a:r>
            <a:r>
              <a:rPr lang="fr-FR" sz="1800" dirty="0" err="1"/>
              <a:t>under</a:t>
            </a:r>
            <a:r>
              <a:rPr lang="fr-FR" sz="1800" dirty="0"/>
              <a:t> R118 : </a:t>
            </a:r>
            <a:r>
              <a:rPr lang="fr-FR" sz="1800" dirty="0" err="1"/>
              <a:t>most</a:t>
            </a:r>
            <a:r>
              <a:rPr lang="fr-FR" sz="1800" dirty="0"/>
              <a:t> of the </a:t>
            </a:r>
            <a:r>
              <a:rPr lang="fr-FR" sz="1800" dirty="0" err="1"/>
              <a:t>tested</a:t>
            </a:r>
            <a:r>
              <a:rPr lang="fr-FR" sz="1800" dirty="0"/>
              <a:t> </a:t>
            </a:r>
            <a:r>
              <a:rPr lang="fr-FR" sz="1800" dirty="0" err="1"/>
              <a:t>materials</a:t>
            </a:r>
            <a:r>
              <a:rPr lang="fr-FR" sz="1800" dirty="0"/>
              <a:t> are not </a:t>
            </a:r>
            <a:r>
              <a:rPr lang="fr-FR" sz="1800" dirty="0" err="1"/>
              <a:t>compliant</a:t>
            </a:r>
            <a:r>
              <a:rPr lang="fr-FR" sz="1800" dirty="0"/>
              <a:t> </a:t>
            </a:r>
            <a:r>
              <a:rPr lang="fr-FR" sz="1800" dirty="0" err="1"/>
              <a:t>with</a:t>
            </a:r>
            <a:r>
              <a:rPr lang="fr-FR" sz="1800" dirty="0"/>
              <a:t> </a:t>
            </a:r>
            <a:r>
              <a:rPr lang="fr-FR" sz="1800" dirty="0" err="1"/>
              <a:t>generic</a:t>
            </a:r>
            <a:r>
              <a:rPr lang="fr-FR" sz="1800" dirty="0"/>
              <a:t> </a:t>
            </a:r>
            <a:r>
              <a:rPr lang="fr-FR" sz="1800" dirty="0" err="1"/>
              <a:t>protocol</a:t>
            </a:r>
            <a:r>
              <a:rPr lang="fr-FR" sz="1800" dirty="0"/>
              <a:t> </a:t>
            </a:r>
            <a:r>
              <a:rPr lang="fr-FR" sz="1800" dirty="0" err="1"/>
              <a:t>coming</a:t>
            </a:r>
            <a:r>
              <a:rPr lang="fr-FR" sz="1800" dirty="0"/>
              <a:t> </a:t>
            </a:r>
            <a:r>
              <a:rPr lang="fr-FR" sz="1800" dirty="0" err="1"/>
              <a:t>from</a:t>
            </a:r>
            <a:r>
              <a:rPr lang="fr-FR" sz="1800" dirty="0"/>
              <a:t> </a:t>
            </a:r>
            <a:r>
              <a:rPr lang="fr-FR" sz="1800" dirty="0" err="1"/>
              <a:t>railway</a:t>
            </a:r>
            <a:r>
              <a:rPr lang="fr-FR" sz="1800" dirty="0"/>
              <a:t> </a:t>
            </a:r>
            <a:r>
              <a:rPr lang="fr-FR" sz="1800" dirty="0" err="1"/>
              <a:t>testing</a:t>
            </a:r>
            <a:r>
              <a:rPr lang="fr-FR" sz="1800" dirty="0"/>
              <a:t> </a:t>
            </a:r>
            <a:r>
              <a:rPr lang="fr-FR" sz="1800" dirty="0" err="1"/>
              <a:t>method</a:t>
            </a:r>
            <a:r>
              <a:rPr lang="fr-FR" sz="1800" dirty="0"/>
              <a:t>.</a:t>
            </a:r>
          </a:p>
          <a:p>
            <a:pPr marL="914400" lvl="2" indent="0">
              <a:buNone/>
            </a:pPr>
            <a:endParaRPr lang="fr-FR" sz="1800" dirty="0"/>
          </a:p>
          <a:p>
            <a:pPr lvl="2"/>
            <a:r>
              <a:rPr lang="fr-FR" sz="1800" dirty="0" err="1"/>
              <a:t>Need</a:t>
            </a:r>
            <a:r>
              <a:rPr lang="fr-FR" sz="1800" dirty="0"/>
              <a:t> to go </a:t>
            </a:r>
            <a:r>
              <a:rPr lang="fr-FR" sz="1800" dirty="0" err="1"/>
              <a:t>further</a:t>
            </a:r>
            <a:r>
              <a:rPr lang="fr-FR" sz="1800" dirty="0"/>
              <a:t> in </a:t>
            </a:r>
            <a:r>
              <a:rPr lang="fr-FR" sz="1800" dirty="0" err="1"/>
              <a:t>detail</a:t>
            </a:r>
            <a:r>
              <a:rPr lang="fr-FR" sz="1800" dirty="0"/>
              <a:t> for </a:t>
            </a:r>
            <a:r>
              <a:rPr lang="fr-FR" sz="1800" dirty="0" err="1"/>
              <a:t>opacity</a:t>
            </a:r>
            <a:r>
              <a:rPr lang="fr-FR" sz="1800" dirty="0"/>
              <a:t> to focus on </a:t>
            </a:r>
            <a:r>
              <a:rPr lang="fr-FR" sz="1800" dirty="0" err="1"/>
              <a:t>testing</a:t>
            </a:r>
            <a:r>
              <a:rPr lang="fr-FR" sz="1800" dirty="0"/>
              <a:t> </a:t>
            </a:r>
            <a:r>
              <a:rPr lang="fr-FR" sz="1800" dirty="0" err="1"/>
              <a:t>propotocols</a:t>
            </a:r>
            <a:r>
              <a:rPr lang="fr-FR" sz="1800" dirty="0"/>
              <a:t> </a:t>
            </a:r>
            <a:r>
              <a:rPr lang="fr-FR" sz="1800" dirty="0" err="1"/>
              <a:t>adapted</a:t>
            </a:r>
            <a:r>
              <a:rPr lang="fr-FR" sz="1800" dirty="0"/>
              <a:t> to road application (duration, irradiation, …)</a:t>
            </a:r>
          </a:p>
          <a:p>
            <a:pPr marL="914400" lvl="2" indent="0">
              <a:buNone/>
            </a:pPr>
            <a:endParaRPr lang="fr-FR" sz="1800" dirty="0"/>
          </a:p>
          <a:p>
            <a:pPr lvl="2"/>
            <a:r>
              <a:rPr lang="fr-FR" sz="1800" dirty="0"/>
              <a:t>Alternative option : </a:t>
            </a:r>
            <a:r>
              <a:rPr lang="en-GB" sz="1800" dirty="0"/>
              <a:t>very low flame propagation speed (“non burning materials”) without opacity/toxicity requirement, or higher propagation burning rate with toxicity/opacity requirements.</a:t>
            </a:r>
          </a:p>
        </p:txBody>
      </p:sp>
    </p:spTree>
    <p:extLst>
      <p:ext uri="{BB962C8B-B14F-4D97-AF65-F5344CB8AC3E}">
        <p14:creationId xmlns:p14="http://schemas.microsoft.com/office/powerpoint/2010/main" val="272714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5</a:t>
            </a:r>
            <a:r>
              <a:rPr lang="fr-FR" baseline="30000" dirty="0"/>
              <a:t>th</a:t>
            </a:r>
            <a:r>
              <a:rPr lang="fr-FR" dirty="0"/>
              <a:t> IWG BMFE meeting</a:t>
            </a:r>
          </a:p>
        </p:txBody>
      </p:sp>
      <p:sp>
        <p:nvSpPr>
          <p:cNvPr id="5" name="Espace réservé du pied de page 4"/>
          <p:cNvSpPr>
            <a:spLocks noGrp="1"/>
          </p:cNvSpPr>
          <p:nvPr>
            <p:ph type="ftr" sz="quarter" idx="11"/>
          </p:nvPr>
        </p:nvSpPr>
        <p:spPr/>
        <p:txBody>
          <a:bodyPr/>
          <a:lstStyle/>
          <a:p>
            <a:r>
              <a:rPr lang="fr-FR" kern="0" dirty="0"/>
              <a:t>GRSG-116-11</a:t>
            </a:r>
          </a:p>
        </p:txBody>
      </p:sp>
      <p:sp>
        <p:nvSpPr>
          <p:cNvPr id="7" name="Espace réservé du contenu 1"/>
          <p:cNvSpPr>
            <a:spLocks noGrp="1"/>
          </p:cNvSpPr>
          <p:nvPr>
            <p:ph idx="1"/>
          </p:nvPr>
        </p:nvSpPr>
        <p:spPr>
          <a:xfrm>
            <a:off x="251520" y="1268760"/>
            <a:ext cx="8784976" cy="5040560"/>
          </a:xfrm>
        </p:spPr>
        <p:txBody>
          <a:bodyPr>
            <a:noAutofit/>
          </a:bodyPr>
          <a:lstStyle/>
          <a:p>
            <a:r>
              <a:rPr lang="fr-FR" dirty="0"/>
              <a:t>UNECE n°118 Contents</a:t>
            </a:r>
          </a:p>
          <a:p>
            <a:pPr lvl="1"/>
            <a:endParaRPr lang="fr-FR" sz="1800" dirty="0"/>
          </a:p>
          <a:p>
            <a:pPr lvl="1"/>
            <a:r>
              <a:rPr lang="fr-FR" sz="1800" dirty="0" err="1"/>
              <a:t>Toxicity</a:t>
            </a:r>
            <a:r>
              <a:rPr lang="fr-FR" sz="1800" dirty="0"/>
              <a:t> and </a:t>
            </a:r>
            <a:r>
              <a:rPr lang="fr-FR" sz="1800" dirty="0" err="1"/>
              <a:t>opacity</a:t>
            </a:r>
            <a:endParaRPr lang="fr-FR" sz="1800" dirty="0"/>
          </a:p>
          <a:p>
            <a:pPr marL="457200" lvl="1" indent="0">
              <a:buNone/>
            </a:pPr>
            <a:endParaRPr lang="fr-FR" sz="1800" dirty="0"/>
          </a:p>
          <a:p>
            <a:pPr lvl="2"/>
            <a:r>
              <a:rPr lang="fr-FR" sz="1800" dirty="0" err="1"/>
              <a:t>German</a:t>
            </a:r>
            <a:r>
              <a:rPr lang="fr-FR" sz="1800" dirty="0"/>
              <a:t> </a:t>
            </a:r>
            <a:r>
              <a:rPr lang="fr-FR" sz="1800" dirty="0" err="1"/>
              <a:t>proposal</a:t>
            </a:r>
            <a:r>
              <a:rPr lang="fr-FR" sz="1800" dirty="0"/>
              <a:t> : </a:t>
            </a:r>
            <a:r>
              <a:rPr lang="fr-FR" sz="1800" dirty="0" err="1"/>
              <a:t>Research</a:t>
            </a:r>
            <a:r>
              <a:rPr lang="fr-FR" sz="1800" dirty="0"/>
              <a:t> </a:t>
            </a:r>
            <a:r>
              <a:rPr lang="fr-FR" sz="1800" dirty="0" err="1"/>
              <a:t>study</a:t>
            </a:r>
            <a:r>
              <a:rPr lang="fr-FR" sz="1800" dirty="0"/>
              <a:t> </a:t>
            </a:r>
            <a:r>
              <a:rPr lang="fr-FR" sz="1800" dirty="0" err="1"/>
              <a:t>engaged</a:t>
            </a:r>
            <a:r>
              <a:rPr lang="fr-FR" sz="1800" dirty="0"/>
              <a:t> for 10 </a:t>
            </a:r>
            <a:r>
              <a:rPr lang="fr-FR" sz="1800" dirty="0" err="1"/>
              <a:t>months</a:t>
            </a:r>
            <a:r>
              <a:rPr lang="fr-FR" sz="1800" dirty="0"/>
              <a:t> </a:t>
            </a:r>
            <a:r>
              <a:rPr lang="fr-FR" sz="1800" dirty="0" err="1"/>
              <a:t>starting</a:t>
            </a:r>
            <a:r>
              <a:rPr lang="fr-FR" sz="1800" dirty="0"/>
              <a:t> </a:t>
            </a:r>
            <a:r>
              <a:rPr lang="fr-FR" sz="1800" dirty="0" err="1"/>
              <a:t>beginning</a:t>
            </a:r>
            <a:r>
              <a:rPr lang="fr-FR" sz="1800" dirty="0"/>
              <a:t> of 2019 in </a:t>
            </a:r>
            <a:r>
              <a:rPr lang="fr-FR" sz="1800" dirty="0" err="1"/>
              <a:t>order</a:t>
            </a:r>
            <a:r>
              <a:rPr lang="fr-FR" sz="1800" dirty="0"/>
              <a:t> to </a:t>
            </a:r>
            <a:r>
              <a:rPr lang="fr-FR" sz="1800" dirty="0" err="1"/>
              <a:t>defined</a:t>
            </a:r>
            <a:r>
              <a:rPr lang="fr-FR" sz="1800" dirty="0"/>
              <a:t> a </a:t>
            </a:r>
            <a:r>
              <a:rPr lang="fr-FR" sz="1800" dirty="0" err="1"/>
              <a:t>simplified</a:t>
            </a:r>
            <a:r>
              <a:rPr lang="fr-FR" sz="1800" dirty="0"/>
              <a:t> </a:t>
            </a:r>
            <a:r>
              <a:rPr lang="fr-FR" sz="1800" dirty="0" err="1"/>
              <a:t>material</a:t>
            </a:r>
            <a:r>
              <a:rPr lang="fr-FR" sz="1800" dirty="0"/>
              <a:t> </a:t>
            </a:r>
            <a:r>
              <a:rPr lang="fr-FR" sz="1800" dirty="0" err="1"/>
              <a:t>toxicity</a:t>
            </a:r>
            <a:r>
              <a:rPr lang="fr-FR" sz="1800" dirty="0"/>
              <a:t> test </a:t>
            </a:r>
            <a:r>
              <a:rPr lang="fr-FR" sz="1800" dirty="0" err="1"/>
              <a:t>method</a:t>
            </a:r>
            <a:r>
              <a:rPr lang="fr-FR" sz="1800" dirty="0"/>
              <a:t> </a:t>
            </a:r>
            <a:r>
              <a:rPr lang="fr-FR" sz="1800" dirty="0" err="1"/>
              <a:t>adapted</a:t>
            </a:r>
            <a:r>
              <a:rPr lang="fr-FR" sz="1800" dirty="0"/>
              <a:t> for road transport.</a:t>
            </a:r>
          </a:p>
          <a:p>
            <a:pPr marL="914400" lvl="2" indent="0">
              <a:buNone/>
            </a:pPr>
            <a:endParaRPr lang="en-GB" sz="1800" dirty="0"/>
          </a:p>
          <a:p>
            <a:pPr lvl="1"/>
            <a:r>
              <a:rPr lang="en-GB" sz="1800" dirty="0"/>
              <a:t>Adhesive agent</a:t>
            </a:r>
          </a:p>
          <a:p>
            <a:pPr marL="457200" lvl="1" indent="0">
              <a:buNone/>
            </a:pPr>
            <a:endParaRPr lang="en-GB" sz="1800" dirty="0"/>
          </a:p>
          <a:p>
            <a:pPr lvl="2"/>
            <a:r>
              <a:rPr lang="en-GB" sz="1800" dirty="0"/>
              <a:t>Test results on adhesive agent influence : no big gap in terms of </a:t>
            </a:r>
            <a:r>
              <a:rPr lang="en-GB" sz="1800" dirty="0" err="1"/>
              <a:t>inflammability</a:t>
            </a:r>
            <a:r>
              <a:rPr lang="en-GB" sz="1800" dirty="0"/>
              <a:t> behaviour have been noted. A regulation update is under construction to define the list of agents that can be used without deterioration of the burning behaviour capabilities.</a:t>
            </a:r>
            <a:endParaRPr lang="fr-FR" sz="1800" dirty="0"/>
          </a:p>
          <a:p>
            <a:pPr lvl="2"/>
            <a:endParaRPr lang="fr-FR" sz="1800" dirty="0"/>
          </a:p>
        </p:txBody>
      </p:sp>
    </p:spTree>
    <p:extLst>
      <p:ext uri="{BB962C8B-B14F-4D97-AF65-F5344CB8AC3E}">
        <p14:creationId xmlns:p14="http://schemas.microsoft.com/office/powerpoint/2010/main" val="909850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5</a:t>
            </a:r>
            <a:r>
              <a:rPr lang="fr-FR" baseline="30000" dirty="0"/>
              <a:t>th</a:t>
            </a:r>
            <a:r>
              <a:rPr lang="fr-FR" dirty="0"/>
              <a:t> IWG BMFE meeting</a:t>
            </a:r>
          </a:p>
        </p:txBody>
      </p:sp>
      <p:sp>
        <p:nvSpPr>
          <p:cNvPr id="5" name="Espace réservé du pied de page 4"/>
          <p:cNvSpPr>
            <a:spLocks noGrp="1"/>
          </p:cNvSpPr>
          <p:nvPr>
            <p:ph type="ftr" sz="quarter" idx="11"/>
          </p:nvPr>
        </p:nvSpPr>
        <p:spPr/>
        <p:txBody>
          <a:bodyPr/>
          <a:lstStyle/>
          <a:p>
            <a:r>
              <a:rPr lang="fr-FR" kern="0" dirty="0"/>
              <a:t>GRSG-116-11</a:t>
            </a:r>
          </a:p>
        </p:txBody>
      </p:sp>
      <p:sp>
        <p:nvSpPr>
          <p:cNvPr id="7" name="Espace réservé du contenu 1"/>
          <p:cNvSpPr>
            <a:spLocks noGrp="1"/>
          </p:cNvSpPr>
          <p:nvPr>
            <p:ph idx="1"/>
          </p:nvPr>
        </p:nvSpPr>
        <p:spPr>
          <a:xfrm>
            <a:off x="251520" y="1268760"/>
            <a:ext cx="8640960" cy="5040560"/>
          </a:xfrm>
        </p:spPr>
        <p:txBody>
          <a:bodyPr>
            <a:noAutofit/>
          </a:bodyPr>
          <a:lstStyle/>
          <a:p>
            <a:r>
              <a:rPr lang="fr-FR" dirty="0"/>
              <a:t>UNECE n°107 Contents</a:t>
            </a:r>
          </a:p>
          <a:p>
            <a:pPr lvl="1"/>
            <a:endParaRPr lang="fr-FR" sz="1800" dirty="0"/>
          </a:p>
          <a:p>
            <a:pPr lvl="1"/>
            <a:r>
              <a:rPr lang="fr-FR" sz="1800" dirty="0" err="1"/>
              <a:t>Automatic</a:t>
            </a:r>
            <a:r>
              <a:rPr lang="fr-FR" sz="1800" dirty="0"/>
              <a:t> exit </a:t>
            </a:r>
            <a:r>
              <a:rPr lang="fr-FR" sz="1800" dirty="0" err="1"/>
              <a:t>opening</a:t>
            </a:r>
            <a:r>
              <a:rPr lang="fr-FR" sz="1800" dirty="0"/>
              <a:t> : </a:t>
            </a:r>
            <a:r>
              <a:rPr lang="fr-FR" sz="1800" dirty="0" err="1"/>
              <a:t>draft</a:t>
            </a:r>
            <a:r>
              <a:rPr lang="fr-FR" sz="1800" dirty="0"/>
              <a:t> </a:t>
            </a:r>
            <a:r>
              <a:rPr lang="fr-FR" sz="1800" dirty="0" err="1"/>
              <a:t>wording</a:t>
            </a:r>
            <a:r>
              <a:rPr lang="fr-FR" sz="1800" dirty="0"/>
              <a:t> </a:t>
            </a:r>
            <a:r>
              <a:rPr lang="fr-FR" sz="1800" dirty="0" err="1"/>
              <a:t>proposal</a:t>
            </a:r>
            <a:endParaRPr lang="fr-FR" sz="1800" dirty="0"/>
          </a:p>
          <a:p>
            <a:pPr lvl="1"/>
            <a:endParaRPr lang="fr-FR" sz="1800" i="1" dirty="0"/>
          </a:p>
          <a:p>
            <a:pPr marL="857250" lvl="2" indent="0">
              <a:buNone/>
            </a:pPr>
            <a:r>
              <a:rPr lang="fr-FR" sz="1800" i="1" dirty="0"/>
              <a:t>« § </a:t>
            </a:r>
            <a:r>
              <a:rPr lang="en-GB" sz="1800" i="1" dirty="0"/>
              <a:t>7.5.1.6. In the case of vehicles of Classes II, III and B, having the engine located to the rear of the driver’s compartment, and in the event of excess temperature in the engine compartment or in any compartment where a combustion heater is located the emergency </a:t>
            </a:r>
            <a:r>
              <a:rPr lang="en-GB" sz="1800" b="1" i="1" u="sng" dirty="0"/>
              <a:t>lighting system </a:t>
            </a:r>
            <a:r>
              <a:rPr lang="en-GB" sz="1800" i="1" dirty="0"/>
              <a:t>according to paragraph 7.8.3. </a:t>
            </a:r>
            <a:r>
              <a:rPr lang="en-GB" sz="1800" b="1" i="1" u="sng" dirty="0"/>
              <a:t>shall automatically activate</a:t>
            </a:r>
            <a:r>
              <a:rPr lang="en-GB" sz="1800" i="1" dirty="0"/>
              <a:t>, and the </a:t>
            </a:r>
            <a:r>
              <a:rPr lang="en-GB" sz="1800" b="1" i="1" u="sng" dirty="0"/>
              <a:t>power-operated service doors </a:t>
            </a:r>
            <a:r>
              <a:rPr lang="en-GB" sz="1800" i="1" dirty="0"/>
              <a:t>situated on the side of the vehicle that is nearer of the side of the road corresponding to the direction of traffic for which the vehicle is designed </a:t>
            </a:r>
            <a:r>
              <a:rPr lang="en-GB" sz="1800" b="1" i="1" u="sng" dirty="0"/>
              <a:t>shall open automatically when the vehicle is stationary or driving at a speed less than or equal to 3 km/h</a:t>
            </a:r>
            <a:r>
              <a:rPr lang="en-GB" sz="1600" i="1" dirty="0"/>
              <a:t>.”</a:t>
            </a:r>
            <a:endParaRPr lang="fr-FR" sz="1600" i="1" dirty="0"/>
          </a:p>
        </p:txBody>
      </p:sp>
    </p:spTree>
    <p:extLst>
      <p:ext uri="{BB962C8B-B14F-4D97-AF65-F5344CB8AC3E}">
        <p14:creationId xmlns:p14="http://schemas.microsoft.com/office/powerpoint/2010/main" val="152698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5</a:t>
            </a:r>
            <a:r>
              <a:rPr lang="fr-FR" baseline="30000" dirty="0"/>
              <a:t>th</a:t>
            </a:r>
            <a:r>
              <a:rPr lang="fr-FR" dirty="0"/>
              <a:t> IWG BMFE meeting</a:t>
            </a:r>
          </a:p>
        </p:txBody>
      </p:sp>
      <p:sp>
        <p:nvSpPr>
          <p:cNvPr id="5" name="Espace réservé du pied de page 4"/>
          <p:cNvSpPr>
            <a:spLocks noGrp="1"/>
          </p:cNvSpPr>
          <p:nvPr>
            <p:ph type="ftr" sz="quarter" idx="11"/>
          </p:nvPr>
        </p:nvSpPr>
        <p:spPr/>
        <p:txBody>
          <a:bodyPr/>
          <a:lstStyle/>
          <a:p>
            <a:r>
              <a:rPr lang="fr-FR" kern="0" dirty="0"/>
              <a:t>GRSG-116-11</a:t>
            </a:r>
          </a:p>
        </p:txBody>
      </p:sp>
      <p:sp>
        <p:nvSpPr>
          <p:cNvPr id="7" name="Espace réservé du contenu 1"/>
          <p:cNvSpPr>
            <a:spLocks noGrp="1"/>
          </p:cNvSpPr>
          <p:nvPr>
            <p:ph idx="1"/>
          </p:nvPr>
        </p:nvSpPr>
        <p:spPr>
          <a:xfrm>
            <a:off x="251520" y="1268760"/>
            <a:ext cx="8640960" cy="5040560"/>
          </a:xfrm>
        </p:spPr>
        <p:txBody>
          <a:bodyPr>
            <a:noAutofit/>
          </a:bodyPr>
          <a:lstStyle/>
          <a:p>
            <a:r>
              <a:rPr lang="fr-FR" dirty="0"/>
              <a:t>UNECE n°107 Contents</a:t>
            </a:r>
          </a:p>
          <a:p>
            <a:pPr lvl="1"/>
            <a:endParaRPr lang="fr-FR" sz="1800" dirty="0"/>
          </a:p>
          <a:p>
            <a:pPr lvl="1"/>
            <a:r>
              <a:rPr lang="fr-FR" sz="1800" dirty="0" err="1"/>
              <a:t>Safety</a:t>
            </a:r>
            <a:r>
              <a:rPr lang="fr-FR" sz="1800" dirty="0"/>
              <a:t> instructions : </a:t>
            </a:r>
            <a:r>
              <a:rPr lang="fr-FR" sz="1800" dirty="0" err="1"/>
              <a:t>draft</a:t>
            </a:r>
            <a:r>
              <a:rPr lang="fr-FR" sz="1800" dirty="0"/>
              <a:t> </a:t>
            </a:r>
            <a:r>
              <a:rPr lang="fr-FR" sz="1800" dirty="0" err="1"/>
              <a:t>wording</a:t>
            </a:r>
            <a:r>
              <a:rPr lang="fr-FR" sz="1800" dirty="0"/>
              <a:t> </a:t>
            </a:r>
            <a:r>
              <a:rPr lang="fr-FR" sz="1800" dirty="0" err="1"/>
              <a:t>proposal</a:t>
            </a:r>
            <a:endParaRPr lang="fr-FR" sz="1800" dirty="0"/>
          </a:p>
          <a:p>
            <a:pPr marL="914400" lvl="2" indent="0">
              <a:buNone/>
            </a:pPr>
            <a:endParaRPr lang="en-GB" sz="1800" i="1" dirty="0"/>
          </a:p>
          <a:p>
            <a:pPr marL="914400" lvl="2" indent="0">
              <a:buNone/>
            </a:pPr>
            <a:r>
              <a:rPr lang="en-GB" sz="1800" i="1" dirty="0"/>
              <a:t>“§ 7.19. Safety information:</a:t>
            </a:r>
            <a:r>
              <a:rPr lang="fr-FR" sz="1800" i="1" dirty="0"/>
              <a:t> </a:t>
            </a:r>
            <a:r>
              <a:rPr lang="en-GB" sz="1800" i="1" dirty="0"/>
              <a:t>Means to transmit safety information, which permit the operator or the user to easily </a:t>
            </a:r>
            <a:r>
              <a:rPr lang="en-GB" sz="1800" b="1" i="1" u="sng" dirty="0"/>
              <a:t>inform the passengers of the safety instructions</a:t>
            </a:r>
            <a:r>
              <a:rPr lang="en-GB" sz="1800" i="1" dirty="0"/>
              <a:t> as e.g. the location of the emergency exits, the location of the fire extinguishers, safety sign, </a:t>
            </a:r>
            <a:r>
              <a:rPr lang="en-GB" sz="1800" b="1" i="1" u="sng" dirty="0"/>
              <a:t>shall be specified by the manufacturer </a:t>
            </a:r>
            <a:r>
              <a:rPr lang="en-GB" sz="1800" i="1" dirty="0"/>
              <a:t>in the application for approval.</a:t>
            </a:r>
            <a:endParaRPr lang="fr-FR" sz="1800" i="1" dirty="0"/>
          </a:p>
          <a:p>
            <a:pPr marL="914400" lvl="2" indent="0">
              <a:buNone/>
            </a:pPr>
            <a:r>
              <a:rPr lang="en-GB" sz="1800" i="1" dirty="0"/>
              <a:t>These means </a:t>
            </a:r>
            <a:r>
              <a:rPr lang="en-GB" sz="1800" b="1" i="1" u="sng" dirty="0"/>
              <a:t>shall be adapted to the design and architecture of the vehicle</a:t>
            </a:r>
            <a:r>
              <a:rPr lang="en-GB" sz="1800" i="1" dirty="0"/>
              <a:t> with the aim of making the safety instructions easily intelligible by the user of any passenger seat.”</a:t>
            </a:r>
            <a:endParaRPr lang="fr-FR" sz="1800" i="1" dirty="0"/>
          </a:p>
          <a:p>
            <a:pPr lvl="2"/>
            <a:endParaRPr lang="fr-FR" sz="1800" dirty="0"/>
          </a:p>
        </p:txBody>
      </p:sp>
    </p:spTree>
    <p:extLst>
      <p:ext uri="{BB962C8B-B14F-4D97-AF65-F5344CB8AC3E}">
        <p14:creationId xmlns:p14="http://schemas.microsoft.com/office/powerpoint/2010/main" val="2120147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6</a:t>
            </a:r>
            <a:r>
              <a:rPr lang="fr-FR" baseline="30000" dirty="0"/>
              <a:t>th</a:t>
            </a:r>
            <a:r>
              <a:rPr lang="fr-FR" dirty="0"/>
              <a:t> IWG BMFE meeting</a:t>
            </a:r>
          </a:p>
        </p:txBody>
      </p:sp>
      <p:sp>
        <p:nvSpPr>
          <p:cNvPr id="5" name="Espace réservé du pied de page 4"/>
          <p:cNvSpPr>
            <a:spLocks noGrp="1"/>
          </p:cNvSpPr>
          <p:nvPr>
            <p:ph type="ftr" sz="quarter" idx="11"/>
          </p:nvPr>
        </p:nvSpPr>
        <p:spPr/>
        <p:txBody>
          <a:bodyPr/>
          <a:lstStyle/>
          <a:p>
            <a:r>
              <a:rPr lang="fr-FR" kern="0" dirty="0"/>
              <a:t>GRSG-116-11</a:t>
            </a:r>
          </a:p>
        </p:txBody>
      </p:sp>
      <p:sp>
        <p:nvSpPr>
          <p:cNvPr id="7" name="Espace réservé du contenu 1"/>
          <p:cNvSpPr>
            <a:spLocks noGrp="1"/>
          </p:cNvSpPr>
          <p:nvPr>
            <p:ph idx="1"/>
          </p:nvPr>
        </p:nvSpPr>
        <p:spPr>
          <a:xfrm>
            <a:off x="251520" y="1268760"/>
            <a:ext cx="8640960" cy="5040560"/>
          </a:xfrm>
        </p:spPr>
        <p:txBody>
          <a:bodyPr>
            <a:noAutofit/>
          </a:bodyPr>
          <a:lstStyle/>
          <a:p>
            <a:r>
              <a:rPr lang="fr-FR" dirty="0"/>
              <a:t>Table of </a:t>
            </a:r>
            <a:r>
              <a:rPr lang="fr-FR" dirty="0" err="1"/>
              <a:t>accidentology</a:t>
            </a:r>
            <a:r>
              <a:rPr lang="fr-FR" dirty="0"/>
              <a:t> : main </a:t>
            </a:r>
            <a:r>
              <a:rPr lang="fr-FR" dirty="0" err="1"/>
              <a:t>crossing</a:t>
            </a:r>
            <a:r>
              <a:rPr lang="fr-FR" dirty="0"/>
              <a:t> </a:t>
            </a:r>
            <a:r>
              <a:rPr lang="fr-FR" dirty="0" err="1"/>
              <a:t>factors</a:t>
            </a:r>
            <a:endParaRPr lang="fr-FR" dirty="0"/>
          </a:p>
          <a:p>
            <a:pPr marL="457200" lvl="1" indent="0">
              <a:buNone/>
            </a:pPr>
            <a:endParaRPr lang="fr-FR" sz="1800" dirty="0"/>
          </a:p>
          <a:p>
            <a:pPr lvl="1">
              <a:buSzPct val="110000"/>
            </a:pPr>
            <a:r>
              <a:rPr lang="en-US" sz="1800" dirty="0"/>
              <a:t>Fires account for between 1.0 and 1.5% of fires in buses and coaches in service.</a:t>
            </a:r>
          </a:p>
          <a:p>
            <a:pPr lvl="1">
              <a:buSzPct val="110000"/>
            </a:pPr>
            <a:endParaRPr lang="en-US" sz="1800" dirty="0"/>
          </a:p>
          <a:p>
            <a:pPr lvl="1">
              <a:buSzPct val="110000"/>
            </a:pPr>
            <a:r>
              <a:rPr lang="en-US" sz="1800" dirty="0"/>
              <a:t>Around 10% of buses are involved in fire event during their service lifecycle.</a:t>
            </a:r>
          </a:p>
          <a:p>
            <a:pPr lvl="1">
              <a:buSzPct val="110000"/>
            </a:pPr>
            <a:endParaRPr lang="en-US" sz="1800" dirty="0"/>
          </a:p>
          <a:p>
            <a:pPr lvl="1">
              <a:buSzPct val="110000"/>
            </a:pPr>
            <a:r>
              <a:rPr lang="en-US" sz="1800" dirty="0"/>
              <a:t>Fire events are not mainly the result of impacts.</a:t>
            </a:r>
          </a:p>
          <a:p>
            <a:pPr marL="914400" lvl="2" indent="0">
              <a:buNone/>
            </a:pPr>
            <a:endParaRPr lang="fr-FR" sz="1800" dirty="0"/>
          </a:p>
          <a:p>
            <a:pPr lvl="1">
              <a:buSzPct val="110000"/>
            </a:pPr>
            <a:r>
              <a:rPr lang="en-US" sz="1800" dirty="0"/>
              <a:t>Fires occur mainly in the engine compartment due to fluid leaks, but in most cases the vehicle does not burn completely.</a:t>
            </a:r>
          </a:p>
          <a:p>
            <a:pPr lvl="2"/>
            <a:endParaRPr lang="fr-FR" sz="1800" dirty="0"/>
          </a:p>
          <a:p>
            <a:pPr lvl="1"/>
            <a:r>
              <a:rPr lang="fr-FR" sz="1800" dirty="0" err="1"/>
              <a:t>Evaluated</a:t>
            </a:r>
            <a:r>
              <a:rPr lang="fr-FR" sz="1800" dirty="0"/>
              <a:t> </a:t>
            </a:r>
            <a:r>
              <a:rPr lang="fr-FR" sz="1800" dirty="0" err="1"/>
              <a:t>evacuation</a:t>
            </a:r>
            <a:r>
              <a:rPr lang="fr-FR" sz="1800" dirty="0"/>
              <a:t> times </a:t>
            </a:r>
            <a:r>
              <a:rPr lang="fr-FR" sz="1800" dirty="0" err="1"/>
              <a:t>seems</a:t>
            </a:r>
            <a:r>
              <a:rPr lang="fr-FR" sz="1800" dirty="0"/>
              <a:t> to </a:t>
            </a:r>
            <a:r>
              <a:rPr lang="fr-FR" sz="1800" dirty="0" err="1"/>
              <a:t>be</a:t>
            </a:r>
            <a:r>
              <a:rPr lang="fr-FR" sz="1800" dirty="0"/>
              <a:t> </a:t>
            </a:r>
            <a:r>
              <a:rPr lang="fr-FR" sz="1800" dirty="0" err="1"/>
              <a:t>below</a:t>
            </a:r>
            <a:r>
              <a:rPr lang="fr-FR" sz="1800" dirty="0"/>
              <a:t> 5 minutes</a:t>
            </a:r>
          </a:p>
          <a:p>
            <a:endParaRPr lang="fr-FR" dirty="0"/>
          </a:p>
        </p:txBody>
      </p:sp>
    </p:spTree>
    <p:extLst>
      <p:ext uri="{BB962C8B-B14F-4D97-AF65-F5344CB8AC3E}">
        <p14:creationId xmlns:p14="http://schemas.microsoft.com/office/powerpoint/2010/main" val="2826035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5</a:t>
            </a:r>
            <a:r>
              <a:rPr lang="fr-FR" baseline="30000" dirty="0"/>
              <a:t>th</a:t>
            </a:r>
            <a:r>
              <a:rPr lang="fr-FR" dirty="0"/>
              <a:t> IWG BMFE meeting</a:t>
            </a:r>
          </a:p>
        </p:txBody>
      </p:sp>
      <p:sp>
        <p:nvSpPr>
          <p:cNvPr id="5" name="Espace réservé du pied de page 4"/>
          <p:cNvSpPr>
            <a:spLocks noGrp="1"/>
          </p:cNvSpPr>
          <p:nvPr>
            <p:ph type="ftr" sz="quarter" idx="11"/>
          </p:nvPr>
        </p:nvSpPr>
        <p:spPr/>
        <p:txBody>
          <a:bodyPr/>
          <a:lstStyle/>
          <a:p>
            <a:r>
              <a:rPr lang="fr-FR" kern="0" dirty="0"/>
              <a:t>GRSG-116-11</a:t>
            </a:r>
          </a:p>
        </p:txBody>
      </p:sp>
      <p:sp>
        <p:nvSpPr>
          <p:cNvPr id="7" name="Espace réservé du contenu 1"/>
          <p:cNvSpPr>
            <a:spLocks noGrp="1"/>
          </p:cNvSpPr>
          <p:nvPr>
            <p:ph idx="1"/>
          </p:nvPr>
        </p:nvSpPr>
        <p:spPr>
          <a:xfrm>
            <a:off x="251520" y="1268760"/>
            <a:ext cx="8640960" cy="5040560"/>
          </a:xfrm>
        </p:spPr>
        <p:txBody>
          <a:bodyPr>
            <a:noAutofit/>
          </a:bodyPr>
          <a:lstStyle/>
          <a:p>
            <a:r>
              <a:rPr lang="fr-FR" dirty="0"/>
              <a:t>UNECE n°107 Contents</a:t>
            </a:r>
          </a:p>
          <a:p>
            <a:pPr lvl="1"/>
            <a:endParaRPr lang="fr-FR" sz="1800" dirty="0"/>
          </a:p>
          <a:p>
            <a:pPr lvl="1"/>
            <a:r>
              <a:rPr lang="fr-FR" sz="1800" dirty="0"/>
              <a:t>Full </a:t>
            </a:r>
            <a:r>
              <a:rPr lang="fr-FR" sz="1800" dirty="0" err="1"/>
              <a:t>scale</a:t>
            </a:r>
            <a:r>
              <a:rPr lang="fr-FR" sz="1800" dirty="0"/>
              <a:t> test : </a:t>
            </a:r>
            <a:r>
              <a:rPr lang="fr-FR" sz="1800" dirty="0" err="1"/>
              <a:t>analyzis</a:t>
            </a:r>
            <a:r>
              <a:rPr lang="fr-FR" sz="1800" dirty="0"/>
              <a:t> of </a:t>
            </a:r>
            <a:r>
              <a:rPr lang="fr-FR" sz="1800" dirty="0" err="1"/>
              <a:t>previous</a:t>
            </a:r>
            <a:r>
              <a:rPr lang="fr-FR" sz="1800" dirty="0"/>
              <a:t> tests </a:t>
            </a:r>
            <a:r>
              <a:rPr lang="fr-FR" sz="1800" dirty="0" err="1"/>
              <a:t>already</a:t>
            </a:r>
            <a:r>
              <a:rPr lang="fr-FR" sz="1800" dirty="0"/>
              <a:t> </a:t>
            </a:r>
            <a:r>
              <a:rPr lang="fr-FR" sz="1800" dirty="0" err="1"/>
              <a:t>performed</a:t>
            </a:r>
            <a:r>
              <a:rPr lang="fr-FR" sz="1800" dirty="0"/>
              <a:t> (RISE) and </a:t>
            </a:r>
            <a:r>
              <a:rPr lang="fr-FR" sz="1800" dirty="0" err="1"/>
              <a:t>opportunity</a:t>
            </a:r>
            <a:r>
              <a:rPr lang="fr-FR" sz="1800" dirty="0"/>
              <a:t> to </a:t>
            </a:r>
            <a:r>
              <a:rPr lang="fr-FR" sz="1800" dirty="0" err="1"/>
              <a:t>fill</a:t>
            </a:r>
            <a:r>
              <a:rPr lang="fr-FR" sz="1800" dirty="0"/>
              <a:t> in </a:t>
            </a:r>
            <a:r>
              <a:rPr lang="fr-FR" sz="1800" dirty="0" err="1"/>
              <a:t>with</a:t>
            </a:r>
            <a:r>
              <a:rPr lang="fr-FR" sz="1800" dirty="0"/>
              <a:t> full </a:t>
            </a:r>
            <a:r>
              <a:rPr lang="fr-FR" sz="1800" dirty="0" err="1"/>
              <a:t>scale</a:t>
            </a:r>
            <a:r>
              <a:rPr lang="fr-FR" sz="1800" dirty="0"/>
              <a:t> test </a:t>
            </a:r>
            <a:r>
              <a:rPr lang="fr-FR" sz="1800" dirty="0" err="1"/>
              <a:t>leaded</a:t>
            </a:r>
            <a:r>
              <a:rPr lang="fr-FR" sz="1800" dirty="0"/>
              <a:t> by </a:t>
            </a:r>
            <a:r>
              <a:rPr lang="fr-FR" sz="1800" dirty="0" err="1"/>
              <a:t>Aguila</a:t>
            </a:r>
            <a:r>
              <a:rPr lang="fr-FR" sz="1800" dirty="0"/>
              <a:t> </a:t>
            </a:r>
            <a:r>
              <a:rPr lang="fr-FR" sz="1800" dirty="0">
                <a:sym typeface="Wingdings" panose="05000000000000000000" pitchFamily="2" charset="2"/>
              </a:rPr>
              <a:t> </a:t>
            </a:r>
            <a:r>
              <a:rPr lang="fr-FR" sz="1800" dirty="0" err="1">
                <a:sym typeface="Wingdings" panose="05000000000000000000" pitchFamily="2" charset="2"/>
              </a:rPr>
              <a:t>fire</a:t>
            </a:r>
            <a:r>
              <a:rPr lang="fr-FR" sz="1800" dirty="0">
                <a:sym typeface="Wingdings" panose="05000000000000000000" pitchFamily="2" charset="2"/>
              </a:rPr>
              <a:t> ignition in </a:t>
            </a:r>
            <a:r>
              <a:rPr lang="fr-FR" sz="1800" dirty="0" err="1">
                <a:sym typeface="Wingdings" panose="05000000000000000000" pitchFamily="2" charset="2"/>
              </a:rPr>
              <a:t>engine</a:t>
            </a:r>
            <a:r>
              <a:rPr lang="fr-FR" sz="1800" dirty="0">
                <a:sym typeface="Wingdings" panose="05000000000000000000" pitchFamily="2" charset="2"/>
              </a:rPr>
              <a:t> </a:t>
            </a:r>
            <a:r>
              <a:rPr lang="fr-FR" sz="1800" dirty="0" err="1">
                <a:sym typeface="Wingdings" panose="05000000000000000000" pitchFamily="2" charset="2"/>
              </a:rPr>
              <a:t>compartment</a:t>
            </a:r>
            <a:r>
              <a:rPr lang="fr-FR" sz="1800" dirty="0">
                <a:sym typeface="Wingdings" panose="05000000000000000000" pitchFamily="2" charset="2"/>
              </a:rPr>
              <a:t> </a:t>
            </a:r>
            <a:r>
              <a:rPr lang="fr-FR" sz="1800" dirty="0" err="1">
                <a:sym typeface="Wingdings" panose="05000000000000000000" pitchFamily="2" charset="2"/>
              </a:rPr>
              <a:t>with</a:t>
            </a:r>
            <a:r>
              <a:rPr lang="fr-FR" sz="1800" dirty="0">
                <a:sym typeface="Wingdings" panose="05000000000000000000" pitchFamily="2" charset="2"/>
              </a:rPr>
              <a:t> 2 setups, emergency exits </a:t>
            </a:r>
            <a:r>
              <a:rPr lang="fr-FR" sz="1800" dirty="0" err="1">
                <a:sym typeface="Wingdings" panose="05000000000000000000" pitchFamily="2" charset="2"/>
              </a:rPr>
              <a:t>opened</a:t>
            </a:r>
            <a:r>
              <a:rPr lang="fr-FR" sz="1800" dirty="0">
                <a:sym typeface="Wingdings" panose="05000000000000000000" pitchFamily="2" charset="2"/>
              </a:rPr>
              <a:t> / not </a:t>
            </a:r>
            <a:r>
              <a:rPr lang="fr-FR" sz="1800" dirty="0" err="1">
                <a:sym typeface="Wingdings" panose="05000000000000000000" pitchFamily="2" charset="2"/>
              </a:rPr>
              <a:t>opened</a:t>
            </a:r>
            <a:r>
              <a:rPr lang="fr-FR" sz="1800" dirty="0">
                <a:sym typeface="Wingdings" panose="05000000000000000000" pitchFamily="2" charset="2"/>
              </a:rPr>
              <a:t>.</a:t>
            </a:r>
          </a:p>
          <a:p>
            <a:pPr lvl="1"/>
            <a:endParaRPr lang="fr-FR" sz="1800" dirty="0">
              <a:sym typeface="Wingdings" panose="05000000000000000000" pitchFamily="2" charset="2"/>
            </a:endParaRPr>
          </a:p>
          <a:p>
            <a:pPr lvl="1"/>
            <a:r>
              <a:rPr lang="fr-FR" sz="1800" dirty="0">
                <a:sym typeface="Wingdings" panose="05000000000000000000" pitchFamily="2" charset="2"/>
              </a:rPr>
              <a:t>Main </a:t>
            </a:r>
            <a:r>
              <a:rPr lang="fr-FR" sz="1800" dirty="0" err="1">
                <a:sym typeface="Wingdings" panose="05000000000000000000" pitchFamily="2" charset="2"/>
              </a:rPr>
              <a:t>chronology</a:t>
            </a:r>
            <a:r>
              <a:rPr lang="fr-FR" sz="1800" dirty="0">
                <a:sym typeface="Wingdings" panose="05000000000000000000" pitchFamily="2" charset="2"/>
              </a:rPr>
              <a:t> to deal </a:t>
            </a:r>
            <a:r>
              <a:rPr lang="fr-FR" sz="1800" dirty="0" err="1">
                <a:sym typeface="Wingdings" panose="05000000000000000000" pitchFamily="2" charset="2"/>
              </a:rPr>
              <a:t>with</a:t>
            </a:r>
            <a:r>
              <a:rPr lang="fr-FR" sz="1800" dirty="0">
                <a:sym typeface="Wingdings" panose="05000000000000000000" pitchFamily="2" charset="2"/>
              </a:rPr>
              <a:t>, </a:t>
            </a:r>
            <a:r>
              <a:rPr lang="fr-FR" sz="1800" dirty="0" err="1">
                <a:sym typeface="Wingdings" panose="05000000000000000000" pitchFamily="2" charset="2"/>
              </a:rPr>
              <a:t>according</a:t>
            </a:r>
            <a:r>
              <a:rPr lang="fr-FR" sz="1800" dirty="0">
                <a:sym typeface="Wingdings" panose="05000000000000000000" pitchFamily="2" charset="2"/>
              </a:rPr>
              <a:t> to </a:t>
            </a:r>
            <a:r>
              <a:rPr lang="fr-FR" sz="1800" dirty="0" err="1">
                <a:sym typeface="Wingdings" panose="05000000000000000000" pitchFamily="2" charset="2"/>
              </a:rPr>
              <a:t>previous</a:t>
            </a:r>
            <a:r>
              <a:rPr lang="fr-FR" sz="1800" dirty="0">
                <a:sym typeface="Wingdings" panose="05000000000000000000" pitchFamily="2" charset="2"/>
              </a:rPr>
              <a:t> test </a:t>
            </a:r>
            <a:r>
              <a:rPr lang="fr-FR" sz="1800" dirty="0" err="1">
                <a:sym typeface="Wingdings" panose="05000000000000000000" pitchFamily="2" charset="2"/>
              </a:rPr>
              <a:t>results</a:t>
            </a:r>
            <a:r>
              <a:rPr lang="fr-FR" sz="1800" dirty="0">
                <a:sym typeface="Wingdings" panose="05000000000000000000" pitchFamily="2" charset="2"/>
              </a:rPr>
              <a:t> :</a:t>
            </a:r>
          </a:p>
          <a:p>
            <a:pPr marL="457200" lvl="1" indent="0">
              <a:buNone/>
            </a:pPr>
            <a:endParaRPr lang="fr-FR" sz="1800" dirty="0">
              <a:sym typeface="Wingdings" panose="05000000000000000000" pitchFamily="2" charset="2"/>
            </a:endParaRPr>
          </a:p>
          <a:p>
            <a:pPr lvl="2"/>
            <a:r>
              <a:rPr lang="en-GB" sz="1800" dirty="0"/>
              <a:t>Smokes will chronologically appear first, bringing opacity and toxicity effects</a:t>
            </a:r>
          </a:p>
          <a:p>
            <a:pPr lvl="2"/>
            <a:endParaRPr lang="en-GB" sz="1800" dirty="0"/>
          </a:p>
          <a:p>
            <a:pPr lvl="2"/>
            <a:r>
              <a:rPr lang="en-GB" sz="1800" dirty="0"/>
              <a:t>Insulation of engine compartment is such that the thermal effect is not predominant</a:t>
            </a:r>
            <a:endParaRPr lang="fr-FR" sz="1800" dirty="0"/>
          </a:p>
          <a:p>
            <a:pPr lvl="2"/>
            <a:endParaRPr lang="fr-FR" sz="1800" dirty="0"/>
          </a:p>
          <a:p>
            <a:pPr lvl="2"/>
            <a:endParaRPr lang="fr-FR" sz="1600" dirty="0"/>
          </a:p>
        </p:txBody>
      </p:sp>
    </p:spTree>
    <p:extLst>
      <p:ext uri="{BB962C8B-B14F-4D97-AF65-F5344CB8AC3E}">
        <p14:creationId xmlns:p14="http://schemas.microsoft.com/office/powerpoint/2010/main" val="229006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fr-FR" dirty="0"/>
              <a:t>6</a:t>
            </a:r>
            <a:r>
              <a:rPr lang="fr-FR" baseline="30000" dirty="0"/>
              <a:t>th</a:t>
            </a:r>
            <a:r>
              <a:rPr lang="fr-FR" dirty="0"/>
              <a:t> IWG BMFE meeting</a:t>
            </a:r>
          </a:p>
        </p:txBody>
      </p:sp>
      <p:sp>
        <p:nvSpPr>
          <p:cNvPr id="5" name="Espace réservé du pied de page 4"/>
          <p:cNvSpPr>
            <a:spLocks noGrp="1"/>
          </p:cNvSpPr>
          <p:nvPr>
            <p:ph type="ftr" sz="quarter" idx="11"/>
          </p:nvPr>
        </p:nvSpPr>
        <p:spPr/>
        <p:txBody>
          <a:bodyPr/>
          <a:lstStyle/>
          <a:p>
            <a:r>
              <a:rPr lang="fr-FR" kern="0" dirty="0"/>
              <a:t>GRSG-116-11</a:t>
            </a:r>
          </a:p>
        </p:txBody>
      </p:sp>
      <p:sp>
        <p:nvSpPr>
          <p:cNvPr id="7" name="Espace réservé du contenu 1"/>
          <p:cNvSpPr>
            <a:spLocks noGrp="1"/>
          </p:cNvSpPr>
          <p:nvPr>
            <p:ph idx="1"/>
          </p:nvPr>
        </p:nvSpPr>
        <p:spPr>
          <a:xfrm>
            <a:off x="251520" y="1196752"/>
            <a:ext cx="8640960" cy="5040560"/>
          </a:xfrm>
        </p:spPr>
        <p:txBody>
          <a:bodyPr>
            <a:noAutofit/>
          </a:bodyPr>
          <a:lstStyle/>
          <a:p>
            <a:r>
              <a:rPr lang="fr-FR" dirty="0"/>
              <a:t>UNECE n°107 Contents</a:t>
            </a:r>
          </a:p>
          <a:p>
            <a:pPr lvl="1"/>
            <a:endParaRPr lang="fr-FR" sz="1800" dirty="0"/>
          </a:p>
          <a:p>
            <a:pPr lvl="1"/>
            <a:r>
              <a:rPr lang="fr-FR" sz="1800" dirty="0" err="1"/>
              <a:t>Combination</a:t>
            </a:r>
            <a:r>
              <a:rPr lang="fr-FR" sz="1800" dirty="0"/>
              <a:t> of </a:t>
            </a:r>
            <a:r>
              <a:rPr lang="fr-FR" sz="1800" dirty="0" err="1"/>
              <a:t>fire</a:t>
            </a:r>
            <a:r>
              <a:rPr lang="fr-FR" sz="1800" dirty="0"/>
              <a:t> </a:t>
            </a:r>
            <a:r>
              <a:rPr lang="fr-FR" sz="1800" dirty="0" err="1"/>
              <a:t>detection</a:t>
            </a:r>
            <a:r>
              <a:rPr lang="fr-FR" sz="1800" dirty="0"/>
              <a:t> and </a:t>
            </a:r>
            <a:r>
              <a:rPr lang="fr-FR" sz="1800" dirty="0" err="1"/>
              <a:t>fire</a:t>
            </a:r>
            <a:r>
              <a:rPr lang="fr-FR" sz="1800" dirty="0"/>
              <a:t> suppression warnings to the driver : </a:t>
            </a:r>
            <a:r>
              <a:rPr lang="fr-FR" sz="1800" dirty="0" err="1"/>
              <a:t>target</a:t>
            </a:r>
            <a:r>
              <a:rPr lang="fr-FR" sz="1800" dirty="0"/>
              <a:t> </a:t>
            </a:r>
            <a:r>
              <a:rPr lang="fr-FR" sz="1800" dirty="0" err="1"/>
              <a:t>is</a:t>
            </a:r>
            <a:r>
              <a:rPr lang="fr-FR" sz="1800" dirty="0"/>
              <a:t> to </a:t>
            </a:r>
            <a:r>
              <a:rPr lang="fr-FR" sz="1800" dirty="0" err="1"/>
              <a:t>avoid</a:t>
            </a:r>
            <a:r>
              <a:rPr lang="fr-FR" sz="1800" dirty="0"/>
              <a:t> a </a:t>
            </a:r>
            <a:r>
              <a:rPr lang="fr-FR" sz="1800" dirty="0" err="1"/>
              <a:t>fire</a:t>
            </a:r>
            <a:r>
              <a:rPr lang="fr-FR" sz="1800" dirty="0"/>
              <a:t> suppression system engagement </a:t>
            </a:r>
            <a:r>
              <a:rPr lang="fr-FR" sz="1800" dirty="0" err="1"/>
              <a:t>without</a:t>
            </a:r>
            <a:r>
              <a:rPr lang="fr-FR" sz="1800" dirty="0"/>
              <a:t> </a:t>
            </a:r>
            <a:r>
              <a:rPr lang="fr-FR" sz="1800" dirty="0" err="1"/>
              <a:t>alarm</a:t>
            </a:r>
            <a:r>
              <a:rPr lang="fr-FR" sz="1800" dirty="0"/>
              <a:t> to the driver due to a more sensitive </a:t>
            </a:r>
            <a:r>
              <a:rPr lang="fr-FR" sz="1800" dirty="0" err="1"/>
              <a:t>detection</a:t>
            </a:r>
            <a:r>
              <a:rPr lang="fr-FR" sz="1800" dirty="0"/>
              <a:t> </a:t>
            </a:r>
            <a:r>
              <a:rPr lang="fr-FR" sz="1800" dirty="0" err="1"/>
              <a:t>device</a:t>
            </a:r>
            <a:r>
              <a:rPr lang="fr-FR" sz="1800" dirty="0"/>
              <a:t> </a:t>
            </a:r>
            <a:r>
              <a:rPr lang="fr-FR" sz="1800" dirty="0" err="1"/>
              <a:t>included</a:t>
            </a:r>
            <a:r>
              <a:rPr lang="fr-FR" sz="1800" dirty="0"/>
              <a:t> in the </a:t>
            </a:r>
            <a:r>
              <a:rPr lang="fr-FR" sz="1800" dirty="0" err="1"/>
              <a:t>fire</a:t>
            </a:r>
            <a:r>
              <a:rPr lang="fr-FR" sz="1800" dirty="0"/>
              <a:t> suppression system. </a:t>
            </a:r>
            <a:r>
              <a:rPr lang="fr-FR" sz="1800" dirty="0" err="1"/>
              <a:t>Draft</a:t>
            </a:r>
            <a:r>
              <a:rPr lang="fr-FR" sz="1800" dirty="0"/>
              <a:t> </a:t>
            </a:r>
            <a:r>
              <a:rPr lang="fr-FR" sz="1800" dirty="0" err="1"/>
              <a:t>wording</a:t>
            </a:r>
            <a:r>
              <a:rPr lang="fr-FR" sz="1800" dirty="0"/>
              <a:t> </a:t>
            </a:r>
            <a:r>
              <a:rPr lang="fr-FR" sz="1800" dirty="0" err="1"/>
              <a:t>proposal</a:t>
            </a:r>
            <a:r>
              <a:rPr lang="fr-FR" sz="1800" dirty="0"/>
              <a:t> :</a:t>
            </a:r>
          </a:p>
          <a:p>
            <a:pPr marL="857250" lvl="2" indent="0">
              <a:buNone/>
            </a:pPr>
            <a:r>
              <a:rPr lang="en-GB" sz="1800" i="1" dirty="0"/>
              <a:t>“The fire suppression system may alternatively be activated automatically by other means, as long as it activates the alarm system”</a:t>
            </a:r>
          </a:p>
          <a:p>
            <a:pPr marL="857250" lvl="2" indent="0">
              <a:buNone/>
            </a:pPr>
            <a:endParaRPr lang="en-GB" sz="1800" i="1" dirty="0"/>
          </a:p>
          <a:p>
            <a:pPr lvl="1"/>
            <a:r>
              <a:rPr lang="fr-FR" sz="1800" dirty="0" err="1"/>
              <a:t>Studies</a:t>
            </a:r>
            <a:r>
              <a:rPr lang="fr-FR" sz="1800" dirty="0"/>
              <a:t> on </a:t>
            </a:r>
            <a:r>
              <a:rPr lang="fr-FR" sz="1800" dirty="0" err="1"/>
              <a:t>going</a:t>
            </a:r>
            <a:r>
              <a:rPr lang="fr-FR" sz="1800" dirty="0"/>
              <a:t> </a:t>
            </a:r>
            <a:r>
              <a:rPr lang="fr-FR" sz="1800" dirty="0" err="1"/>
              <a:t>trying</a:t>
            </a:r>
            <a:r>
              <a:rPr lang="fr-FR" sz="1800" dirty="0"/>
              <a:t> to </a:t>
            </a:r>
            <a:r>
              <a:rPr lang="fr-FR" sz="1800" dirty="0" err="1"/>
              <a:t>define</a:t>
            </a:r>
            <a:r>
              <a:rPr lang="fr-FR" sz="1800" dirty="0"/>
              <a:t> a minimal performance </a:t>
            </a:r>
            <a:r>
              <a:rPr lang="fr-FR" sz="1800" dirty="0" err="1"/>
              <a:t>level</a:t>
            </a:r>
            <a:r>
              <a:rPr lang="fr-FR" sz="1800" dirty="0"/>
              <a:t> for </a:t>
            </a:r>
            <a:r>
              <a:rPr lang="fr-FR" sz="1800" dirty="0" err="1"/>
              <a:t>fire</a:t>
            </a:r>
            <a:r>
              <a:rPr lang="fr-FR" sz="1800" dirty="0"/>
              <a:t> </a:t>
            </a:r>
            <a:r>
              <a:rPr lang="fr-FR" sz="1800" dirty="0" err="1"/>
              <a:t>detection</a:t>
            </a:r>
            <a:r>
              <a:rPr lang="fr-FR" sz="1800" dirty="0"/>
              <a:t> </a:t>
            </a:r>
            <a:r>
              <a:rPr lang="fr-FR" sz="1800" dirty="0" err="1"/>
              <a:t>systems</a:t>
            </a:r>
            <a:r>
              <a:rPr lang="fr-FR" sz="1800" dirty="0"/>
              <a:t> (</a:t>
            </a:r>
            <a:r>
              <a:rPr lang="fr-FR" sz="1800" dirty="0" err="1"/>
              <a:t>temperature</a:t>
            </a:r>
            <a:r>
              <a:rPr lang="fr-FR" sz="1800" dirty="0"/>
              <a:t> or </a:t>
            </a:r>
            <a:r>
              <a:rPr lang="fr-FR" sz="1800" dirty="0" err="1"/>
              <a:t>other</a:t>
            </a:r>
            <a:r>
              <a:rPr lang="fr-FR" sz="1800" dirty="0"/>
              <a:t> </a:t>
            </a:r>
            <a:r>
              <a:rPr lang="fr-FR" sz="1800" dirty="0" err="1"/>
              <a:t>means</a:t>
            </a:r>
            <a:r>
              <a:rPr lang="fr-FR" sz="1800" dirty="0"/>
              <a:t>)</a:t>
            </a:r>
          </a:p>
          <a:p>
            <a:pPr lvl="1"/>
            <a:endParaRPr lang="fr-FR" sz="1800" dirty="0"/>
          </a:p>
          <a:p>
            <a:pPr lvl="1"/>
            <a:r>
              <a:rPr lang="fr-FR" sz="1800" dirty="0" err="1"/>
              <a:t>Technical</a:t>
            </a:r>
            <a:r>
              <a:rPr lang="fr-FR" sz="1800" dirty="0"/>
              <a:t> </a:t>
            </a:r>
            <a:r>
              <a:rPr lang="fr-FR" sz="1800" dirty="0" err="1"/>
              <a:t>overview</a:t>
            </a:r>
            <a:r>
              <a:rPr lang="fr-FR" sz="1800" dirty="0"/>
              <a:t> on </a:t>
            </a:r>
            <a:r>
              <a:rPr lang="fr-FR" sz="1800" dirty="0" err="1"/>
              <a:t>available</a:t>
            </a:r>
            <a:r>
              <a:rPr lang="fr-FR" sz="1800" dirty="0"/>
              <a:t> </a:t>
            </a:r>
            <a:r>
              <a:rPr lang="fr-FR" sz="1800" dirty="0" err="1"/>
              <a:t>systems</a:t>
            </a:r>
            <a:r>
              <a:rPr lang="fr-FR" sz="1800" dirty="0"/>
              <a:t> for </a:t>
            </a:r>
            <a:r>
              <a:rPr lang="fr-FR" sz="1800" dirty="0" err="1"/>
              <a:t>smoke</a:t>
            </a:r>
            <a:r>
              <a:rPr lang="fr-FR" sz="1800" dirty="0"/>
              <a:t> extraction in </a:t>
            </a:r>
            <a:r>
              <a:rPr lang="fr-FR" sz="1800" dirty="0" err="1"/>
              <a:t>other</a:t>
            </a:r>
            <a:r>
              <a:rPr lang="fr-FR" sz="1800" dirty="0"/>
              <a:t> applications</a:t>
            </a:r>
          </a:p>
          <a:p>
            <a:pPr marL="857250" lvl="2" indent="0">
              <a:buNone/>
            </a:pPr>
            <a:endParaRPr lang="fr-FR" sz="1800" i="1" dirty="0"/>
          </a:p>
        </p:txBody>
      </p:sp>
    </p:spTree>
    <p:extLst>
      <p:ext uri="{BB962C8B-B14F-4D97-AF65-F5344CB8AC3E}">
        <p14:creationId xmlns:p14="http://schemas.microsoft.com/office/powerpoint/2010/main" val="3761935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ème_UTAC-CERAM_2017">
  <a:themeElements>
    <a:clrScheme name="Personnalisé 10">
      <a:dk1>
        <a:sysClr val="windowText" lastClr="000000"/>
      </a:dk1>
      <a:lt1>
        <a:sysClr val="window" lastClr="FFFFFF"/>
      </a:lt1>
      <a:dk2>
        <a:srgbClr val="666699"/>
      </a:dk2>
      <a:lt2>
        <a:srgbClr val="EEECE1"/>
      </a:lt2>
      <a:accent1>
        <a:srgbClr val="4F81BD"/>
      </a:accent1>
      <a:accent2>
        <a:srgbClr val="C0504D"/>
      </a:accent2>
      <a:accent3>
        <a:srgbClr val="9BBB59"/>
      </a:accent3>
      <a:accent4>
        <a:srgbClr val="66669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802</TotalTime>
  <Words>840</Words>
  <Application>Microsoft Office PowerPoint</Application>
  <PresentationFormat>On-screen Show (4:3)</PresentationFormat>
  <Paragraphs>119</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ＭＳ Ｐゴシック</vt:lpstr>
      <vt:lpstr>Arial</vt:lpstr>
      <vt:lpstr>Calibri</vt:lpstr>
      <vt:lpstr>Century Gothic</vt:lpstr>
      <vt:lpstr>Times New Roman</vt:lpstr>
      <vt:lpstr>Wingdings</vt:lpstr>
      <vt:lpstr>Thème_UTAC-CERAM_2017</vt:lpstr>
      <vt:lpstr>Behaviour of M2 &amp; M3 general construction in case of Fire Event</vt:lpstr>
      <vt:lpstr>IWG BMFE overview</vt:lpstr>
      <vt:lpstr>5th IWG BMFE meeting</vt:lpstr>
      <vt:lpstr>5th IWG BMFE meeting</vt:lpstr>
      <vt:lpstr>5th IWG BMFE meeting</vt:lpstr>
      <vt:lpstr>5th IWG BMFE meeting</vt:lpstr>
      <vt:lpstr>6th IWG BMFE meeting</vt:lpstr>
      <vt:lpstr>5th IWG BMFE meeting</vt:lpstr>
      <vt:lpstr>6th IWG BMFE meeting</vt:lpstr>
      <vt:lpstr>6th IWG BMFE meeting</vt:lpstr>
      <vt:lpstr>6th IWG BMFE meeting</vt:lpstr>
      <vt:lpstr>7th IWG BMFE meeting</vt:lpstr>
      <vt:lpstr>Thanks for your attention.</vt:lpstr>
    </vt:vector>
  </TitlesOfParts>
  <Company>UTAC SAS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WIRTZ Reinhard</dc:creator>
  <cp:lastModifiedBy>Romain Hubert</cp:lastModifiedBy>
  <cp:revision>107</cp:revision>
  <cp:lastPrinted>2017-09-17T18:23:36Z</cp:lastPrinted>
  <dcterms:created xsi:type="dcterms:W3CDTF">2017-03-06T08:24:39Z</dcterms:created>
  <dcterms:modified xsi:type="dcterms:W3CDTF">2019-03-22T09:17:37Z</dcterms:modified>
</cp:coreProperties>
</file>