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71" r:id="rId5"/>
    <p:sldId id="272" r:id="rId6"/>
    <p:sldId id="27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utscheid, Rainer" initials="K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268E-0D33-48EB-AC3F-210D26EB1CC7}" type="datetimeFigureOut">
              <a:rPr lang="de-DE" smtClean="0"/>
              <a:t>24.04.2019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E956-0FED-4E01-9228-776299CDAB3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4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4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4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4AA5-B0CB-4670-9EEC-9BBFA667ADB0}" type="datetimeFigureOut">
              <a:rPr lang="en-US" smtClean="0"/>
              <a:t>24-Apr-19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123" y="1354113"/>
            <a:ext cx="11245755" cy="2622016"/>
          </a:xfrm>
        </p:spPr>
        <p:txBody>
          <a:bodyPr>
            <a:normAutofit/>
          </a:bodyPr>
          <a:lstStyle/>
          <a:p>
            <a:r>
              <a:rPr lang="en-US" sz="4400" dirty="0"/>
              <a:t>GRE Task Force</a:t>
            </a:r>
            <a:br>
              <a:rPr lang="en-US" sz="4400" dirty="0"/>
            </a:br>
            <a:r>
              <a:rPr lang="en-US" sz="4400" dirty="0"/>
              <a:t>LED Substitutes / Retrofits  (TFSR)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Status report for GRE81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3650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2019-04-12</a:t>
            </a:r>
          </a:p>
          <a:p>
            <a:r>
              <a:rPr lang="en-US" dirty="0"/>
              <a:t>K. Manz, DE (Chairman)</a:t>
            </a:r>
          </a:p>
          <a:p>
            <a:r>
              <a:rPr lang="en-US" dirty="0"/>
              <a:t>Ph. Bailey, UK (Vice-Chairman)</a:t>
            </a:r>
          </a:p>
          <a:p>
            <a:r>
              <a:rPr lang="en-US" dirty="0"/>
              <a:t>Ph. Plathner, IEC (Secretary)</a:t>
            </a:r>
          </a:p>
          <a:p>
            <a:endParaRPr lang="en-US" dirty="0"/>
          </a:p>
        </p:txBody>
      </p:sp>
      <p:sp>
        <p:nvSpPr>
          <p:cNvPr id="5" name="ZoneTexte 3"/>
          <p:cNvSpPr txBox="1"/>
          <p:nvPr/>
        </p:nvSpPr>
        <p:spPr>
          <a:xfrm>
            <a:off x="251520" y="179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Submitted by TF SR</a:t>
            </a:r>
          </a:p>
        </p:txBody>
      </p:sp>
      <p:sp>
        <p:nvSpPr>
          <p:cNvPr id="6" name="ZoneTexte 8"/>
          <p:cNvSpPr txBox="1"/>
          <p:nvPr/>
        </p:nvSpPr>
        <p:spPr>
          <a:xfrm>
            <a:off x="7055225" y="116632"/>
            <a:ext cx="473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GRE-81-14-Rev.1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GRE, 15-18 April 2019, agenda item 5) </a:t>
            </a:r>
          </a:p>
        </p:txBody>
      </p:sp>
    </p:spTree>
    <p:extLst>
      <p:ext uri="{BB962C8B-B14F-4D97-AF65-F5344CB8AC3E}">
        <p14:creationId xmlns:p14="http://schemas.microsoft.com/office/powerpoint/2010/main" val="15320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80972"/>
            <a:ext cx="10515600" cy="45959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meeting: 2017-12-14, Aachen (report: TFSR-01-11)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meeting: 2018-02-06, Bonn (report: TFSR-02-05)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meeting: 2018-03-27, Brussels (report: TFSR-03-09)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meeting: 2018-06-06 Brussels (report: TFSR-04-09)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meeting: 2018-01-30 Aachen (report: TFSR-05-09)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meeting: 2019-05-15 </a:t>
            </a:r>
            <a:r>
              <a:rPr lang="en-US" strike="sngStrike" dirty="0"/>
              <a:t>Brussels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Paris</a:t>
            </a:r>
            <a:r>
              <a:rPr lang="en-US" dirty="0"/>
              <a:t> (scheduled)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Two-step approach:</a:t>
            </a:r>
          </a:p>
          <a:p>
            <a:r>
              <a:rPr lang="en-US" dirty="0"/>
              <a:t>Step 1: LED Substitutes</a:t>
            </a:r>
          </a:p>
          <a:p>
            <a:pPr lvl="1"/>
            <a:r>
              <a:rPr lang="en-US" dirty="0"/>
              <a:t>Step 1A: light signaling applications</a:t>
            </a:r>
          </a:p>
          <a:p>
            <a:pPr lvl="1"/>
            <a:r>
              <a:rPr lang="en-US" dirty="0"/>
              <a:t>Step 1B: road illumination applications</a:t>
            </a:r>
          </a:p>
          <a:p>
            <a:r>
              <a:rPr lang="en-US" dirty="0"/>
              <a:t>Step 2: LED Retrofits</a:t>
            </a:r>
          </a:p>
          <a:p>
            <a:pPr lvl="1"/>
            <a:r>
              <a:rPr lang="en-US" dirty="0"/>
              <a:t>Technical items</a:t>
            </a:r>
          </a:p>
          <a:p>
            <a:pPr lvl="1"/>
            <a:r>
              <a:rPr lang="en-US" dirty="0"/>
              <a:t>Administrative items</a:t>
            </a:r>
          </a:p>
        </p:txBody>
      </p:sp>
    </p:spTree>
    <p:extLst>
      <p:ext uri="{BB962C8B-B14F-4D97-AF65-F5344CB8AC3E}">
        <p14:creationId xmlns:p14="http://schemas.microsoft.com/office/powerpoint/2010/main" val="49825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1A: LED Substitutes for light signaling applications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 of documents approved by GRE80</a:t>
            </a:r>
          </a:p>
          <a:p>
            <a:pPr lvl="1"/>
            <a:r>
              <a:rPr lang="en-US" dirty="0"/>
              <a:t>R128</a:t>
            </a:r>
          </a:p>
          <a:p>
            <a:pPr lvl="1"/>
            <a:r>
              <a:rPr lang="en-US" dirty="0"/>
              <a:t>RE5</a:t>
            </a:r>
          </a:p>
          <a:p>
            <a:pPr lvl="1"/>
            <a:r>
              <a:rPr lang="en-US" dirty="0"/>
              <a:t>R-LSD</a:t>
            </a:r>
          </a:p>
          <a:p>
            <a:pPr lvl="1"/>
            <a:r>
              <a:rPr lang="en-US" dirty="0"/>
              <a:t>R-Installation</a:t>
            </a:r>
          </a:p>
          <a:p>
            <a:r>
              <a:rPr lang="en-US"/>
              <a:t>Approved by WP29 in March 2019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9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1B: LED Substitutes for road illumination applications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discussion started in the 5</a:t>
            </a:r>
            <a:r>
              <a:rPr lang="en-US" baseline="30000" dirty="0"/>
              <a:t>th</a:t>
            </a:r>
            <a:r>
              <a:rPr lang="en-US" dirty="0"/>
              <a:t> TFSR meeting in Aachen</a:t>
            </a:r>
            <a:br>
              <a:rPr lang="en-US" dirty="0"/>
            </a:br>
            <a:r>
              <a:rPr lang="en-US" dirty="0"/>
              <a:t>on 30 January 2019</a:t>
            </a:r>
          </a:p>
          <a:p>
            <a:r>
              <a:rPr lang="en-US" dirty="0"/>
              <a:t>Equivalence criteria have to be extended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319944" y="3895002"/>
            <a:ext cx="3714823" cy="1900970"/>
            <a:chOff x="1319944" y="3895002"/>
            <a:chExt cx="3714823" cy="190097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32062" y="4196268"/>
              <a:ext cx="1674202" cy="129843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50335" y="4111539"/>
              <a:ext cx="1900970" cy="1467895"/>
            </a:xfrm>
            <a:prstGeom prst="rect">
              <a:avLst/>
            </a:prstGeom>
          </p:spPr>
        </p:pic>
        <p:sp>
          <p:nvSpPr>
            <p:cNvPr id="6" name="Right Arrow 6"/>
            <p:cNvSpPr/>
            <p:nvPr/>
          </p:nvSpPr>
          <p:spPr>
            <a:xfrm>
              <a:off x="2919512" y="4616883"/>
              <a:ext cx="430823" cy="6330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4"/>
          <p:cNvSpPr/>
          <p:nvPr/>
        </p:nvSpPr>
        <p:spPr>
          <a:xfrm>
            <a:off x="8436252" y="3762667"/>
            <a:ext cx="2865120" cy="2882537"/>
          </a:xfrm>
          <a:prstGeom prst="rect">
            <a:avLst/>
          </a:prstGeom>
          <a:solidFill>
            <a:srgbClr val="9EC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GRE-80-02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Test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Luminous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Intensity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Homogeneity of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Spectral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Thermal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Rectangle 5"/>
          <p:cNvSpPr/>
          <p:nvPr/>
        </p:nvSpPr>
        <p:spPr>
          <a:xfrm>
            <a:off x="8436252" y="2325753"/>
            <a:ext cx="2865120" cy="14369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400" b="1" dirty="0"/>
              <a:t>TFSR-05-04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intensity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homogeneity of 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10" name="Geschweifte Klammer links 9"/>
          <p:cNvSpPr/>
          <p:nvPr/>
        </p:nvSpPr>
        <p:spPr>
          <a:xfrm>
            <a:off x="7939889" y="2325753"/>
            <a:ext cx="289711" cy="431945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7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82" y="1931698"/>
            <a:ext cx="3348038" cy="418465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illumination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67857" y="1377628"/>
            <a:ext cx="20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Distortion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8" y="1885595"/>
            <a:ext cx="4162406" cy="231558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235119" y="2320494"/>
            <a:ext cx="1046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Black top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856545" y="2794533"/>
            <a:ext cx="16633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zone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0396536" y="2689826"/>
            <a:ext cx="13247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Controlled</a:t>
            </a:r>
            <a:r>
              <a:rPr lang="de-DE" dirty="0"/>
              <a:t> </a:t>
            </a:r>
          </a:p>
          <a:p>
            <a:r>
              <a:rPr lang="de-DE" dirty="0" err="1"/>
              <a:t>ghost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368" y="4267710"/>
            <a:ext cx="3396381" cy="1709514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3669834" y="6116348"/>
            <a:ext cx="5247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Tighter</a:t>
            </a:r>
            <a:r>
              <a:rPr lang="de-DE" dirty="0"/>
              <a:t> </a:t>
            </a:r>
            <a:r>
              <a:rPr lang="de-DE" dirty="0" err="1"/>
              <a:t>tolerances</a:t>
            </a:r>
            <a:r>
              <a:rPr lang="de-DE" dirty="0"/>
              <a:t> on </a:t>
            </a:r>
          </a:p>
          <a:p>
            <a:r>
              <a:rPr lang="de-DE" dirty="0" err="1"/>
              <a:t>filament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, </a:t>
            </a:r>
            <a:r>
              <a:rPr lang="de-DE" dirty="0" err="1"/>
              <a:t>dimension</a:t>
            </a:r>
            <a:r>
              <a:rPr lang="de-DE" dirty="0"/>
              <a:t>,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homogeneity</a:t>
            </a:r>
            <a:endParaRPr lang="de-DE" dirty="0"/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95" y="4396083"/>
            <a:ext cx="2880267" cy="195171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477460" y="3831844"/>
            <a:ext cx="97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Contrast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62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 </a:t>
            </a:r>
            <a:r>
              <a:rPr lang="de-DE" dirty="0" err="1"/>
              <a:t>of</a:t>
            </a:r>
            <a:r>
              <a:rPr lang="de-DE" dirty="0"/>
              <a:t> H7 </a:t>
            </a:r>
            <a:r>
              <a:rPr lang="de-DE" dirty="0" err="1"/>
              <a:t>headlamp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1945342" y="1461247"/>
            <a:ext cx="7879976" cy="5396753"/>
            <a:chOff x="1524000" y="0"/>
            <a:chExt cx="9143999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3999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29946" y="1471748"/>
              <a:ext cx="3137015" cy="50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H7 Substitute “H7/LED”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5503" y="1471748"/>
              <a:ext cx="3063949" cy="50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H7 filament acc. to R37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0092" y="6409508"/>
              <a:ext cx="7029469" cy="352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Besides the color temperature, more or less the same beam. All beam details are traceable 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9946" y="1959429"/>
              <a:ext cx="3371912" cy="74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</a:rPr>
                <a:t>Prototype fulfilling all proposed</a:t>
              </a:r>
              <a:br>
                <a:rPr lang="en-US" sz="1600" b="1" i="1" dirty="0">
                  <a:solidFill>
                    <a:schemeClr val="bg1"/>
                  </a:solidFill>
                </a:rPr>
              </a:br>
              <a:r>
                <a:rPr lang="en-US" sz="1600" b="1" i="1" dirty="0">
                  <a:solidFill>
                    <a:schemeClr val="bg1"/>
                  </a:solidFill>
                </a:rPr>
                <a:t>equivalence criteria; TFSR-05-04</a:t>
              </a:r>
            </a:p>
          </p:txBody>
        </p:sp>
      </p:grpSp>
      <p:sp>
        <p:nvSpPr>
          <p:cNvPr id="10" name="Left Arrow 9"/>
          <p:cNvSpPr/>
          <p:nvPr/>
        </p:nvSpPr>
        <p:spPr>
          <a:xfrm>
            <a:off x="6060571" y="2492250"/>
            <a:ext cx="528918" cy="654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GRE TF S/R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248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LED Substitutes for road illumination </a:t>
            </a:r>
            <a:r>
              <a:rPr lang="en-US" sz="2400" i="1" dirty="0"/>
              <a:t>(Step 1B)</a:t>
            </a:r>
            <a:endParaRPr lang="en-US" i="1" dirty="0"/>
          </a:p>
          <a:p>
            <a:pPr lvl="1"/>
            <a:r>
              <a:rPr lang="en-US" dirty="0"/>
              <a:t>Next meeting scheduled </a:t>
            </a:r>
            <a:r>
              <a:rPr lang="en-US" sz="2000" i="1" dirty="0"/>
              <a:t>(</a:t>
            </a:r>
            <a:r>
              <a:rPr lang="en-US" sz="2000" i="1" strike="sngStrike" dirty="0"/>
              <a:t>Brussels</a:t>
            </a:r>
            <a:r>
              <a:rPr lang="en-US" sz="2000" i="1" dirty="0">
                <a:solidFill>
                  <a:srgbClr val="FF0000"/>
                </a:solidFill>
              </a:rPr>
              <a:t> Paris</a:t>
            </a:r>
            <a:r>
              <a:rPr lang="en-US" sz="2000" i="1" dirty="0"/>
              <a:t>, 15 May 2019)</a:t>
            </a:r>
            <a:endParaRPr lang="en-US" i="1" dirty="0"/>
          </a:p>
          <a:p>
            <a:pPr lvl="1"/>
            <a:r>
              <a:rPr lang="en-US" dirty="0"/>
              <a:t>Submit formal documents to GRE82</a:t>
            </a:r>
          </a:p>
          <a:p>
            <a:pPr lvl="2"/>
            <a:r>
              <a:rPr lang="en-US" dirty="0"/>
              <a:t>Extended equivalence criteria document</a:t>
            </a:r>
          </a:p>
          <a:p>
            <a:pPr lvl="2"/>
            <a:r>
              <a:rPr lang="en-US" dirty="0"/>
              <a:t>RE5 with first category sheet</a:t>
            </a:r>
          </a:p>
          <a:p>
            <a:pPr lvl="2"/>
            <a:r>
              <a:rPr lang="en-US" dirty="0"/>
              <a:t>R-RID amendment</a:t>
            </a:r>
          </a:p>
          <a:p>
            <a:pPr lvl="1"/>
            <a:endParaRPr lang="en-US" dirty="0"/>
          </a:p>
          <a:p>
            <a:r>
              <a:rPr lang="en-US" dirty="0"/>
              <a:t>LED retrofits </a:t>
            </a:r>
            <a:r>
              <a:rPr lang="en-US" sz="2400" i="1" dirty="0"/>
              <a:t>(Step 2)</a:t>
            </a:r>
            <a:endParaRPr lang="en-US" i="1" dirty="0"/>
          </a:p>
          <a:p>
            <a:pPr lvl="1"/>
            <a:r>
              <a:rPr lang="en-US" dirty="0"/>
              <a:t>Technical equivalence</a:t>
            </a:r>
          </a:p>
          <a:p>
            <a:pPr lvl="1"/>
            <a:r>
              <a:rPr lang="en-US" dirty="0"/>
              <a:t>Relationship between UN/ECE and national/regional laws (“legal equivalence”)</a:t>
            </a:r>
          </a:p>
          <a:p>
            <a:pPr lvl="1"/>
            <a:r>
              <a:rPr lang="de-DE" dirty="0"/>
              <a:t>Development </a:t>
            </a:r>
            <a:r>
              <a:rPr lang="en-GB" dirty="0"/>
              <a:t>of standardised failure detection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endParaRPr lang="en-GB" sz="2400" dirty="0"/>
          </a:p>
          <a:p>
            <a:endParaRPr lang="de-DE" sz="2400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2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GRE Task Force LED Substitutes / Retrofits  (TFSR)  Status report for GRE81</vt:lpstr>
      <vt:lpstr>Meetings</vt:lpstr>
      <vt:lpstr>Step 1A: LED Substitutes for light signaling applications</vt:lpstr>
      <vt:lpstr>Step 1B: LED Substitutes for road illumination applications</vt:lpstr>
      <vt:lpstr>Specific aspects for road illumination</vt:lpstr>
      <vt:lpstr>Demonstration of H7 headlamp</vt:lpstr>
      <vt:lpstr>Next Steps for GRE TF S/R</vt:lpstr>
    </vt:vector>
  </TitlesOfParts>
  <Company>OSRAM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for GRE79 TaskForce LED Retrofits / Substitutes</dc:title>
  <dc:creator>Plathner, Dr. Philipp</dc:creator>
  <cp:lastModifiedBy>Konstantin Glukhenkiy</cp:lastModifiedBy>
  <cp:revision>82</cp:revision>
  <dcterms:created xsi:type="dcterms:W3CDTF">2018-03-26T12:38:39Z</dcterms:created>
  <dcterms:modified xsi:type="dcterms:W3CDTF">2019-04-24T07:02:15Z</dcterms:modified>
</cp:coreProperties>
</file>