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59" r:id="rId5"/>
    <p:sldId id="261" r:id="rId6"/>
    <p:sldId id="262" r:id="rId7"/>
    <p:sldId id="263" r:id="rId8"/>
    <p:sldId id="264" r:id="rId9"/>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wenkschuster, Lukas" initials="SL" lastIdx="2" clrIdx="0">
    <p:extLst>
      <p:ext uri="{19B8F6BF-5375-455C-9EA6-DF929625EA0E}">
        <p15:presenceInfo xmlns:p15="http://schemas.microsoft.com/office/powerpoint/2012/main" userId="S-1-5-21-3646109122-1906476339-2061313790-20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86" d="100"/>
          <a:sy n="86" d="100"/>
        </p:scale>
        <p:origin x="514"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F0499403-4FEB-4D52-B091-1C4AAA8F76D9}" type="datetimeFigureOut">
              <a:rPr lang="de-DE" smtClean="0"/>
              <a:t>15.04.2019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555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0499403-4FEB-4D52-B091-1C4AAA8F76D9}" type="datetimeFigureOut">
              <a:rPr lang="de-DE" smtClean="0"/>
              <a:t>15.04.2019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a:p>
        </p:txBody>
      </p:sp>
    </p:spTree>
    <p:extLst>
      <p:ext uri="{BB962C8B-B14F-4D97-AF65-F5344CB8AC3E}">
        <p14:creationId xmlns:p14="http://schemas.microsoft.com/office/powerpoint/2010/main" val="409689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0499403-4FEB-4D52-B091-1C4AAA8F76D9}" type="datetimeFigureOut">
              <a:rPr lang="de-DE" smtClean="0"/>
              <a:t>15.04.2019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a:p>
        </p:txBody>
      </p:sp>
    </p:spTree>
    <p:extLst>
      <p:ext uri="{BB962C8B-B14F-4D97-AF65-F5344CB8AC3E}">
        <p14:creationId xmlns:p14="http://schemas.microsoft.com/office/powerpoint/2010/main" val="273556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0499403-4FEB-4D52-B091-1C4AAA8F76D9}" type="datetimeFigureOut">
              <a:rPr lang="de-DE" smtClean="0"/>
              <a:t>15.04.2019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a:p>
        </p:txBody>
      </p:sp>
    </p:spTree>
    <p:extLst>
      <p:ext uri="{BB962C8B-B14F-4D97-AF65-F5344CB8AC3E}">
        <p14:creationId xmlns:p14="http://schemas.microsoft.com/office/powerpoint/2010/main" val="242631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F0499403-4FEB-4D52-B091-1C4AAA8F76D9}" type="datetimeFigureOut">
              <a:rPr lang="de-DE" smtClean="0"/>
              <a:t>15.04.2019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20A611A-B439-47EC-9AB0-62E646C29293}" type="slidenum">
              <a:rPr lang="de-DE" smtClean="0"/>
              <a:t>‹#›</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21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0499403-4FEB-4D52-B091-1C4AAA8F76D9}" type="datetimeFigureOut">
              <a:rPr lang="de-DE" smtClean="0"/>
              <a:t>15.04.2019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a:p>
        </p:txBody>
      </p:sp>
    </p:spTree>
    <p:extLst>
      <p:ext uri="{BB962C8B-B14F-4D97-AF65-F5344CB8AC3E}">
        <p14:creationId xmlns:p14="http://schemas.microsoft.com/office/powerpoint/2010/main" val="397680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0499403-4FEB-4D52-B091-1C4AAA8F76D9}" type="datetimeFigureOut">
              <a:rPr lang="de-DE" smtClean="0"/>
              <a:t>15.04.2019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a:p>
        </p:txBody>
      </p:sp>
    </p:spTree>
    <p:extLst>
      <p:ext uri="{BB962C8B-B14F-4D97-AF65-F5344CB8AC3E}">
        <p14:creationId xmlns:p14="http://schemas.microsoft.com/office/powerpoint/2010/main" val="3469584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F0499403-4FEB-4D52-B091-1C4AAA8F76D9}" type="datetimeFigureOut">
              <a:rPr lang="de-DE" smtClean="0"/>
              <a:t>15.04.2019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20A611A-B439-47EC-9AB0-62E646C29293}" type="slidenum">
              <a:rPr lang="de-DE" smtClean="0"/>
              <a:t>‹#›</a:t>
            </a:fld>
            <a:endParaRPr lang="de-DE"/>
          </a:p>
        </p:txBody>
      </p:sp>
    </p:spTree>
    <p:extLst>
      <p:ext uri="{BB962C8B-B14F-4D97-AF65-F5344CB8AC3E}">
        <p14:creationId xmlns:p14="http://schemas.microsoft.com/office/powerpoint/2010/main" val="295735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0499403-4FEB-4D52-B091-1C4AAA8F76D9}" type="datetimeFigureOut">
              <a:rPr lang="de-DE" smtClean="0"/>
              <a:t>15.04.2019</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920A611A-B439-47EC-9AB0-62E646C29293}" type="slidenum">
              <a:rPr lang="de-DE" smtClean="0"/>
              <a:t>‹#›</a:t>
            </a:fld>
            <a:endParaRPr lang="de-DE"/>
          </a:p>
        </p:txBody>
      </p:sp>
    </p:spTree>
    <p:extLst>
      <p:ext uri="{BB962C8B-B14F-4D97-AF65-F5344CB8AC3E}">
        <p14:creationId xmlns:p14="http://schemas.microsoft.com/office/powerpoint/2010/main" val="247412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0499403-4FEB-4D52-B091-1C4AAA8F76D9}" type="datetimeFigureOut">
              <a:rPr lang="de-DE" smtClean="0"/>
              <a:t>15.04.2019</a:t>
            </a:fld>
            <a:endParaRPr lang="de-D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20A611A-B439-47EC-9AB0-62E646C29293}" type="slidenum">
              <a:rPr lang="de-DE" smtClean="0"/>
              <a:t>‹#›</a:t>
            </a:fld>
            <a:endParaRPr lang="de-DE"/>
          </a:p>
        </p:txBody>
      </p:sp>
    </p:spTree>
    <p:extLst>
      <p:ext uri="{BB962C8B-B14F-4D97-AF65-F5344CB8AC3E}">
        <p14:creationId xmlns:p14="http://schemas.microsoft.com/office/powerpoint/2010/main" val="58360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F0499403-4FEB-4D52-B091-1C4AAA8F76D9}" type="datetimeFigureOut">
              <a:rPr lang="de-DE" smtClean="0"/>
              <a:t>15.04.2019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20A611A-B439-47EC-9AB0-62E646C29293}" type="slidenum">
              <a:rPr lang="de-DE" smtClean="0"/>
              <a:t>‹#›</a:t>
            </a:fld>
            <a:endParaRPr lang="de-DE"/>
          </a:p>
        </p:txBody>
      </p:sp>
    </p:spTree>
    <p:extLst>
      <p:ext uri="{BB962C8B-B14F-4D97-AF65-F5344CB8AC3E}">
        <p14:creationId xmlns:p14="http://schemas.microsoft.com/office/powerpoint/2010/main" val="139288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0499403-4FEB-4D52-B091-1C4AAA8F76D9}" type="datetimeFigureOut">
              <a:rPr lang="de-DE" smtClean="0"/>
              <a:t>15.04.2019</a:t>
            </a:fld>
            <a:endParaRPr lang="de-D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0A611A-B439-47EC-9AB0-62E646C29293}" type="slidenum">
              <a:rPr lang="de-DE" smtClean="0"/>
              <a:t>‹#›</a:t>
            </a:fld>
            <a:endParaRPr lang="de-D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454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iki.unece.org/download/attachments/80381146/AVSR-05-03e.docx?api=v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hyperlink" Target="https://wiki.unece.org/download/attachments/75531441/AVSR-02-25e.xlsx?api=v2" TargetMode="External"/><Relationship Id="rId4" Type="http://schemas.openxmlformats.org/officeDocument/2006/relationships/hyperlink" Target="https://wiki.unece.org/download/attachments/80381146/AVSR-05-06e.xlsx?api=v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iki.unece.org/pages/viewpage.action?pageId=73925596" TargetMode="External"/><Relationship Id="rId2" Type="http://schemas.openxmlformats.org/officeDocument/2006/relationships/hyperlink" Target="https://wiki.unece.org/download/attachments/80381146/AVSR-05-03e.docx?api=v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Progress Report</a:t>
            </a:r>
            <a:br>
              <a:rPr lang="de-DE" dirty="0"/>
            </a:br>
            <a:r>
              <a:rPr lang="de-DE" dirty="0"/>
              <a:t>GRE TF AVSR</a:t>
            </a:r>
          </a:p>
        </p:txBody>
      </p:sp>
      <p:sp>
        <p:nvSpPr>
          <p:cNvPr id="3" name="Untertitel 2"/>
          <p:cNvSpPr>
            <a:spLocks noGrp="1"/>
          </p:cNvSpPr>
          <p:nvPr>
            <p:ph type="subTitle" idx="1"/>
          </p:nvPr>
        </p:nvSpPr>
        <p:spPr/>
        <p:txBody>
          <a:bodyPr/>
          <a:lstStyle/>
          <a:p>
            <a:r>
              <a:rPr lang="de-DE" dirty="0"/>
              <a:t>Dr. K. Manz, DE – </a:t>
            </a:r>
            <a:r>
              <a:rPr lang="de-DE" dirty="0" err="1"/>
              <a:t>Chair</a:t>
            </a:r>
            <a:endParaRPr lang="de-DE" dirty="0"/>
          </a:p>
          <a:p>
            <a:r>
              <a:rPr lang="de-DE" dirty="0"/>
              <a:t>L. Schwenkschuster, GTB - Secretary</a:t>
            </a:r>
          </a:p>
        </p:txBody>
      </p:sp>
      <p:sp>
        <p:nvSpPr>
          <p:cNvPr id="5" name="CasellaDiTesto 3">
            <a:extLst>
              <a:ext uri="{FF2B5EF4-FFF2-40B4-BE49-F238E27FC236}">
                <a16:creationId xmlns:a16="http://schemas.microsoft.com/office/drawing/2014/main" id="{40D1E9DC-0409-4E14-A9B9-CA06E041CB5F}"/>
              </a:ext>
            </a:extLst>
          </p:cNvPr>
          <p:cNvSpPr txBox="1"/>
          <p:nvPr/>
        </p:nvSpPr>
        <p:spPr>
          <a:xfrm>
            <a:off x="10334310" y="5544462"/>
            <a:ext cx="1642740" cy="646331"/>
          </a:xfrm>
          <a:prstGeom prst="rect">
            <a:avLst/>
          </a:prstGeom>
          <a:noFill/>
          <a:ln w="28575">
            <a:solidFill>
              <a:srgbClr val="00B0F0"/>
            </a:solidFill>
          </a:ln>
        </p:spPr>
        <p:txBody>
          <a:bodyPr wrap="square" rtlCol="0">
            <a:spAutoFit/>
          </a:bodyPr>
          <a:lstStyle/>
          <a:p>
            <a:pPr algn="ctr"/>
            <a:r>
              <a:rPr lang="it-IT" b="1">
                <a:solidFill>
                  <a:srgbClr val="00B0F0"/>
                </a:solidFill>
              </a:rPr>
              <a:t>AVSR-05-07-rev1e</a:t>
            </a:r>
            <a:endParaRPr lang="it-IT" b="1" dirty="0">
              <a:solidFill>
                <a:srgbClr val="00B0F0"/>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089373873"/>
              </p:ext>
            </p:extLst>
          </p:nvPr>
        </p:nvGraphicFramePr>
        <p:xfrm>
          <a:off x="913477" y="496062"/>
          <a:ext cx="10365047" cy="514668"/>
        </p:xfrm>
        <a:graphic>
          <a:graphicData uri="http://schemas.openxmlformats.org/drawingml/2006/table">
            <a:tbl>
              <a:tblPr firstRow="1" firstCol="1" bandRow="1"/>
              <a:tblGrid>
                <a:gridCol w="3077557">
                  <a:extLst>
                    <a:ext uri="{9D8B030D-6E8A-4147-A177-3AD203B41FA5}">
                      <a16:colId xmlns:a16="http://schemas.microsoft.com/office/drawing/2014/main" val="20000"/>
                    </a:ext>
                  </a:extLst>
                </a:gridCol>
                <a:gridCol w="7287490">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Transmitted by the Chair of the GRE TF “Autonomous Vehicle </a:t>
                      </a:r>
                      <a:r>
                        <a:rPr lang="en-US" sz="1000" dirty="0" err="1">
                          <a:effectLst/>
                          <a:latin typeface="Times New Roman" panose="02020603050405020304" pitchFamily="18" charset="0"/>
                          <a:ea typeface="Times New Roman" panose="02020603050405020304" pitchFamily="18" charset="0"/>
                          <a:cs typeface="Times New Roman" panose="02020603050405020304" pitchFamily="18" charset="0"/>
                        </a:rPr>
                        <a:t>Signalling</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 Requirements” (AVSR)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Informal document </a:t>
                      </a:r>
                      <a:r>
                        <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rPr>
                        <a:t>GRE-81-12-Rev.1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(81th GRE,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15</a:t>
                      </a:r>
                      <a:r>
                        <a:rPr lang="en-US" sz="1000" dirty="0">
                          <a:solidFill>
                            <a:srgbClr val="545454"/>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18 April 2019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00430" algn="r">
                        <a:lnSpc>
                          <a:spcPct val="115000"/>
                        </a:lnSpc>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agenda item 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741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fontScale="90000"/>
          </a:bodyPr>
          <a:lstStyle/>
          <a:p>
            <a:r>
              <a:rPr lang="en-GB" b="1" dirty="0">
                <a:latin typeface="+mn-lt"/>
              </a:rPr>
              <a:t>Task</a:t>
            </a:r>
            <a:br>
              <a:rPr lang="en-GB" dirty="0">
                <a:latin typeface="+mn-lt"/>
              </a:rPr>
            </a:br>
            <a:r>
              <a:rPr lang="en-GB" dirty="0">
                <a:latin typeface="+mn-lt"/>
              </a:rPr>
              <a:t>GRE TF AVSR</a:t>
            </a:r>
          </a:p>
        </p:txBody>
      </p:sp>
      <p:sp>
        <p:nvSpPr>
          <p:cNvPr id="13" name="Textfeld 12"/>
          <p:cNvSpPr txBox="1"/>
          <p:nvPr/>
        </p:nvSpPr>
        <p:spPr>
          <a:xfrm>
            <a:off x="1097281" y="2225762"/>
            <a:ext cx="10189556" cy="2585323"/>
          </a:xfrm>
          <a:prstGeom prst="rect">
            <a:avLst/>
          </a:prstGeom>
          <a:noFill/>
        </p:spPr>
        <p:txBody>
          <a:bodyPr wrap="square" rtlCol="0" anchor="ctr">
            <a:spAutoFit/>
          </a:bodyPr>
          <a:lstStyle/>
          <a:p>
            <a:r>
              <a:rPr lang="en-GB" dirty="0"/>
              <a:t>The task of the Task force is given by the following questions:</a:t>
            </a:r>
          </a:p>
          <a:p>
            <a:endParaRPr lang="en-GB" dirty="0"/>
          </a:p>
          <a:p>
            <a:pPr marL="360363" indent="-360363"/>
            <a:r>
              <a:rPr lang="en-GB" dirty="0"/>
              <a:t>1.	Is there a safety requirement for AV’s to provide signals to indicate their status and to communicate their next intended actions? </a:t>
            </a:r>
          </a:p>
          <a:p>
            <a:endParaRPr lang="en-GB" dirty="0"/>
          </a:p>
          <a:p>
            <a:pPr marL="360363" indent="-360363"/>
            <a:r>
              <a:rPr lang="en-GB" dirty="0"/>
              <a:t>2.	If so, shall such signals </a:t>
            </a:r>
          </a:p>
          <a:p>
            <a:pPr marL="720725" indent="-360363"/>
            <a:r>
              <a:rPr lang="en-GB" dirty="0"/>
              <a:t>-	be visual, </a:t>
            </a:r>
          </a:p>
          <a:p>
            <a:pPr marL="720725" indent="-360363"/>
            <a:r>
              <a:rPr lang="en-GB" dirty="0"/>
              <a:t>-	audible, </a:t>
            </a:r>
          </a:p>
          <a:p>
            <a:pPr marL="720725" indent="-360363"/>
            <a:r>
              <a:rPr lang="en-GB" dirty="0"/>
              <a:t>-	or a combination of both?</a:t>
            </a:r>
          </a:p>
        </p:txBody>
      </p:sp>
    </p:spTree>
    <p:extLst>
      <p:ext uri="{BB962C8B-B14F-4D97-AF65-F5344CB8AC3E}">
        <p14:creationId xmlns:p14="http://schemas.microsoft.com/office/powerpoint/2010/main" val="258815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fontScale="90000"/>
          </a:bodyPr>
          <a:lstStyle/>
          <a:p>
            <a:r>
              <a:rPr lang="en-GB" b="1" dirty="0">
                <a:latin typeface="+mn-lt"/>
              </a:rPr>
              <a:t>Participation</a:t>
            </a:r>
            <a:br>
              <a:rPr lang="en-GB" dirty="0">
                <a:latin typeface="+mn-lt"/>
              </a:rPr>
            </a:br>
            <a:r>
              <a:rPr lang="en-GB" dirty="0">
                <a:latin typeface="+mn-lt"/>
              </a:rPr>
              <a:t>GRE TF AVSR</a:t>
            </a:r>
          </a:p>
        </p:txBody>
      </p:sp>
      <p:graphicFrame>
        <p:nvGraphicFramePr>
          <p:cNvPr id="3" name="Tabelle 2"/>
          <p:cNvGraphicFramePr>
            <a:graphicFrameLocks noGrp="1"/>
          </p:cNvGraphicFramePr>
          <p:nvPr>
            <p:extLst>
              <p:ext uri="{D42A27DB-BD31-4B8C-83A1-F6EECF244321}">
                <p14:modId xmlns:p14="http://schemas.microsoft.com/office/powerpoint/2010/main" val="239600732"/>
              </p:ext>
            </p:extLst>
          </p:nvPr>
        </p:nvGraphicFramePr>
        <p:xfrm>
          <a:off x="2062480" y="2363735"/>
          <a:ext cx="8127999" cy="2773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r>
                        <a:rPr lang="de-DE" sz="2000" dirty="0"/>
                        <a:t>CP</a:t>
                      </a:r>
                      <a:endParaRPr lang="en-GB" sz="2000" dirty="0"/>
                    </a:p>
                  </a:txBody>
                  <a:tcPr/>
                </a:tc>
                <a:tc>
                  <a:txBody>
                    <a:bodyPr/>
                    <a:lstStyle/>
                    <a:p>
                      <a:pPr algn="ctr"/>
                      <a:r>
                        <a:rPr lang="de-DE" sz="2000" dirty="0" err="1"/>
                        <a:t>NGO‘s</a:t>
                      </a:r>
                      <a:endParaRPr lang="en-GB" sz="2000" dirty="0"/>
                    </a:p>
                  </a:txBody>
                  <a:tcPr/>
                </a:tc>
                <a:tc>
                  <a:txBody>
                    <a:bodyPr/>
                    <a:lstStyle/>
                    <a:p>
                      <a:pPr algn="ctr"/>
                      <a:r>
                        <a:rPr lang="de-DE" sz="2000" dirty="0" err="1"/>
                        <a:t>Academia</a:t>
                      </a:r>
                      <a:endParaRPr lang="en-GB" sz="2000" dirty="0"/>
                    </a:p>
                  </a:txBody>
                  <a:tcPr/>
                </a:tc>
                <a:extLst>
                  <a:ext uri="{0D108BD9-81ED-4DB2-BD59-A6C34878D82A}">
                    <a16:rowId xmlns:a16="http://schemas.microsoft.com/office/drawing/2014/main" val="10000"/>
                  </a:ext>
                </a:extLst>
              </a:tr>
              <a:tr h="370840">
                <a:tc>
                  <a:txBody>
                    <a:bodyPr/>
                    <a:lstStyle/>
                    <a:p>
                      <a:r>
                        <a:rPr lang="de-DE" sz="2000" dirty="0"/>
                        <a:t>France</a:t>
                      </a:r>
                    </a:p>
                  </a:txBody>
                  <a:tcPr/>
                </a:tc>
                <a:tc>
                  <a:txBody>
                    <a:bodyPr/>
                    <a:lstStyle/>
                    <a:p>
                      <a:r>
                        <a:rPr lang="de-DE" sz="2000" dirty="0"/>
                        <a:t>CLEPA</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err="1"/>
                        <a:t>BASt</a:t>
                      </a:r>
                      <a:r>
                        <a:rPr lang="de-DE" sz="2000" dirty="0"/>
                        <a:t>, Germany</a:t>
                      </a:r>
                      <a:endParaRPr lang="en-GB" sz="2000" dirty="0"/>
                    </a:p>
                  </a:txBody>
                  <a:tcPr/>
                </a:tc>
                <a:extLst>
                  <a:ext uri="{0D108BD9-81ED-4DB2-BD59-A6C34878D82A}">
                    <a16:rowId xmlns:a16="http://schemas.microsoft.com/office/drawing/2014/main" val="10001"/>
                  </a:ext>
                </a:extLst>
              </a:tr>
              <a:tr h="370840">
                <a:tc>
                  <a:txBody>
                    <a:bodyPr/>
                    <a:lstStyle/>
                    <a:p>
                      <a:r>
                        <a:rPr lang="de-DE" sz="2000" dirty="0"/>
                        <a:t>Germany</a:t>
                      </a:r>
                      <a:endParaRPr lang="en-GB" sz="2000" dirty="0"/>
                    </a:p>
                  </a:txBody>
                  <a:tcPr/>
                </a:tc>
                <a:tc>
                  <a:txBody>
                    <a:bodyPr/>
                    <a:lstStyle/>
                    <a:p>
                      <a:r>
                        <a:rPr lang="de-DE" sz="2000" dirty="0"/>
                        <a:t>GTB</a:t>
                      </a:r>
                      <a:endParaRPr lang="en-GB" sz="2000" dirty="0"/>
                    </a:p>
                  </a:txBody>
                  <a:tcPr/>
                </a:tc>
                <a:tc>
                  <a:txBody>
                    <a:bodyPr/>
                    <a:lstStyle/>
                    <a:p>
                      <a:r>
                        <a:rPr lang="de-DE" sz="2000" dirty="0"/>
                        <a:t>NTSEL, Japan</a:t>
                      </a:r>
                      <a:endParaRPr lang="en-GB" sz="2000" dirty="0"/>
                    </a:p>
                  </a:txBody>
                  <a:tcPr/>
                </a:tc>
                <a:extLst>
                  <a:ext uri="{0D108BD9-81ED-4DB2-BD59-A6C34878D82A}">
                    <a16:rowId xmlns:a16="http://schemas.microsoft.com/office/drawing/2014/main" val="10002"/>
                  </a:ext>
                </a:extLst>
              </a:tr>
              <a:tr h="370840">
                <a:tc>
                  <a:txBody>
                    <a:bodyPr/>
                    <a:lstStyle/>
                    <a:p>
                      <a:r>
                        <a:rPr lang="de-DE" sz="2000" dirty="0"/>
                        <a:t>Japan</a:t>
                      </a:r>
                      <a:endParaRPr lang="en-GB" sz="2000" dirty="0"/>
                    </a:p>
                  </a:txBody>
                  <a:tcPr/>
                </a:tc>
                <a:tc>
                  <a:txBody>
                    <a:bodyPr/>
                    <a:lstStyle/>
                    <a:p>
                      <a:r>
                        <a:rPr lang="de-DE" sz="2000" dirty="0"/>
                        <a:t>IEC</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a:t>RISE Viktoria, </a:t>
                      </a:r>
                      <a:r>
                        <a:rPr lang="de-DE" sz="2000"/>
                        <a:t>SwedenS</a:t>
                      </a:r>
                      <a:endParaRPr lang="en-GB" sz="2000" dirty="0"/>
                    </a:p>
                  </a:txBody>
                  <a:tcPr/>
                </a:tc>
                <a:extLst>
                  <a:ext uri="{0D108BD9-81ED-4DB2-BD59-A6C34878D82A}">
                    <a16:rowId xmlns:a16="http://schemas.microsoft.com/office/drawing/2014/main" val="10003"/>
                  </a:ext>
                </a:extLst>
              </a:tr>
              <a:tr h="370840">
                <a:tc>
                  <a:txBody>
                    <a:bodyPr/>
                    <a:lstStyle/>
                    <a:p>
                      <a:r>
                        <a:rPr lang="de-DE" sz="2000" dirty="0"/>
                        <a:t>United</a:t>
                      </a:r>
                      <a:r>
                        <a:rPr lang="de-DE" sz="2000" baseline="0" dirty="0"/>
                        <a:t> </a:t>
                      </a:r>
                      <a:r>
                        <a:rPr lang="de-DE" sz="2000" baseline="0" dirty="0" err="1"/>
                        <a:t>Kingdom</a:t>
                      </a:r>
                      <a:endParaRPr lang="en-GB" sz="2000" dirty="0"/>
                    </a:p>
                  </a:txBody>
                  <a:tcPr/>
                </a:tc>
                <a:tc>
                  <a:txBody>
                    <a:bodyPr/>
                    <a:lstStyle/>
                    <a:p>
                      <a:r>
                        <a:rPr lang="de-DE" sz="2000" dirty="0"/>
                        <a:t>ISO</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a:t>VTTI, USA</a:t>
                      </a:r>
                      <a:endParaRPr lang="en-GB" sz="2000" dirty="0"/>
                    </a:p>
                  </a:txBody>
                  <a:tcPr/>
                </a:tc>
                <a:extLst>
                  <a:ext uri="{0D108BD9-81ED-4DB2-BD59-A6C34878D82A}">
                    <a16:rowId xmlns:a16="http://schemas.microsoft.com/office/drawing/2014/main" val="10004"/>
                  </a:ext>
                </a:extLst>
              </a:tr>
              <a:tr h="370840">
                <a:tc>
                  <a:txBody>
                    <a:bodyPr/>
                    <a:lstStyle/>
                    <a:p>
                      <a:endParaRPr lang="en-GB" sz="2000"/>
                    </a:p>
                  </a:txBody>
                  <a:tcPr/>
                </a:tc>
                <a:tc>
                  <a:txBody>
                    <a:bodyPr/>
                    <a:lstStyle/>
                    <a:p>
                      <a:r>
                        <a:rPr lang="de-DE" sz="2000" dirty="0"/>
                        <a:t>OICA</a:t>
                      </a:r>
                      <a:endParaRPr lang="en-GB" sz="2000" dirty="0"/>
                    </a:p>
                  </a:txBody>
                  <a:tcPr/>
                </a:tc>
                <a:tc>
                  <a:txBody>
                    <a:bodyPr/>
                    <a:lstStyle/>
                    <a:p>
                      <a:endParaRPr lang="en-GB" sz="2000" dirty="0"/>
                    </a:p>
                  </a:txBody>
                  <a:tcPr/>
                </a:tc>
                <a:extLst>
                  <a:ext uri="{0D108BD9-81ED-4DB2-BD59-A6C34878D82A}">
                    <a16:rowId xmlns:a16="http://schemas.microsoft.com/office/drawing/2014/main" val="10005"/>
                  </a:ext>
                </a:extLst>
              </a:tr>
              <a:tr h="370840">
                <a:tc>
                  <a:txBody>
                    <a:bodyPr/>
                    <a:lstStyle/>
                    <a:p>
                      <a:endParaRPr lang="en-GB" sz="2000" dirty="0"/>
                    </a:p>
                  </a:txBody>
                  <a:tcPr/>
                </a:tc>
                <a:tc>
                  <a:txBody>
                    <a:bodyPr/>
                    <a:lstStyle/>
                    <a:p>
                      <a:r>
                        <a:rPr lang="de-DE" sz="2000" dirty="0"/>
                        <a:t>SAE, USA</a:t>
                      </a:r>
                      <a:endParaRPr lang="en-GB" sz="2000" dirty="0"/>
                    </a:p>
                  </a:txBody>
                  <a:tcPr/>
                </a:tc>
                <a:tc>
                  <a:txBody>
                    <a:bodyPr/>
                    <a:lstStyle/>
                    <a:p>
                      <a:endParaRPr lang="en-GB" sz="20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7868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fontScale="90000"/>
          </a:bodyPr>
          <a:lstStyle/>
          <a:p>
            <a:r>
              <a:rPr lang="en-GB" b="1" dirty="0">
                <a:latin typeface="+mn-lt"/>
              </a:rPr>
              <a:t>Meeting schedule</a:t>
            </a:r>
            <a:br>
              <a:rPr lang="en-GB" dirty="0">
                <a:latin typeface="+mn-lt"/>
              </a:rPr>
            </a:br>
            <a:r>
              <a:rPr lang="en-GB" dirty="0">
                <a:latin typeface="+mn-lt"/>
              </a:rPr>
              <a:t>GRE TF AVSR</a:t>
            </a:r>
          </a:p>
        </p:txBody>
      </p:sp>
      <p:sp>
        <p:nvSpPr>
          <p:cNvPr id="12" name="Eingekerbter Richtungspfeil 11"/>
          <p:cNvSpPr/>
          <p:nvPr/>
        </p:nvSpPr>
        <p:spPr>
          <a:xfrm>
            <a:off x="1385455" y="2529346"/>
            <a:ext cx="9670472" cy="12930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Textfeld 12"/>
          <p:cNvSpPr txBox="1"/>
          <p:nvPr/>
        </p:nvSpPr>
        <p:spPr>
          <a:xfrm>
            <a:off x="406524" y="3278338"/>
            <a:ext cx="567784" cy="369332"/>
          </a:xfrm>
          <a:prstGeom prst="rect">
            <a:avLst/>
          </a:prstGeom>
          <a:noFill/>
        </p:spPr>
        <p:txBody>
          <a:bodyPr wrap="none" rtlCol="0" anchor="ctr">
            <a:spAutoFit/>
          </a:bodyPr>
          <a:lstStyle/>
          <a:p>
            <a:pPr algn="ctr"/>
            <a:r>
              <a:rPr lang="en-GB" dirty="0"/>
              <a:t>GRE</a:t>
            </a:r>
          </a:p>
        </p:txBody>
      </p:sp>
      <p:sp>
        <p:nvSpPr>
          <p:cNvPr id="76" name="Textfeld 75"/>
          <p:cNvSpPr txBox="1"/>
          <p:nvPr/>
        </p:nvSpPr>
        <p:spPr>
          <a:xfrm>
            <a:off x="295564" y="4257957"/>
            <a:ext cx="939553" cy="369332"/>
          </a:xfrm>
          <a:prstGeom prst="rect">
            <a:avLst/>
          </a:prstGeom>
          <a:noFill/>
        </p:spPr>
        <p:txBody>
          <a:bodyPr wrap="none" rtlCol="0">
            <a:spAutoFit/>
          </a:bodyPr>
          <a:lstStyle/>
          <a:p>
            <a:r>
              <a:rPr lang="en-GB" dirty="0"/>
              <a:t>TF AVSR</a:t>
            </a:r>
          </a:p>
        </p:txBody>
      </p:sp>
      <p:grpSp>
        <p:nvGrpSpPr>
          <p:cNvPr id="22" name="Gruppieren 21"/>
          <p:cNvGrpSpPr/>
          <p:nvPr/>
        </p:nvGrpSpPr>
        <p:grpSpPr>
          <a:xfrm>
            <a:off x="2917628" y="2041336"/>
            <a:ext cx="798617" cy="696438"/>
            <a:chOff x="1974438" y="1810434"/>
            <a:chExt cx="798617" cy="696438"/>
          </a:xfrm>
        </p:grpSpPr>
        <p:cxnSp>
          <p:nvCxnSpPr>
            <p:cNvPr id="15" name="Gerader Verbinder 14"/>
            <p:cNvCxnSpPr/>
            <p:nvPr/>
          </p:nvCxnSpPr>
          <p:spPr>
            <a:xfrm>
              <a:off x="2373745" y="2219325"/>
              <a:ext cx="0" cy="2875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feld 76"/>
            <p:cNvSpPr txBox="1"/>
            <p:nvPr/>
          </p:nvSpPr>
          <p:spPr>
            <a:xfrm>
              <a:off x="1974438" y="1810434"/>
              <a:ext cx="798617" cy="369332"/>
            </a:xfrm>
            <a:prstGeom prst="rect">
              <a:avLst/>
            </a:prstGeom>
            <a:noFill/>
          </p:spPr>
          <p:txBody>
            <a:bodyPr wrap="none" rtlCol="0">
              <a:spAutoFit/>
            </a:bodyPr>
            <a:lstStyle/>
            <a:p>
              <a:pPr algn="ctr"/>
              <a:r>
                <a:rPr lang="en-GB" dirty="0"/>
                <a:t>Oct 18</a:t>
              </a:r>
            </a:p>
          </p:txBody>
        </p:sp>
      </p:grpSp>
      <p:sp>
        <p:nvSpPr>
          <p:cNvPr id="78" name="Textfeld 77"/>
          <p:cNvSpPr txBox="1"/>
          <p:nvPr/>
        </p:nvSpPr>
        <p:spPr>
          <a:xfrm>
            <a:off x="295564" y="5324270"/>
            <a:ext cx="975973" cy="369332"/>
          </a:xfrm>
          <a:prstGeom prst="rect">
            <a:avLst/>
          </a:prstGeom>
          <a:noFill/>
        </p:spPr>
        <p:txBody>
          <a:bodyPr wrap="none" rtlCol="0">
            <a:spAutoFit/>
          </a:bodyPr>
          <a:lstStyle/>
          <a:p>
            <a:r>
              <a:rPr lang="en-GB" dirty="0"/>
              <a:t>„others“</a:t>
            </a:r>
          </a:p>
        </p:txBody>
      </p:sp>
      <p:sp>
        <p:nvSpPr>
          <p:cNvPr id="79" name="Textfeld 78"/>
          <p:cNvSpPr txBox="1"/>
          <p:nvPr/>
        </p:nvSpPr>
        <p:spPr>
          <a:xfrm>
            <a:off x="3041859" y="3278338"/>
            <a:ext cx="550151" cy="369332"/>
          </a:xfrm>
          <a:prstGeom prst="rect">
            <a:avLst/>
          </a:prstGeom>
          <a:noFill/>
        </p:spPr>
        <p:txBody>
          <a:bodyPr wrap="none" rtlCol="0" anchor="ctr">
            <a:spAutoFit/>
          </a:bodyPr>
          <a:lstStyle/>
          <a:p>
            <a:pPr algn="ctr"/>
            <a:r>
              <a:rPr lang="en-GB" dirty="0"/>
              <a:t>80</a:t>
            </a:r>
            <a:r>
              <a:rPr lang="en-GB" baseline="30000" dirty="0"/>
              <a:t>th</a:t>
            </a:r>
            <a:endParaRPr lang="en-GB" sz="1200" dirty="0"/>
          </a:p>
        </p:txBody>
      </p:sp>
      <p:grpSp>
        <p:nvGrpSpPr>
          <p:cNvPr id="23" name="Gruppieren 22"/>
          <p:cNvGrpSpPr/>
          <p:nvPr/>
        </p:nvGrpSpPr>
        <p:grpSpPr>
          <a:xfrm>
            <a:off x="4063619" y="2041336"/>
            <a:ext cx="845681" cy="696438"/>
            <a:chOff x="2969976" y="1810434"/>
            <a:chExt cx="845681" cy="696438"/>
          </a:xfrm>
        </p:grpSpPr>
        <p:cxnSp>
          <p:nvCxnSpPr>
            <p:cNvPr id="82" name="Gerader Verbinder 81"/>
            <p:cNvCxnSpPr/>
            <p:nvPr/>
          </p:nvCxnSpPr>
          <p:spPr>
            <a:xfrm>
              <a:off x="3392815" y="2219325"/>
              <a:ext cx="0" cy="2875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feld 82"/>
            <p:cNvSpPr txBox="1"/>
            <p:nvPr/>
          </p:nvSpPr>
          <p:spPr>
            <a:xfrm>
              <a:off x="2969976" y="1810434"/>
              <a:ext cx="845681" cy="369332"/>
            </a:xfrm>
            <a:prstGeom prst="rect">
              <a:avLst/>
            </a:prstGeom>
            <a:noFill/>
          </p:spPr>
          <p:txBody>
            <a:bodyPr wrap="none" rtlCol="0">
              <a:spAutoFit/>
            </a:bodyPr>
            <a:lstStyle/>
            <a:p>
              <a:pPr algn="ctr"/>
              <a:r>
                <a:rPr lang="en-GB" dirty="0"/>
                <a:t>Nov 18</a:t>
              </a:r>
            </a:p>
          </p:txBody>
        </p:sp>
      </p:grpSp>
      <p:sp>
        <p:nvSpPr>
          <p:cNvPr id="84" name="Textfeld 83"/>
          <p:cNvSpPr txBox="1"/>
          <p:nvPr/>
        </p:nvSpPr>
        <p:spPr>
          <a:xfrm>
            <a:off x="3928356" y="4073290"/>
            <a:ext cx="1116204" cy="738664"/>
          </a:xfrm>
          <a:prstGeom prst="rect">
            <a:avLst/>
          </a:prstGeom>
          <a:noFill/>
        </p:spPr>
        <p:txBody>
          <a:bodyPr wrap="none" rtlCol="0" anchor="ctr">
            <a:spAutoFit/>
          </a:bodyPr>
          <a:lstStyle/>
          <a:p>
            <a:pPr algn="ctr"/>
            <a:r>
              <a:rPr lang="en-GB" dirty="0"/>
              <a:t>1</a:t>
            </a:r>
            <a:r>
              <a:rPr lang="en-GB" baseline="30000" dirty="0"/>
              <a:t>st</a:t>
            </a:r>
            <a:br>
              <a:rPr lang="en-GB" dirty="0"/>
            </a:br>
            <a:r>
              <a:rPr lang="en-GB" sz="1200" dirty="0"/>
              <a:t>WebEx</a:t>
            </a:r>
          </a:p>
          <a:p>
            <a:pPr algn="ctr"/>
            <a:r>
              <a:rPr lang="en-GB" sz="1200" dirty="0"/>
              <a:t>38 participants</a:t>
            </a:r>
          </a:p>
        </p:txBody>
      </p:sp>
      <p:grpSp>
        <p:nvGrpSpPr>
          <p:cNvPr id="24" name="Gruppieren 23"/>
          <p:cNvGrpSpPr/>
          <p:nvPr/>
        </p:nvGrpSpPr>
        <p:grpSpPr>
          <a:xfrm>
            <a:off x="5256674" y="2041336"/>
            <a:ext cx="827471" cy="696438"/>
            <a:chOff x="4654287" y="1810434"/>
            <a:chExt cx="827471" cy="696438"/>
          </a:xfrm>
        </p:grpSpPr>
        <p:cxnSp>
          <p:nvCxnSpPr>
            <p:cNvPr id="85" name="Gerader Verbinder 84"/>
            <p:cNvCxnSpPr/>
            <p:nvPr/>
          </p:nvCxnSpPr>
          <p:spPr>
            <a:xfrm>
              <a:off x="5068021" y="2219325"/>
              <a:ext cx="0" cy="2875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4654287" y="1810434"/>
              <a:ext cx="827471" cy="369332"/>
            </a:xfrm>
            <a:prstGeom prst="rect">
              <a:avLst/>
            </a:prstGeom>
            <a:noFill/>
          </p:spPr>
          <p:txBody>
            <a:bodyPr wrap="none" rtlCol="0">
              <a:spAutoFit/>
            </a:bodyPr>
            <a:lstStyle/>
            <a:p>
              <a:pPr algn="ctr"/>
              <a:r>
                <a:rPr lang="en-GB" dirty="0"/>
                <a:t>Dec 18</a:t>
              </a:r>
            </a:p>
          </p:txBody>
        </p:sp>
      </p:grpSp>
      <p:sp>
        <p:nvSpPr>
          <p:cNvPr id="87" name="Textfeld 86"/>
          <p:cNvSpPr txBox="1"/>
          <p:nvPr/>
        </p:nvSpPr>
        <p:spPr>
          <a:xfrm>
            <a:off x="5112306" y="4073290"/>
            <a:ext cx="1116204" cy="738664"/>
          </a:xfrm>
          <a:prstGeom prst="rect">
            <a:avLst/>
          </a:prstGeom>
          <a:noFill/>
        </p:spPr>
        <p:txBody>
          <a:bodyPr wrap="none" rtlCol="0" anchor="ctr">
            <a:spAutoFit/>
          </a:bodyPr>
          <a:lstStyle/>
          <a:p>
            <a:pPr algn="ctr"/>
            <a:r>
              <a:rPr lang="en-GB" dirty="0"/>
              <a:t>2</a:t>
            </a:r>
            <a:r>
              <a:rPr lang="en-GB" baseline="30000" dirty="0"/>
              <a:t>nd</a:t>
            </a:r>
            <a:br>
              <a:rPr lang="en-GB" dirty="0"/>
            </a:br>
            <a:r>
              <a:rPr lang="en-GB" sz="1200" dirty="0"/>
              <a:t>WebEx</a:t>
            </a:r>
          </a:p>
          <a:p>
            <a:pPr algn="ctr"/>
            <a:r>
              <a:rPr lang="en-GB" sz="1200" dirty="0"/>
              <a:t>33 participants</a:t>
            </a:r>
          </a:p>
        </p:txBody>
      </p:sp>
      <p:grpSp>
        <p:nvGrpSpPr>
          <p:cNvPr id="26" name="Gruppieren 25"/>
          <p:cNvGrpSpPr/>
          <p:nvPr/>
        </p:nvGrpSpPr>
        <p:grpSpPr>
          <a:xfrm>
            <a:off x="7556670" y="2041336"/>
            <a:ext cx="811249" cy="696438"/>
            <a:chOff x="6482244" y="1810434"/>
            <a:chExt cx="811249" cy="696438"/>
          </a:xfrm>
        </p:grpSpPr>
        <p:cxnSp>
          <p:nvCxnSpPr>
            <p:cNvPr id="89" name="Gerader Verbinder 88"/>
            <p:cNvCxnSpPr/>
            <p:nvPr/>
          </p:nvCxnSpPr>
          <p:spPr>
            <a:xfrm>
              <a:off x="6887868" y="2219325"/>
              <a:ext cx="0" cy="2875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6482244" y="1810434"/>
              <a:ext cx="811249" cy="369332"/>
            </a:xfrm>
            <a:prstGeom prst="rect">
              <a:avLst/>
            </a:prstGeom>
            <a:noFill/>
          </p:spPr>
          <p:txBody>
            <a:bodyPr wrap="none" rtlCol="0">
              <a:spAutoFit/>
            </a:bodyPr>
            <a:lstStyle/>
            <a:p>
              <a:pPr algn="ctr"/>
              <a:r>
                <a:rPr lang="en-GB" dirty="0"/>
                <a:t>Feb 19</a:t>
              </a:r>
            </a:p>
          </p:txBody>
        </p:sp>
      </p:grpSp>
      <p:sp>
        <p:nvSpPr>
          <p:cNvPr id="91" name="Textfeld 90"/>
          <p:cNvSpPr txBox="1"/>
          <p:nvPr/>
        </p:nvSpPr>
        <p:spPr>
          <a:xfrm>
            <a:off x="10060918" y="3278338"/>
            <a:ext cx="529183" cy="369332"/>
          </a:xfrm>
          <a:prstGeom prst="rect">
            <a:avLst/>
          </a:prstGeom>
          <a:noFill/>
        </p:spPr>
        <p:txBody>
          <a:bodyPr wrap="none" rtlCol="0" anchor="ctr">
            <a:spAutoFit/>
          </a:bodyPr>
          <a:lstStyle/>
          <a:p>
            <a:pPr algn="ctr"/>
            <a:r>
              <a:rPr lang="en-GB" dirty="0"/>
              <a:t>81</a:t>
            </a:r>
            <a:r>
              <a:rPr lang="en-GB" baseline="30000" dirty="0"/>
              <a:t>st</a:t>
            </a:r>
            <a:endParaRPr lang="en-GB" sz="1200" dirty="0"/>
          </a:p>
        </p:txBody>
      </p:sp>
      <p:sp>
        <p:nvSpPr>
          <p:cNvPr id="92" name="Textfeld 91"/>
          <p:cNvSpPr txBox="1"/>
          <p:nvPr/>
        </p:nvSpPr>
        <p:spPr>
          <a:xfrm>
            <a:off x="6262305" y="4073290"/>
            <a:ext cx="1116203" cy="738664"/>
          </a:xfrm>
          <a:prstGeom prst="rect">
            <a:avLst/>
          </a:prstGeom>
          <a:noFill/>
        </p:spPr>
        <p:txBody>
          <a:bodyPr wrap="none" rtlCol="0" anchor="ctr">
            <a:spAutoFit/>
          </a:bodyPr>
          <a:lstStyle/>
          <a:p>
            <a:pPr algn="ctr"/>
            <a:r>
              <a:rPr lang="en-GB" dirty="0"/>
              <a:t>3</a:t>
            </a:r>
            <a:r>
              <a:rPr lang="en-GB" baseline="30000" dirty="0"/>
              <a:t>rd</a:t>
            </a:r>
            <a:br>
              <a:rPr lang="en-GB" dirty="0"/>
            </a:br>
            <a:r>
              <a:rPr lang="en-GB" sz="1200" dirty="0"/>
              <a:t>Bonn &amp; WebEx</a:t>
            </a:r>
          </a:p>
          <a:p>
            <a:pPr algn="ctr"/>
            <a:r>
              <a:rPr lang="en-GB" sz="1200" dirty="0"/>
              <a:t>21 participants</a:t>
            </a:r>
          </a:p>
        </p:txBody>
      </p:sp>
      <p:grpSp>
        <p:nvGrpSpPr>
          <p:cNvPr id="28" name="Gruppieren 27"/>
          <p:cNvGrpSpPr/>
          <p:nvPr/>
        </p:nvGrpSpPr>
        <p:grpSpPr>
          <a:xfrm>
            <a:off x="9922195" y="2041336"/>
            <a:ext cx="806632" cy="696438"/>
            <a:chOff x="8764961" y="1810434"/>
            <a:chExt cx="806632" cy="696438"/>
          </a:xfrm>
        </p:grpSpPr>
        <p:cxnSp>
          <p:nvCxnSpPr>
            <p:cNvPr id="93" name="Gerader Verbinder 92"/>
            <p:cNvCxnSpPr/>
            <p:nvPr/>
          </p:nvCxnSpPr>
          <p:spPr>
            <a:xfrm>
              <a:off x="9168276" y="2219325"/>
              <a:ext cx="0" cy="2875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feld 93"/>
            <p:cNvSpPr txBox="1"/>
            <p:nvPr/>
          </p:nvSpPr>
          <p:spPr>
            <a:xfrm>
              <a:off x="8764961" y="1810434"/>
              <a:ext cx="806632" cy="369332"/>
            </a:xfrm>
            <a:prstGeom prst="rect">
              <a:avLst/>
            </a:prstGeom>
            <a:noFill/>
          </p:spPr>
          <p:txBody>
            <a:bodyPr wrap="none" rtlCol="0">
              <a:spAutoFit/>
            </a:bodyPr>
            <a:lstStyle/>
            <a:p>
              <a:pPr algn="ctr"/>
              <a:r>
                <a:rPr lang="en-GB" dirty="0"/>
                <a:t>Apr 19</a:t>
              </a:r>
            </a:p>
          </p:txBody>
        </p:sp>
      </p:grpSp>
      <p:sp>
        <p:nvSpPr>
          <p:cNvPr id="95" name="Textfeld 94"/>
          <p:cNvSpPr txBox="1"/>
          <p:nvPr/>
        </p:nvSpPr>
        <p:spPr>
          <a:xfrm>
            <a:off x="7404192" y="4073290"/>
            <a:ext cx="1116204" cy="738664"/>
          </a:xfrm>
          <a:prstGeom prst="rect">
            <a:avLst/>
          </a:prstGeom>
          <a:noFill/>
        </p:spPr>
        <p:txBody>
          <a:bodyPr wrap="none" rtlCol="0" anchor="ctr">
            <a:spAutoFit/>
          </a:bodyPr>
          <a:lstStyle/>
          <a:p>
            <a:pPr algn="ctr"/>
            <a:r>
              <a:rPr lang="en-GB" dirty="0"/>
              <a:t>4</a:t>
            </a:r>
            <a:r>
              <a:rPr lang="en-GB" baseline="30000" dirty="0"/>
              <a:t>th</a:t>
            </a:r>
            <a:br>
              <a:rPr lang="en-GB" dirty="0"/>
            </a:br>
            <a:r>
              <a:rPr lang="en-GB" sz="1200" dirty="0"/>
              <a:t>WebEx</a:t>
            </a:r>
          </a:p>
          <a:p>
            <a:pPr algn="ctr"/>
            <a:r>
              <a:rPr lang="en-GB" sz="1200" dirty="0"/>
              <a:t>29 participants</a:t>
            </a:r>
          </a:p>
        </p:txBody>
      </p:sp>
      <p:grpSp>
        <p:nvGrpSpPr>
          <p:cNvPr id="29" name="Gruppieren 28"/>
          <p:cNvGrpSpPr/>
          <p:nvPr/>
        </p:nvGrpSpPr>
        <p:grpSpPr>
          <a:xfrm>
            <a:off x="1723290" y="2041336"/>
            <a:ext cx="814647" cy="696438"/>
            <a:chOff x="9778111" y="1810434"/>
            <a:chExt cx="814647" cy="696438"/>
          </a:xfrm>
        </p:grpSpPr>
        <p:cxnSp>
          <p:nvCxnSpPr>
            <p:cNvPr id="96" name="Gerader Verbinder 95"/>
            <p:cNvCxnSpPr/>
            <p:nvPr/>
          </p:nvCxnSpPr>
          <p:spPr>
            <a:xfrm>
              <a:off x="10185434" y="2219325"/>
              <a:ext cx="0" cy="2875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feld 96"/>
            <p:cNvSpPr txBox="1"/>
            <p:nvPr/>
          </p:nvSpPr>
          <p:spPr>
            <a:xfrm>
              <a:off x="9778111" y="1810434"/>
              <a:ext cx="814647" cy="369332"/>
            </a:xfrm>
            <a:prstGeom prst="rect">
              <a:avLst/>
            </a:prstGeom>
            <a:noFill/>
          </p:spPr>
          <p:txBody>
            <a:bodyPr wrap="none" rtlCol="0">
              <a:spAutoFit/>
            </a:bodyPr>
            <a:lstStyle/>
            <a:p>
              <a:pPr algn="ctr"/>
              <a:r>
                <a:rPr lang="en-GB" dirty="0"/>
                <a:t>Sep 18</a:t>
              </a:r>
            </a:p>
          </p:txBody>
        </p:sp>
      </p:grpSp>
      <p:grpSp>
        <p:nvGrpSpPr>
          <p:cNvPr id="27" name="Gruppieren 26"/>
          <p:cNvGrpSpPr/>
          <p:nvPr/>
        </p:nvGrpSpPr>
        <p:grpSpPr>
          <a:xfrm>
            <a:off x="8715293" y="2041336"/>
            <a:ext cx="859531" cy="696438"/>
            <a:chOff x="7797965" y="1810434"/>
            <a:chExt cx="859531" cy="696438"/>
          </a:xfrm>
        </p:grpSpPr>
        <p:cxnSp>
          <p:nvCxnSpPr>
            <p:cNvPr id="100" name="Gerader Verbinder 99"/>
            <p:cNvCxnSpPr/>
            <p:nvPr/>
          </p:nvCxnSpPr>
          <p:spPr>
            <a:xfrm>
              <a:off x="8227729" y="2219325"/>
              <a:ext cx="0" cy="2875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feld 100"/>
            <p:cNvSpPr txBox="1"/>
            <p:nvPr/>
          </p:nvSpPr>
          <p:spPr>
            <a:xfrm>
              <a:off x="7797965" y="1810434"/>
              <a:ext cx="859531" cy="369332"/>
            </a:xfrm>
            <a:prstGeom prst="rect">
              <a:avLst/>
            </a:prstGeom>
            <a:noFill/>
          </p:spPr>
          <p:txBody>
            <a:bodyPr wrap="none" rtlCol="0">
              <a:spAutoFit/>
            </a:bodyPr>
            <a:lstStyle/>
            <a:p>
              <a:pPr algn="ctr"/>
              <a:r>
                <a:rPr lang="en-GB" dirty="0"/>
                <a:t>Mar 19</a:t>
              </a:r>
            </a:p>
          </p:txBody>
        </p:sp>
      </p:grpSp>
      <p:grpSp>
        <p:nvGrpSpPr>
          <p:cNvPr id="25" name="Gruppieren 24"/>
          <p:cNvGrpSpPr/>
          <p:nvPr/>
        </p:nvGrpSpPr>
        <p:grpSpPr>
          <a:xfrm>
            <a:off x="6431519" y="2041336"/>
            <a:ext cx="777777" cy="696438"/>
            <a:chOff x="5612722" y="1810434"/>
            <a:chExt cx="777777" cy="696438"/>
          </a:xfrm>
        </p:grpSpPr>
        <p:cxnSp>
          <p:nvCxnSpPr>
            <p:cNvPr id="104" name="Gerader Verbinder 103"/>
            <p:cNvCxnSpPr/>
            <p:nvPr/>
          </p:nvCxnSpPr>
          <p:spPr>
            <a:xfrm>
              <a:off x="6001610" y="2219325"/>
              <a:ext cx="0" cy="2875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Textfeld 104"/>
            <p:cNvSpPr txBox="1"/>
            <p:nvPr/>
          </p:nvSpPr>
          <p:spPr>
            <a:xfrm>
              <a:off x="5612722" y="1810434"/>
              <a:ext cx="777777" cy="369332"/>
            </a:xfrm>
            <a:prstGeom prst="rect">
              <a:avLst/>
            </a:prstGeom>
            <a:noFill/>
          </p:spPr>
          <p:txBody>
            <a:bodyPr wrap="none" rtlCol="0">
              <a:spAutoFit/>
            </a:bodyPr>
            <a:lstStyle/>
            <a:p>
              <a:pPr algn="ctr"/>
              <a:r>
                <a:rPr lang="en-GB" dirty="0"/>
                <a:t>Jan 19</a:t>
              </a:r>
            </a:p>
          </p:txBody>
        </p:sp>
      </p:grpSp>
      <p:sp>
        <p:nvSpPr>
          <p:cNvPr id="114" name="Textfeld 113"/>
          <p:cNvSpPr txBox="1"/>
          <p:nvPr/>
        </p:nvSpPr>
        <p:spPr>
          <a:xfrm>
            <a:off x="9061011" y="5324270"/>
            <a:ext cx="770788" cy="369332"/>
          </a:xfrm>
          <a:prstGeom prst="rect">
            <a:avLst/>
          </a:prstGeom>
          <a:noFill/>
        </p:spPr>
        <p:txBody>
          <a:bodyPr wrap="none" rtlCol="0" anchor="ctr">
            <a:spAutoFit/>
          </a:bodyPr>
          <a:lstStyle/>
          <a:p>
            <a:pPr algn="ctr"/>
            <a:r>
              <a:rPr lang="en-GB" dirty="0"/>
              <a:t>WP.29</a:t>
            </a:r>
            <a:endParaRPr lang="en-GB" sz="1200" dirty="0"/>
          </a:p>
        </p:txBody>
      </p:sp>
      <p:sp>
        <p:nvSpPr>
          <p:cNvPr id="44" name="Textfeld 43"/>
          <p:cNvSpPr txBox="1"/>
          <p:nvPr/>
        </p:nvSpPr>
        <p:spPr>
          <a:xfrm>
            <a:off x="8588977" y="4073290"/>
            <a:ext cx="1116204" cy="738664"/>
          </a:xfrm>
          <a:prstGeom prst="rect">
            <a:avLst/>
          </a:prstGeom>
          <a:noFill/>
        </p:spPr>
        <p:txBody>
          <a:bodyPr wrap="none" rtlCol="0" anchor="ctr">
            <a:spAutoFit/>
          </a:bodyPr>
          <a:lstStyle/>
          <a:p>
            <a:pPr algn="ctr"/>
            <a:r>
              <a:rPr lang="en-GB" dirty="0"/>
              <a:t>5</a:t>
            </a:r>
            <a:r>
              <a:rPr lang="en-GB" baseline="30000" dirty="0"/>
              <a:t>th</a:t>
            </a:r>
            <a:br>
              <a:rPr lang="en-GB" dirty="0"/>
            </a:br>
            <a:r>
              <a:rPr lang="en-GB" sz="1200" dirty="0"/>
              <a:t>WebEx</a:t>
            </a:r>
          </a:p>
          <a:p>
            <a:pPr algn="ctr"/>
            <a:r>
              <a:rPr lang="en-GB" sz="1200" dirty="0"/>
              <a:t>25 participants</a:t>
            </a:r>
          </a:p>
        </p:txBody>
      </p:sp>
      <p:sp>
        <p:nvSpPr>
          <p:cNvPr id="45" name="Textfeld 44"/>
          <p:cNvSpPr txBox="1"/>
          <p:nvPr/>
        </p:nvSpPr>
        <p:spPr>
          <a:xfrm>
            <a:off x="1777567" y="5231937"/>
            <a:ext cx="706091" cy="553998"/>
          </a:xfrm>
          <a:prstGeom prst="rect">
            <a:avLst/>
          </a:prstGeom>
          <a:noFill/>
        </p:spPr>
        <p:txBody>
          <a:bodyPr wrap="none" rtlCol="0" anchor="ctr">
            <a:spAutoFit/>
          </a:bodyPr>
          <a:lstStyle/>
          <a:p>
            <a:pPr algn="ctr"/>
            <a:r>
              <a:rPr lang="en-GB" dirty="0"/>
              <a:t>GRVA</a:t>
            </a:r>
          </a:p>
          <a:p>
            <a:pPr algn="ctr"/>
            <a:r>
              <a:rPr lang="en-GB" sz="1200" dirty="0"/>
              <a:t>1</a:t>
            </a:r>
            <a:r>
              <a:rPr lang="en-GB" sz="1200" baseline="30000" dirty="0"/>
              <a:t>st</a:t>
            </a:r>
            <a:endParaRPr lang="en-GB" sz="1200" dirty="0"/>
          </a:p>
        </p:txBody>
      </p:sp>
      <p:sp>
        <p:nvSpPr>
          <p:cNvPr id="46" name="Textfeld 45"/>
          <p:cNvSpPr txBox="1"/>
          <p:nvPr/>
        </p:nvSpPr>
        <p:spPr>
          <a:xfrm>
            <a:off x="7025462" y="5231937"/>
            <a:ext cx="706091" cy="553998"/>
          </a:xfrm>
          <a:prstGeom prst="rect">
            <a:avLst/>
          </a:prstGeom>
          <a:noFill/>
        </p:spPr>
        <p:txBody>
          <a:bodyPr wrap="none" rtlCol="0" anchor="ctr">
            <a:spAutoFit/>
          </a:bodyPr>
          <a:lstStyle/>
          <a:p>
            <a:pPr algn="ctr"/>
            <a:r>
              <a:rPr lang="en-GB" dirty="0"/>
              <a:t>GRVA</a:t>
            </a:r>
          </a:p>
          <a:p>
            <a:pPr algn="ctr"/>
            <a:r>
              <a:rPr lang="en-GB" sz="1200" dirty="0"/>
              <a:t>2</a:t>
            </a:r>
            <a:r>
              <a:rPr lang="en-GB" sz="1200" baseline="30000" dirty="0"/>
              <a:t>nd</a:t>
            </a:r>
            <a:endParaRPr lang="en-GB" sz="1200" dirty="0"/>
          </a:p>
        </p:txBody>
      </p:sp>
      <p:sp>
        <p:nvSpPr>
          <p:cNvPr id="47" name="Textfeld 46"/>
          <p:cNvSpPr txBox="1"/>
          <p:nvPr/>
        </p:nvSpPr>
        <p:spPr>
          <a:xfrm>
            <a:off x="7703089" y="5231937"/>
            <a:ext cx="1329659" cy="553998"/>
          </a:xfrm>
          <a:prstGeom prst="rect">
            <a:avLst/>
          </a:prstGeom>
          <a:noFill/>
        </p:spPr>
        <p:txBody>
          <a:bodyPr wrap="none" rtlCol="0" anchor="ctr">
            <a:spAutoFit/>
          </a:bodyPr>
          <a:lstStyle/>
          <a:p>
            <a:pPr algn="ctr"/>
            <a:r>
              <a:rPr lang="en-GB" dirty="0"/>
              <a:t>WP.1/WP.29</a:t>
            </a:r>
          </a:p>
          <a:p>
            <a:pPr algn="ctr"/>
            <a:r>
              <a:rPr lang="en-GB" sz="1200" dirty="0"/>
              <a:t>Joint event</a:t>
            </a:r>
          </a:p>
        </p:txBody>
      </p:sp>
    </p:spTree>
    <p:extLst>
      <p:ext uri="{BB962C8B-B14F-4D97-AF65-F5344CB8AC3E}">
        <p14:creationId xmlns:p14="http://schemas.microsoft.com/office/powerpoint/2010/main" val="2227234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fontScale="90000"/>
          </a:bodyPr>
          <a:lstStyle/>
          <a:p>
            <a:r>
              <a:rPr lang="en-GB" b="1" dirty="0">
                <a:latin typeface="+mn-lt"/>
              </a:rPr>
              <a:t>Main steps</a:t>
            </a:r>
            <a:br>
              <a:rPr lang="en-GB" dirty="0">
                <a:latin typeface="+mn-lt"/>
              </a:rPr>
            </a:br>
            <a:r>
              <a:rPr lang="en-GB" dirty="0">
                <a:latin typeface="+mn-lt"/>
              </a:rPr>
              <a:t>GRE TF AVSR</a:t>
            </a:r>
          </a:p>
        </p:txBody>
      </p:sp>
      <p:sp>
        <p:nvSpPr>
          <p:cNvPr id="13" name="Textfeld 12"/>
          <p:cNvSpPr txBox="1"/>
          <p:nvPr/>
        </p:nvSpPr>
        <p:spPr>
          <a:xfrm>
            <a:off x="1097281" y="1955067"/>
            <a:ext cx="10189556" cy="4031873"/>
          </a:xfrm>
          <a:prstGeom prst="rect">
            <a:avLst/>
          </a:prstGeom>
          <a:noFill/>
        </p:spPr>
        <p:txBody>
          <a:bodyPr wrap="square" rtlCol="0" anchor="ctr">
            <a:spAutoFit/>
          </a:bodyPr>
          <a:lstStyle/>
          <a:p>
            <a:pPr marL="400050" indent="-400050">
              <a:spcBef>
                <a:spcPts val="1200"/>
              </a:spcBef>
              <a:buFont typeface="+mj-lt"/>
              <a:buAutoNum type="romanUcPeriod"/>
            </a:pPr>
            <a:r>
              <a:rPr lang="en-GB" dirty="0"/>
              <a:t>Meeting</a:t>
            </a:r>
            <a:br>
              <a:rPr lang="en-GB" dirty="0"/>
            </a:br>
            <a:r>
              <a:rPr lang="en-GB" dirty="0"/>
              <a:t>First exchange on the topic and collection of available studies</a:t>
            </a:r>
          </a:p>
          <a:p>
            <a:pPr marL="400050" indent="-400050">
              <a:spcBef>
                <a:spcPts val="1200"/>
              </a:spcBef>
              <a:buFont typeface="+mj-lt"/>
              <a:buAutoNum type="romanUcPeriod"/>
            </a:pPr>
            <a:r>
              <a:rPr lang="en-GB" dirty="0"/>
              <a:t>Meeting</a:t>
            </a:r>
            <a:br>
              <a:rPr lang="en-GB" dirty="0"/>
            </a:br>
            <a:r>
              <a:rPr lang="en-GB" dirty="0"/>
              <a:t>Further collection and discussion on available studies</a:t>
            </a:r>
            <a:br>
              <a:rPr lang="en-GB" dirty="0"/>
            </a:br>
            <a:r>
              <a:rPr lang="en-GB" dirty="0"/>
              <a:t>Development of questionnaire to evaluate relevance of these studies for the task of this TF</a:t>
            </a:r>
          </a:p>
          <a:p>
            <a:pPr marL="400050" indent="-400050">
              <a:spcBef>
                <a:spcPts val="1200"/>
              </a:spcBef>
              <a:buFont typeface="+mj-lt"/>
              <a:buAutoNum type="romanUcPeriod"/>
            </a:pPr>
            <a:r>
              <a:rPr lang="en-GB" dirty="0"/>
              <a:t>Meeting</a:t>
            </a:r>
            <a:br>
              <a:rPr lang="en-GB" dirty="0"/>
            </a:br>
            <a:r>
              <a:rPr lang="en-GB" dirty="0"/>
              <a:t>Evaluation of results from questionnaire</a:t>
            </a:r>
            <a:br>
              <a:rPr lang="en-GB" dirty="0"/>
            </a:br>
            <a:r>
              <a:rPr lang="en-GB" dirty="0"/>
              <a:t>First draft of document to resume the outcome of discussions</a:t>
            </a:r>
          </a:p>
          <a:p>
            <a:pPr marL="400050" indent="-400050">
              <a:spcBef>
                <a:spcPts val="1200"/>
              </a:spcBef>
              <a:buFont typeface="+mj-lt"/>
              <a:buAutoNum type="romanUcPeriod"/>
            </a:pPr>
            <a:r>
              <a:rPr lang="en-GB" dirty="0"/>
              <a:t>Meeting</a:t>
            </a:r>
            <a:br>
              <a:rPr lang="en-GB" dirty="0"/>
            </a:br>
            <a:r>
              <a:rPr lang="en-GB" dirty="0"/>
              <a:t>Further discussion on document for GRE-81</a:t>
            </a:r>
          </a:p>
          <a:p>
            <a:pPr marL="400050" indent="-400050">
              <a:spcBef>
                <a:spcPts val="1200"/>
              </a:spcBef>
              <a:buFont typeface="+mj-lt"/>
              <a:buAutoNum type="romanUcPeriod"/>
            </a:pPr>
            <a:r>
              <a:rPr lang="en-GB" dirty="0"/>
              <a:t>Meeting</a:t>
            </a:r>
            <a:br>
              <a:rPr lang="en-GB" dirty="0"/>
            </a:br>
            <a:r>
              <a:rPr lang="en-GB" dirty="0"/>
              <a:t>Final discussion on document for GRE-81 </a:t>
            </a:r>
            <a:r>
              <a:rPr lang="en-GB" dirty="0">
                <a:sym typeface="Wingdings" panose="05000000000000000000" pitchFamily="2" charset="2"/>
              </a:rPr>
              <a:t> </a:t>
            </a:r>
            <a:r>
              <a:rPr lang="en-GB" dirty="0">
                <a:sym typeface="Wingdings" panose="05000000000000000000" pitchFamily="2" charset="2"/>
                <a:hlinkClick r:id="rId2" tooltip="AVSR-05-03e_(Chair) Informal document of the GRE TF AVSR to GRE 81"/>
              </a:rPr>
              <a:t>AVSR-05-03e</a:t>
            </a:r>
            <a:endParaRPr lang="en-GB" dirty="0"/>
          </a:p>
        </p:txBody>
      </p:sp>
    </p:spTree>
    <p:extLst>
      <p:ext uri="{BB962C8B-B14F-4D97-AF65-F5344CB8AC3E}">
        <p14:creationId xmlns:p14="http://schemas.microsoft.com/office/powerpoint/2010/main" val="423189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fontScale="90000"/>
          </a:bodyPr>
          <a:lstStyle/>
          <a:p>
            <a:r>
              <a:rPr lang="en-GB" b="1" dirty="0">
                <a:latin typeface="+mn-lt"/>
              </a:rPr>
              <a:t>Collection of available studies</a:t>
            </a:r>
            <a:br>
              <a:rPr lang="en-GB" b="1" dirty="0">
                <a:latin typeface="+mn-lt"/>
              </a:rPr>
            </a:br>
            <a:r>
              <a:rPr lang="en-GB" dirty="0">
                <a:latin typeface="+mn-lt"/>
              </a:rPr>
              <a:t>GRE TF AVSR</a:t>
            </a:r>
          </a:p>
        </p:txBody>
      </p:sp>
      <p:pic>
        <p:nvPicPr>
          <p:cNvPr id="4" name="Grafik 3"/>
          <p:cNvPicPr>
            <a:picLocks noChangeAspect="1"/>
          </p:cNvPicPr>
          <p:nvPr/>
        </p:nvPicPr>
        <p:blipFill>
          <a:blip r:embed="rId2"/>
          <a:stretch>
            <a:fillRect/>
          </a:stretch>
        </p:blipFill>
        <p:spPr>
          <a:xfrm>
            <a:off x="1097280" y="2309091"/>
            <a:ext cx="5621934" cy="3283220"/>
          </a:xfrm>
          <a:prstGeom prst="rect">
            <a:avLst/>
          </a:prstGeom>
          <a:ln>
            <a:solidFill>
              <a:schemeClr val="tx1"/>
            </a:solidFill>
          </a:ln>
        </p:spPr>
      </p:pic>
      <p:pic>
        <p:nvPicPr>
          <p:cNvPr id="5" name="Grafik 4"/>
          <p:cNvPicPr>
            <a:picLocks noChangeAspect="1"/>
          </p:cNvPicPr>
          <p:nvPr/>
        </p:nvPicPr>
        <p:blipFill>
          <a:blip r:embed="rId3"/>
          <a:stretch>
            <a:fillRect/>
          </a:stretch>
        </p:blipFill>
        <p:spPr>
          <a:xfrm>
            <a:off x="5263697" y="3809576"/>
            <a:ext cx="6254048" cy="2002157"/>
          </a:xfrm>
          <a:prstGeom prst="rect">
            <a:avLst/>
          </a:prstGeom>
          <a:solidFill>
            <a:schemeClr val="bg1"/>
          </a:solidFill>
          <a:ln>
            <a:solidFill>
              <a:schemeClr val="tx1"/>
            </a:solidFill>
          </a:ln>
        </p:spPr>
      </p:pic>
      <p:sp>
        <p:nvSpPr>
          <p:cNvPr id="7" name="Textfeld 6"/>
          <p:cNvSpPr txBox="1"/>
          <p:nvPr/>
        </p:nvSpPr>
        <p:spPr>
          <a:xfrm>
            <a:off x="1097281" y="1905003"/>
            <a:ext cx="2357119" cy="369332"/>
          </a:xfrm>
          <a:prstGeom prst="rect">
            <a:avLst/>
          </a:prstGeom>
          <a:noFill/>
        </p:spPr>
        <p:txBody>
          <a:bodyPr wrap="square" rtlCol="0" anchor="ctr">
            <a:spAutoFit/>
          </a:bodyPr>
          <a:lstStyle/>
          <a:p>
            <a:r>
              <a:rPr lang="en-GB" dirty="0"/>
              <a:t>List of available studies</a:t>
            </a:r>
          </a:p>
        </p:txBody>
      </p:sp>
      <p:sp>
        <p:nvSpPr>
          <p:cNvPr id="8" name="Textfeld 7"/>
          <p:cNvSpPr txBox="1"/>
          <p:nvPr/>
        </p:nvSpPr>
        <p:spPr>
          <a:xfrm>
            <a:off x="9160625" y="3433319"/>
            <a:ext cx="2357119" cy="369332"/>
          </a:xfrm>
          <a:prstGeom prst="rect">
            <a:avLst/>
          </a:prstGeom>
          <a:noFill/>
        </p:spPr>
        <p:txBody>
          <a:bodyPr wrap="square" rtlCol="0" anchor="ctr">
            <a:spAutoFit/>
          </a:bodyPr>
          <a:lstStyle/>
          <a:p>
            <a:pPr algn="r"/>
            <a:r>
              <a:rPr lang="en-GB" dirty="0"/>
              <a:t>Questionnaire</a:t>
            </a:r>
          </a:p>
        </p:txBody>
      </p:sp>
      <p:sp>
        <p:nvSpPr>
          <p:cNvPr id="9" name="Textfeld 8"/>
          <p:cNvSpPr txBox="1"/>
          <p:nvPr/>
        </p:nvSpPr>
        <p:spPr>
          <a:xfrm>
            <a:off x="1097281" y="5609407"/>
            <a:ext cx="2357119" cy="276999"/>
          </a:xfrm>
          <a:prstGeom prst="rect">
            <a:avLst/>
          </a:prstGeom>
          <a:noFill/>
        </p:spPr>
        <p:txBody>
          <a:bodyPr wrap="square" rtlCol="0" anchor="ctr">
            <a:spAutoFit/>
          </a:bodyPr>
          <a:lstStyle/>
          <a:p>
            <a:r>
              <a:rPr lang="en-US" sz="1200" dirty="0">
                <a:hlinkClick r:id="rId4" tooltip="AVSR-05-06e_(Secretariat) Overview of available studies"/>
              </a:rPr>
              <a:t>AVSR-05-06e</a:t>
            </a:r>
            <a:endParaRPr lang="en-GB" sz="1200" dirty="0"/>
          </a:p>
        </p:txBody>
      </p:sp>
      <p:sp>
        <p:nvSpPr>
          <p:cNvPr id="10" name="Textfeld 9"/>
          <p:cNvSpPr txBox="1"/>
          <p:nvPr/>
        </p:nvSpPr>
        <p:spPr>
          <a:xfrm>
            <a:off x="9160626" y="5818658"/>
            <a:ext cx="2357119" cy="276999"/>
          </a:xfrm>
          <a:prstGeom prst="rect">
            <a:avLst/>
          </a:prstGeom>
          <a:noFill/>
        </p:spPr>
        <p:txBody>
          <a:bodyPr wrap="square" rtlCol="0" anchor="ctr">
            <a:spAutoFit/>
          </a:bodyPr>
          <a:lstStyle/>
          <a:p>
            <a:pPr algn="r"/>
            <a:r>
              <a:rPr lang="en-US" sz="1200" dirty="0">
                <a:hlinkClick r:id="rId5" tooltip="AVSR-02-25e_(Secretariat) Questionnaire"/>
              </a:rPr>
              <a:t>AVSR-02-25e</a:t>
            </a:r>
            <a:endParaRPr lang="en-GB" sz="1200" dirty="0"/>
          </a:p>
        </p:txBody>
      </p:sp>
    </p:spTree>
    <p:extLst>
      <p:ext uri="{BB962C8B-B14F-4D97-AF65-F5344CB8AC3E}">
        <p14:creationId xmlns:p14="http://schemas.microsoft.com/office/powerpoint/2010/main" val="101607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fontScale="90000"/>
          </a:bodyPr>
          <a:lstStyle/>
          <a:p>
            <a:r>
              <a:rPr lang="en-GB" b="1" dirty="0">
                <a:latin typeface="+mn-lt"/>
              </a:rPr>
              <a:t>Conclusions</a:t>
            </a:r>
            <a:br>
              <a:rPr lang="en-GB" dirty="0">
                <a:latin typeface="+mn-lt"/>
              </a:rPr>
            </a:br>
            <a:r>
              <a:rPr lang="en-GB" dirty="0">
                <a:latin typeface="+mn-lt"/>
              </a:rPr>
              <a:t>GRE TF AVSR</a:t>
            </a:r>
          </a:p>
        </p:txBody>
      </p:sp>
      <p:sp>
        <p:nvSpPr>
          <p:cNvPr id="13" name="Textfeld 12"/>
          <p:cNvSpPr txBox="1"/>
          <p:nvPr/>
        </p:nvSpPr>
        <p:spPr>
          <a:xfrm>
            <a:off x="1097281" y="2004366"/>
            <a:ext cx="10189556" cy="4247317"/>
          </a:xfrm>
          <a:prstGeom prst="rect">
            <a:avLst/>
          </a:prstGeom>
          <a:noFill/>
        </p:spPr>
        <p:txBody>
          <a:bodyPr wrap="square" rtlCol="0" anchor="ctr">
            <a:spAutoFit/>
          </a:bodyPr>
          <a:lstStyle/>
          <a:p>
            <a:pPr marL="360363" indent="-360363"/>
            <a:r>
              <a:rPr lang="en-GB" dirty="0"/>
              <a:t>1.	The Task force discussed the question #1 and came to the conclusion that the decision about this principal question is not in the mandate of this task force. The following discussion based on the assumption, that a “driving mode indicator” is needed.</a:t>
            </a:r>
          </a:p>
          <a:p>
            <a:endParaRPr lang="en-GB" dirty="0"/>
          </a:p>
          <a:p>
            <a:pPr marL="360363" indent="-360363">
              <a:buAutoNum type="arabicPeriod" startAt="2"/>
            </a:pPr>
            <a:r>
              <a:rPr lang="en-GB" dirty="0"/>
              <a:t>As a consequence of the discussion about the second question the group concluded, that it should be a visible function (under normal traffic conditions and active autonomous driving).</a:t>
            </a:r>
            <a:br>
              <a:rPr lang="en-GB" dirty="0"/>
            </a:br>
            <a:r>
              <a:rPr lang="en-US" dirty="0"/>
              <a:t>For the visible function it must be defined, when and under which conditions this signal should be activated. In this context, e. g. interaction with police, the interaction with other road users</a:t>
            </a:r>
            <a:r>
              <a:rPr lang="en-US" dirty="0">
                <a:solidFill>
                  <a:srgbClr val="FF0000"/>
                </a:solidFill>
              </a:rPr>
              <a:t> </a:t>
            </a:r>
            <a:r>
              <a:rPr lang="en-US" dirty="0"/>
              <a:t>shall be taken into account, depending from the level of autonomous driving.</a:t>
            </a:r>
            <a:br>
              <a:rPr lang="en-US" dirty="0"/>
            </a:br>
            <a:r>
              <a:rPr lang="en-GB" dirty="0"/>
              <a:t>This does not exclude in further discussions that audible signals, which could support e.g. handicapped peoples in communicative scenarios, may be taken into account. </a:t>
            </a:r>
          </a:p>
          <a:p>
            <a:endParaRPr lang="en-GB" dirty="0"/>
          </a:p>
          <a:p>
            <a:r>
              <a:rPr lang="en-GB" dirty="0"/>
              <a:t>This outcome should be addressed by the chairman of GRE to WP.29 and GRVA with the question whether WP.29 could support the view of the task force and to ask for further guidance to continue the work and change the status of the group from a Task force to an informal working group.</a:t>
            </a:r>
          </a:p>
        </p:txBody>
      </p:sp>
    </p:spTree>
    <p:extLst>
      <p:ext uri="{BB962C8B-B14F-4D97-AF65-F5344CB8AC3E}">
        <p14:creationId xmlns:p14="http://schemas.microsoft.com/office/powerpoint/2010/main" val="2435093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280" y="623316"/>
            <a:ext cx="10058400" cy="738124"/>
          </a:xfrm>
        </p:spPr>
        <p:txBody>
          <a:bodyPr>
            <a:normAutofit fontScale="90000"/>
          </a:bodyPr>
          <a:lstStyle/>
          <a:p>
            <a:br>
              <a:rPr lang="en-GB" dirty="0">
                <a:latin typeface="+mn-lt"/>
              </a:rPr>
            </a:br>
            <a:r>
              <a:rPr lang="en-GB" dirty="0">
                <a:latin typeface="+mn-lt"/>
              </a:rPr>
              <a:t>GRE TF AVSR</a:t>
            </a:r>
          </a:p>
        </p:txBody>
      </p:sp>
      <p:sp>
        <p:nvSpPr>
          <p:cNvPr id="13" name="Textfeld 12"/>
          <p:cNvSpPr txBox="1"/>
          <p:nvPr/>
        </p:nvSpPr>
        <p:spPr>
          <a:xfrm>
            <a:off x="1097281" y="2133431"/>
            <a:ext cx="10189556" cy="3877985"/>
          </a:xfrm>
          <a:prstGeom prst="rect">
            <a:avLst/>
          </a:prstGeom>
          <a:noFill/>
        </p:spPr>
        <p:txBody>
          <a:bodyPr wrap="square" rtlCol="0" anchor="t">
            <a:spAutoFit/>
          </a:bodyPr>
          <a:lstStyle/>
          <a:p>
            <a:endParaRPr lang="en-US" i="1" dirty="0"/>
          </a:p>
          <a:p>
            <a:r>
              <a:rPr lang="en-US" sz="6600" i="1" dirty="0"/>
              <a:t>Thank you for your attention!</a:t>
            </a:r>
          </a:p>
          <a:p>
            <a:endParaRPr lang="en-US" i="1" dirty="0"/>
          </a:p>
          <a:p>
            <a:endParaRPr lang="en-US" i="1" dirty="0"/>
          </a:p>
          <a:p>
            <a:endParaRPr lang="en-US" i="1" dirty="0"/>
          </a:p>
          <a:p>
            <a:r>
              <a:rPr lang="en-US" i="1" dirty="0"/>
              <a:t>The final outcome of the Task Force AVSR can be found in the following document:</a:t>
            </a:r>
          </a:p>
          <a:p>
            <a:r>
              <a:rPr lang="en-US" i="1" dirty="0">
                <a:hlinkClick r:id="rId2" tooltip="AVSR-05-03e_(Chair) Informal document of the GRE TF AVSR to GRE 81"/>
              </a:rPr>
              <a:t>https://wiki.unece.org/download/attachments/80381146/AVSR-05-03e.docx?api=v2</a:t>
            </a:r>
            <a:endParaRPr lang="en-US" i="1" dirty="0"/>
          </a:p>
          <a:p>
            <a:endParaRPr lang="en-US" i="1" dirty="0"/>
          </a:p>
          <a:p>
            <a:endParaRPr lang="en-US" i="1" dirty="0"/>
          </a:p>
          <a:p>
            <a:r>
              <a:rPr lang="en-US" i="1" dirty="0"/>
              <a:t>Please note that all GRE TF AVSR documents are accessible at the following webpage:</a:t>
            </a:r>
            <a:r>
              <a:rPr lang="en-US" dirty="0"/>
              <a:t> </a:t>
            </a:r>
            <a:r>
              <a:rPr lang="en-US" i="1" dirty="0">
                <a:hlinkClick r:id="rId3" tooltip="Taskforce Autonomous Vehicle Signalling Requirements (AVSR)"/>
              </a:rPr>
              <a:t>https://wiki.unece.org/pages/viewpage.action?pageId=73925596</a:t>
            </a:r>
            <a:endParaRPr lang="en-GB" dirty="0"/>
          </a:p>
        </p:txBody>
      </p:sp>
    </p:spTree>
    <p:extLst>
      <p:ext uri="{BB962C8B-B14F-4D97-AF65-F5344CB8AC3E}">
        <p14:creationId xmlns:p14="http://schemas.microsoft.com/office/powerpoint/2010/main" val="3143132081"/>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TM02900769[[fn=Rückblick]]</Template>
  <TotalTime>0</TotalTime>
  <Words>239</Words>
  <Application>Microsoft Office PowerPoint</Application>
  <PresentationFormat>Widescreen</PresentationFormat>
  <Paragraphs>94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Calibri Light</vt:lpstr>
      <vt:lpstr>Times New Roman</vt:lpstr>
      <vt:lpstr>Wingdings</vt:lpstr>
      <vt:lpstr>Rückblick</vt:lpstr>
      <vt:lpstr>Progress Report GRE TF AVSR</vt:lpstr>
      <vt:lpstr>Task GRE TF AVSR</vt:lpstr>
      <vt:lpstr>Participation GRE TF AVSR</vt:lpstr>
      <vt:lpstr>Meeting schedule GRE TF AVSR</vt:lpstr>
      <vt:lpstr>Main steps GRE TF AVSR</vt:lpstr>
      <vt:lpstr>Collection of available studies GRE TF AVSR</vt:lpstr>
      <vt:lpstr>Conclusions GRE TF AVSR</vt:lpstr>
      <vt:lpstr> GRE TF AVSR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report, 27. Mar 2019</dc:title>
  <dc:subject>GRE TF Autonomous Vehicles Signalling Requirements (AVSR)</dc:subject>
  <dc:creator>Dr. K. Manz / L. Schwenkschuster</dc:creator>
  <cp:lastModifiedBy>Konstantin Glukhenkiy</cp:lastModifiedBy>
  <cp:revision>86</cp:revision>
  <cp:lastPrinted>2019-04-12T08:39:22Z</cp:lastPrinted>
  <dcterms:created xsi:type="dcterms:W3CDTF">2018-05-09T09:15:54Z</dcterms:created>
  <dcterms:modified xsi:type="dcterms:W3CDTF">2019-04-15T06:25:23Z</dcterms:modified>
</cp:coreProperties>
</file>