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2" r:id="rId4"/>
    <p:sldId id="257" r:id="rId5"/>
    <p:sldId id="258" r:id="rId6"/>
    <p:sldId id="259" r:id="rId7"/>
    <p:sldId id="260" r:id="rId8"/>
    <p:sldId id="264" r:id="rId9"/>
    <p:sldId id="263" r:id="rId10"/>
    <p:sldId id="267" r:id="rId11"/>
    <p:sldId id="268" r:id="rId12"/>
    <p:sldId id="269" r:id="rId13"/>
    <p:sldId id="265" r:id="rId14"/>
    <p:sldId id="26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0" autoAdjust="0"/>
    <p:restoredTop sz="94660"/>
  </p:normalViewPr>
  <p:slideViewPr>
    <p:cSldViewPr snapToGrid="0">
      <p:cViewPr varScale="1">
        <p:scale>
          <a:sx n="80" d="100"/>
          <a:sy n="80" d="100"/>
        </p:scale>
        <p:origin x="127"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CFE84-4BF3-4DFE-B892-F1A2CDF8FB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6492C6C-C7F1-4E67-AC86-5244516BD7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D4D155C-AD98-4420-A425-0323E069350D}"/>
              </a:ext>
            </a:extLst>
          </p:cNvPr>
          <p:cNvSpPr>
            <a:spLocks noGrp="1"/>
          </p:cNvSpPr>
          <p:nvPr>
            <p:ph type="dt" sz="half" idx="10"/>
          </p:nvPr>
        </p:nvSpPr>
        <p:spPr/>
        <p:txBody>
          <a:bodyPr/>
          <a:lstStyle/>
          <a:p>
            <a:fld id="{8E8A8761-C483-41B4-B76D-D81A1F380B85}" type="datetimeFigureOut">
              <a:rPr lang="en-GB" smtClean="0"/>
              <a:t>13/11/2019</a:t>
            </a:fld>
            <a:endParaRPr lang="en-GB"/>
          </a:p>
        </p:txBody>
      </p:sp>
      <p:sp>
        <p:nvSpPr>
          <p:cNvPr id="5" name="Footer Placeholder 4">
            <a:extLst>
              <a:ext uri="{FF2B5EF4-FFF2-40B4-BE49-F238E27FC236}">
                <a16:creationId xmlns:a16="http://schemas.microsoft.com/office/drawing/2014/main" id="{B25985AB-511D-43D9-8D28-F8094BDEDBE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9EB9FC-D0DC-4F8D-8C95-23AB50FE5B9E}"/>
              </a:ext>
            </a:extLst>
          </p:cNvPr>
          <p:cNvSpPr>
            <a:spLocks noGrp="1"/>
          </p:cNvSpPr>
          <p:nvPr>
            <p:ph type="sldNum" sz="quarter" idx="12"/>
          </p:nvPr>
        </p:nvSpPr>
        <p:spPr/>
        <p:txBody>
          <a:bodyPr/>
          <a:lstStyle/>
          <a:p>
            <a:fld id="{EB0397AA-56BA-469D-83E3-0FC9BEDF0D18}" type="slidenum">
              <a:rPr lang="en-GB" smtClean="0"/>
              <a:t>‹#›</a:t>
            </a:fld>
            <a:endParaRPr lang="en-GB"/>
          </a:p>
        </p:txBody>
      </p:sp>
    </p:spTree>
    <p:extLst>
      <p:ext uri="{BB962C8B-B14F-4D97-AF65-F5344CB8AC3E}">
        <p14:creationId xmlns:p14="http://schemas.microsoft.com/office/powerpoint/2010/main" val="2481848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16B63-90C5-42A3-99E1-0EDD6B6534F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4D9A2F1-B68A-4DA9-9E4A-EC4C9EC19B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7A7CFB-2C8E-4817-8A11-24B514E91106}"/>
              </a:ext>
            </a:extLst>
          </p:cNvPr>
          <p:cNvSpPr>
            <a:spLocks noGrp="1"/>
          </p:cNvSpPr>
          <p:nvPr>
            <p:ph type="dt" sz="half" idx="10"/>
          </p:nvPr>
        </p:nvSpPr>
        <p:spPr/>
        <p:txBody>
          <a:bodyPr/>
          <a:lstStyle/>
          <a:p>
            <a:fld id="{8E8A8761-C483-41B4-B76D-D81A1F380B85}" type="datetimeFigureOut">
              <a:rPr lang="en-GB" smtClean="0"/>
              <a:t>13/11/2019</a:t>
            </a:fld>
            <a:endParaRPr lang="en-GB"/>
          </a:p>
        </p:txBody>
      </p:sp>
      <p:sp>
        <p:nvSpPr>
          <p:cNvPr id="5" name="Footer Placeholder 4">
            <a:extLst>
              <a:ext uri="{FF2B5EF4-FFF2-40B4-BE49-F238E27FC236}">
                <a16:creationId xmlns:a16="http://schemas.microsoft.com/office/drawing/2014/main" id="{6540C447-B867-4ED7-B5D5-9473E3B9C5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686D034-F949-436E-90F1-633B8ADB85EF}"/>
              </a:ext>
            </a:extLst>
          </p:cNvPr>
          <p:cNvSpPr>
            <a:spLocks noGrp="1"/>
          </p:cNvSpPr>
          <p:nvPr>
            <p:ph type="sldNum" sz="quarter" idx="12"/>
          </p:nvPr>
        </p:nvSpPr>
        <p:spPr/>
        <p:txBody>
          <a:bodyPr/>
          <a:lstStyle/>
          <a:p>
            <a:fld id="{EB0397AA-56BA-469D-83E3-0FC9BEDF0D18}" type="slidenum">
              <a:rPr lang="en-GB" smtClean="0"/>
              <a:t>‹#›</a:t>
            </a:fld>
            <a:endParaRPr lang="en-GB"/>
          </a:p>
        </p:txBody>
      </p:sp>
    </p:spTree>
    <p:extLst>
      <p:ext uri="{BB962C8B-B14F-4D97-AF65-F5344CB8AC3E}">
        <p14:creationId xmlns:p14="http://schemas.microsoft.com/office/powerpoint/2010/main" val="2978032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116C5B-92FE-4E7F-9CC1-DF9FE5C9ECC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458F11A-ED3C-4ED7-9642-E5DAE3144CB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6A9BF61-19E4-4008-B799-0FDBB89F3F63}"/>
              </a:ext>
            </a:extLst>
          </p:cNvPr>
          <p:cNvSpPr>
            <a:spLocks noGrp="1"/>
          </p:cNvSpPr>
          <p:nvPr>
            <p:ph type="dt" sz="half" idx="10"/>
          </p:nvPr>
        </p:nvSpPr>
        <p:spPr/>
        <p:txBody>
          <a:bodyPr/>
          <a:lstStyle/>
          <a:p>
            <a:fld id="{8E8A8761-C483-41B4-B76D-D81A1F380B85}" type="datetimeFigureOut">
              <a:rPr lang="en-GB" smtClean="0"/>
              <a:t>13/11/2019</a:t>
            </a:fld>
            <a:endParaRPr lang="en-GB"/>
          </a:p>
        </p:txBody>
      </p:sp>
      <p:sp>
        <p:nvSpPr>
          <p:cNvPr id="5" name="Footer Placeholder 4">
            <a:extLst>
              <a:ext uri="{FF2B5EF4-FFF2-40B4-BE49-F238E27FC236}">
                <a16:creationId xmlns:a16="http://schemas.microsoft.com/office/drawing/2014/main" id="{087A05F1-5270-4648-8653-738382EC92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34CA41-F825-4846-8CCF-71FB7FC72EBA}"/>
              </a:ext>
            </a:extLst>
          </p:cNvPr>
          <p:cNvSpPr>
            <a:spLocks noGrp="1"/>
          </p:cNvSpPr>
          <p:nvPr>
            <p:ph type="sldNum" sz="quarter" idx="12"/>
          </p:nvPr>
        </p:nvSpPr>
        <p:spPr/>
        <p:txBody>
          <a:bodyPr/>
          <a:lstStyle/>
          <a:p>
            <a:fld id="{EB0397AA-56BA-469D-83E3-0FC9BEDF0D18}" type="slidenum">
              <a:rPr lang="en-GB" smtClean="0"/>
              <a:t>‹#›</a:t>
            </a:fld>
            <a:endParaRPr lang="en-GB"/>
          </a:p>
        </p:txBody>
      </p:sp>
    </p:spTree>
    <p:extLst>
      <p:ext uri="{BB962C8B-B14F-4D97-AF65-F5344CB8AC3E}">
        <p14:creationId xmlns:p14="http://schemas.microsoft.com/office/powerpoint/2010/main" val="122040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E8AE0-4D0C-40CF-8956-605677A78F7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F43C70D-A292-46EF-BEC8-29BF8214FC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731A305-BF49-45AC-A8F3-27AC473405C3}"/>
              </a:ext>
            </a:extLst>
          </p:cNvPr>
          <p:cNvSpPr>
            <a:spLocks noGrp="1"/>
          </p:cNvSpPr>
          <p:nvPr>
            <p:ph type="dt" sz="half" idx="10"/>
          </p:nvPr>
        </p:nvSpPr>
        <p:spPr/>
        <p:txBody>
          <a:bodyPr/>
          <a:lstStyle/>
          <a:p>
            <a:fld id="{8E8A8761-C483-41B4-B76D-D81A1F380B85}" type="datetimeFigureOut">
              <a:rPr lang="en-GB" smtClean="0"/>
              <a:t>13/11/2019</a:t>
            </a:fld>
            <a:endParaRPr lang="en-GB"/>
          </a:p>
        </p:txBody>
      </p:sp>
      <p:sp>
        <p:nvSpPr>
          <p:cNvPr id="5" name="Footer Placeholder 4">
            <a:extLst>
              <a:ext uri="{FF2B5EF4-FFF2-40B4-BE49-F238E27FC236}">
                <a16:creationId xmlns:a16="http://schemas.microsoft.com/office/drawing/2014/main" id="{D56DADC8-00EB-4C71-BC52-BBC3E69BF5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B76DE4-04BE-45DF-9C7C-8E85FE5B5474}"/>
              </a:ext>
            </a:extLst>
          </p:cNvPr>
          <p:cNvSpPr>
            <a:spLocks noGrp="1"/>
          </p:cNvSpPr>
          <p:nvPr>
            <p:ph type="sldNum" sz="quarter" idx="12"/>
          </p:nvPr>
        </p:nvSpPr>
        <p:spPr/>
        <p:txBody>
          <a:bodyPr/>
          <a:lstStyle/>
          <a:p>
            <a:fld id="{EB0397AA-56BA-469D-83E3-0FC9BEDF0D18}" type="slidenum">
              <a:rPr lang="en-GB" smtClean="0"/>
              <a:t>‹#›</a:t>
            </a:fld>
            <a:endParaRPr lang="en-GB"/>
          </a:p>
        </p:txBody>
      </p:sp>
    </p:spTree>
    <p:extLst>
      <p:ext uri="{BB962C8B-B14F-4D97-AF65-F5344CB8AC3E}">
        <p14:creationId xmlns:p14="http://schemas.microsoft.com/office/powerpoint/2010/main" val="1806786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BEC47-A770-4913-9534-590D3BA126F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E8A4BF2-9C87-4A64-B2E0-DF465BC1ED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F7DF3A-1613-4941-B4D9-5332B9D07EB4}"/>
              </a:ext>
            </a:extLst>
          </p:cNvPr>
          <p:cNvSpPr>
            <a:spLocks noGrp="1"/>
          </p:cNvSpPr>
          <p:nvPr>
            <p:ph type="dt" sz="half" idx="10"/>
          </p:nvPr>
        </p:nvSpPr>
        <p:spPr/>
        <p:txBody>
          <a:bodyPr/>
          <a:lstStyle/>
          <a:p>
            <a:fld id="{8E8A8761-C483-41B4-B76D-D81A1F380B85}" type="datetimeFigureOut">
              <a:rPr lang="en-GB" smtClean="0"/>
              <a:t>13/11/2019</a:t>
            </a:fld>
            <a:endParaRPr lang="en-GB"/>
          </a:p>
        </p:txBody>
      </p:sp>
      <p:sp>
        <p:nvSpPr>
          <p:cNvPr id="5" name="Footer Placeholder 4">
            <a:extLst>
              <a:ext uri="{FF2B5EF4-FFF2-40B4-BE49-F238E27FC236}">
                <a16:creationId xmlns:a16="http://schemas.microsoft.com/office/drawing/2014/main" id="{53D5419C-9A23-412A-A427-2CF9519AE2F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5D26B7-B62B-477F-8D54-47D726C7A53D}"/>
              </a:ext>
            </a:extLst>
          </p:cNvPr>
          <p:cNvSpPr>
            <a:spLocks noGrp="1"/>
          </p:cNvSpPr>
          <p:nvPr>
            <p:ph type="sldNum" sz="quarter" idx="12"/>
          </p:nvPr>
        </p:nvSpPr>
        <p:spPr/>
        <p:txBody>
          <a:bodyPr/>
          <a:lstStyle/>
          <a:p>
            <a:fld id="{EB0397AA-56BA-469D-83E3-0FC9BEDF0D18}" type="slidenum">
              <a:rPr lang="en-GB" smtClean="0"/>
              <a:t>‹#›</a:t>
            </a:fld>
            <a:endParaRPr lang="en-GB"/>
          </a:p>
        </p:txBody>
      </p:sp>
    </p:spTree>
    <p:extLst>
      <p:ext uri="{BB962C8B-B14F-4D97-AF65-F5344CB8AC3E}">
        <p14:creationId xmlns:p14="http://schemas.microsoft.com/office/powerpoint/2010/main" val="61432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BA4ED-3E90-4C35-8FBC-713693EE823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9CC6D93-3EDB-4A1C-8865-E67BFFC626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61394AA-4F26-432F-9E60-96A15A6210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DA89F19-A145-49FA-91A7-29B0C3B77D82}"/>
              </a:ext>
            </a:extLst>
          </p:cNvPr>
          <p:cNvSpPr>
            <a:spLocks noGrp="1"/>
          </p:cNvSpPr>
          <p:nvPr>
            <p:ph type="dt" sz="half" idx="10"/>
          </p:nvPr>
        </p:nvSpPr>
        <p:spPr/>
        <p:txBody>
          <a:bodyPr/>
          <a:lstStyle/>
          <a:p>
            <a:fld id="{8E8A8761-C483-41B4-B76D-D81A1F380B85}" type="datetimeFigureOut">
              <a:rPr lang="en-GB" smtClean="0"/>
              <a:t>13/11/2019</a:t>
            </a:fld>
            <a:endParaRPr lang="en-GB"/>
          </a:p>
        </p:txBody>
      </p:sp>
      <p:sp>
        <p:nvSpPr>
          <p:cNvPr id="6" name="Footer Placeholder 5">
            <a:extLst>
              <a:ext uri="{FF2B5EF4-FFF2-40B4-BE49-F238E27FC236}">
                <a16:creationId xmlns:a16="http://schemas.microsoft.com/office/drawing/2014/main" id="{A07F044C-DC87-4105-929C-7E7EF895400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A8E92A8-7401-4AE5-870E-078B4F218399}"/>
              </a:ext>
            </a:extLst>
          </p:cNvPr>
          <p:cNvSpPr>
            <a:spLocks noGrp="1"/>
          </p:cNvSpPr>
          <p:nvPr>
            <p:ph type="sldNum" sz="quarter" idx="12"/>
          </p:nvPr>
        </p:nvSpPr>
        <p:spPr/>
        <p:txBody>
          <a:bodyPr/>
          <a:lstStyle/>
          <a:p>
            <a:fld id="{EB0397AA-56BA-469D-83E3-0FC9BEDF0D18}" type="slidenum">
              <a:rPr lang="en-GB" smtClean="0"/>
              <a:t>‹#›</a:t>
            </a:fld>
            <a:endParaRPr lang="en-GB"/>
          </a:p>
        </p:txBody>
      </p:sp>
    </p:spTree>
    <p:extLst>
      <p:ext uri="{BB962C8B-B14F-4D97-AF65-F5344CB8AC3E}">
        <p14:creationId xmlns:p14="http://schemas.microsoft.com/office/powerpoint/2010/main" val="532182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D9BBB-D6AC-4693-AC79-349FB84159B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D07C2B4-D26A-4281-9A18-8AA2650954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0C22EBB-1265-4487-8F73-5F4B86B6AD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659A03C-E7FB-47B7-9CB2-32105F2551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11B1AB-32D8-4AE8-B020-204549313A1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298131E-71F6-43F9-834D-8395C6DDB1CD}"/>
              </a:ext>
            </a:extLst>
          </p:cNvPr>
          <p:cNvSpPr>
            <a:spLocks noGrp="1"/>
          </p:cNvSpPr>
          <p:nvPr>
            <p:ph type="dt" sz="half" idx="10"/>
          </p:nvPr>
        </p:nvSpPr>
        <p:spPr/>
        <p:txBody>
          <a:bodyPr/>
          <a:lstStyle/>
          <a:p>
            <a:fld id="{8E8A8761-C483-41B4-B76D-D81A1F380B85}" type="datetimeFigureOut">
              <a:rPr lang="en-GB" smtClean="0"/>
              <a:t>13/11/2019</a:t>
            </a:fld>
            <a:endParaRPr lang="en-GB"/>
          </a:p>
        </p:txBody>
      </p:sp>
      <p:sp>
        <p:nvSpPr>
          <p:cNvPr id="8" name="Footer Placeholder 7">
            <a:extLst>
              <a:ext uri="{FF2B5EF4-FFF2-40B4-BE49-F238E27FC236}">
                <a16:creationId xmlns:a16="http://schemas.microsoft.com/office/drawing/2014/main" id="{630D1890-4976-49BF-992E-E224593E47C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ADB76E0-85B0-4206-AA45-A1D6686D75E0}"/>
              </a:ext>
            </a:extLst>
          </p:cNvPr>
          <p:cNvSpPr>
            <a:spLocks noGrp="1"/>
          </p:cNvSpPr>
          <p:nvPr>
            <p:ph type="sldNum" sz="quarter" idx="12"/>
          </p:nvPr>
        </p:nvSpPr>
        <p:spPr/>
        <p:txBody>
          <a:bodyPr/>
          <a:lstStyle/>
          <a:p>
            <a:fld id="{EB0397AA-56BA-469D-83E3-0FC9BEDF0D18}" type="slidenum">
              <a:rPr lang="en-GB" smtClean="0"/>
              <a:t>‹#›</a:t>
            </a:fld>
            <a:endParaRPr lang="en-GB"/>
          </a:p>
        </p:txBody>
      </p:sp>
    </p:spTree>
    <p:extLst>
      <p:ext uri="{BB962C8B-B14F-4D97-AF65-F5344CB8AC3E}">
        <p14:creationId xmlns:p14="http://schemas.microsoft.com/office/powerpoint/2010/main" val="2320389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81DC1-1F65-4FDB-B56D-4CAD477CB30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0DAA53C-1224-4079-9CBA-40BC353B5AB8}"/>
              </a:ext>
            </a:extLst>
          </p:cNvPr>
          <p:cNvSpPr>
            <a:spLocks noGrp="1"/>
          </p:cNvSpPr>
          <p:nvPr>
            <p:ph type="dt" sz="half" idx="10"/>
          </p:nvPr>
        </p:nvSpPr>
        <p:spPr/>
        <p:txBody>
          <a:bodyPr/>
          <a:lstStyle/>
          <a:p>
            <a:fld id="{8E8A8761-C483-41B4-B76D-D81A1F380B85}" type="datetimeFigureOut">
              <a:rPr lang="en-GB" smtClean="0"/>
              <a:t>13/11/2019</a:t>
            </a:fld>
            <a:endParaRPr lang="en-GB"/>
          </a:p>
        </p:txBody>
      </p:sp>
      <p:sp>
        <p:nvSpPr>
          <p:cNvPr id="4" name="Footer Placeholder 3">
            <a:extLst>
              <a:ext uri="{FF2B5EF4-FFF2-40B4-BE49-F238E27FC236}">
                <a16:creationId xmlns:a16="http://schemas.microsoft.com/office/drawing/2014/main" id="{05F3B231-AFC8-4139-962D-10D6C87AE7D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48E4CCC-9D53-437A-9568-52F5ADC8EAF6}"/>
              </a:ext>
            </a:extLst>
          </p:cNvPr>
          <p:cNvSpPr>
            <a:spLocks noGrp="1"/>
          </p:cNvSpPr>
          <p:nvPr>
            <p:ph type="sldNum" sz="quarter" idx="12"/>
          </p:nvPr>
        </p:nvSpPr>
        <p:spPr/>
        <p:txBody>
          <a:bodyPr/>
          <a:lstStyle/>
          <a:p>
            <a:fld id="{EB0397AA-56BA-469D-83E3-0FC9BEDF0D18}" type="slidenum">
              <a:rPr lang="en-GB" smtClean="0"/>
              <a:t>‹#›</a:t>
            </a:fld>
            <a:endParaRPr lang="en-GB"/>
          </a:p>
        </p:txBody>
      </p:sp>
    </p:spTree>
    <p:extLst>
      <p:ext uri="{BB962C8B-B14F-4D97-AF65-F5344CB8AC3E}">
        <p14:creationId xmlns:p14="http://schemas.microsoft.com/office/powerpoint/2010/main" val="2183687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3F6A96-A612-449B-80E5-5EBBD7703CD1}"/>
              </a:ext>
            </a:extLst>
          </p:cNvPr>
          <p:cNvSpPr>
            <a:spLocks noGrp="1"/>
          </p:cNvSpPr>
          <p:nvPr>
            <p:ph type="dt" sz="half" idx="10"/>
          </p:nvPr>
        </p:nvSpPr>
        <p:spPr/>
        <p:txBody>
          <a:bodyPr/>
          <a:lstStyle/>
          <a:p>
            <a:fld id="{8E8A8761-C483-41B4-B76D-D81A1F380B85}" type="datetimeFigureOut">
              <a:rPr lang="en-GB" smtClean="0"/>
              <a:t>13/11/2019</a:t>
            </a:fld>
            <a:endParaRPr lang="en-GB"/>
          </a:p>
        </p:txBody>
      </p:sp>
      <p:sp>
        <p:nvSpPr>
          <p:cNvPr id="3" name="Footer Placeholder 2">
            <a:extLst>
              <a:ext uri="{FF2B5EF4-FFF2-40B4-BE49-F238E27FC236}">
                <a16:creationId xmlns:a16="http://schemas.microsoft.com/office/drawing/2014/main" id="{73DA937B-0867-4EA8-9E66-46C13D3ADD3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191DB63-D00E-48B4-A0DA-035FB453FE99}"/>
              </a:ext>
            </a:extLst>
          </p:cNvPr>
          <p:cNvSpPr>
            <a:spLocks noGrp="1"/>
          </p:cNvSpPr>
          <p:nvPr>
            <p:ph type="sldNum" sz="quarter" idx="12"/>
          </p:nvPr>
        </p:nvSpPr>
        <p:spPr/>
        <p:txBody>
          <a:bodyPr/>
          <a:lstStyle/>
          <a:p>
            <a:fld id="{EB0397AA-56BA-469D-83E3-0FC9BEDF0D18}" type="slidenum">
              <a:rPr lang="en-GB" smtClean="0"/>
              <a:t>‹#›</a:t>
            </a:fld>
            <a:endParaRPr lang="en-GB"/>
          </a:p>
        </p:txBody>
      </p:sp>
    </p:spTree>
    <p:extLst>
      <p:ext uri="{BB962C8B-B14F-4D97-AF65-F5344CB8AC3E}">
        <p14:creationId xmlns:p14="http://schemas.microsoft.com/office/powerpoint/2010/main" val="2661720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31540-3695-4D04-ADFE-9F98A5D63E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3B514BA-761C-432B-BF06-BBDE3C7A50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0EEE737-852F-437C-9041-27DC347E3F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8AE592-064F-4945-9175-F7696246CE43}"/>
              </a:ext>
            </a:extLst>
          </p:cNvPr>
          <p:cNvSpPr>
            <a:spLocks noGrp="1"/>
          </p:cNvSpPr>
          <p:nvPr>
            <p:ph type="dt" sz="half" idx="10"/>
          </p:nvPr>
        </p:nvSpPr>
        <p:spPr/>
        <p:txBody>
          <a:bodyPr/>
          <a:lstStyle/>
          <a:p>
            <a:fld id="{8E8A8761-C483-41B4-B76D-D81A1F380B85}" type="datetimeFigureOut">
              <a:rPr lang="en-GB" smtClean="0"/>
              <a:t>13/11/2019</a:t>
            </a:fld>
            <a:endParaRPr lang="en-GB"/>
          </a:p>
        </p:txBody>
      </p:sp>
      <p:sp>
        <p:nvSpPr>
          <p:cNvPr id="6" name="Footer Placeholder 5">
            <a:extLst>
              <a:ext uri="{FF2B5EF4-FFF2-40B4-BE49-F238E27FC236}">
                <a16:creationId xmlns:a16="http://schemas.microsoft.com/office/drawing/2014/main" id="{E2B994C4-5F10-46B0-B280-DD1DEA8627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98C076B-436D-4238-8635-73B612E227EA}"/>
              </a:ext>
            </a:extLst>
          </p:cNvPr>
          <p:cNvSpPr>
            <a:spLocks noGrp="1"/>
          </p:cNvSpPr>
          <p:nvPr>
            <p:ph type="sldNum" sz="quarter" idx="12"/>
          </p:nvPr>
        </p:nvSpPr>
        <p:spPr/>
        <p:txBody>
          <a:bodyPr/>
          <a:lstStyle/>
          <a:p>
            <a:fld id="{EB0397AA-56BA-469D-83E3-0FC9BEDF0D18}" type="slidenum">
              <a:rPr lang="en-GB" smtClean="0"/>
              <a:t>‹#›</a:t>
            </a:fld>
            <a:endParaRPr lang="en-GB"/>
          </a:p>
        </p:txBody>
      </p:sp>
    </p:spTree>
    <p:extLst>
      <p:ext uri="{BB962C8B-B14F-4D97-AF65-F5344CB8AC3E}">
        <p14:creationId xmlns:p14="http://schemas.microsoft.com/office/powerpoint/2010/main" val="807559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8472F-4406-4200-93BB-D6102E20D1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FDCB3B4-D804-4713-9541-420F962AED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7C270FF-A906-409A-A08B-40157C0EDC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ACB8EC-F3F5-4135-8C93-E28D13D01EFD}"/>
              </a:ext>
            </a:extLst>
          </p:cNvPr>
          <p:cNvSpPr>
            <a:spLocks noGrp="1"/>
          </p:cNvSpPr>
          <p:nvPr>
            <p:ph type="dt" sz="half" idx="10"/>
          </p:nvPr>
        </p:nvSpPr>
        <p:spPr/>
        <p:txBody>
          <a:bodyPr/>
          <a:lstStyle/>
          <a:p>
            <a:fld id="{8E8A8761-C483-41B4-B76D-D81A1F380B85}" type="datetimeFigureOut">
              <a:rPr lang="en-GB" smtClean="0"/>
              <a:t>13/11/2019</a:t>
            </a:fld>
            <a:endParaRPr lang="en-GB"/>
          </a:p>
        </p:txBody>
      </p:sp>
      <p:sp>
        <p:nvSpPr>
          <p:cNvPr id="6" name="Footer Placeholder 5">
            <a:extLst>
              <a:ext uri="{FF2B5EF4-FFF2-40B4-BE49-F238E27FC236}">
                <a16:creationId xmlns:a16="http://schemas.microsoft.com/office/drawing/2014/main" id="{F6DABB77-238D-45F7-9530-8319278A979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B9CC8AB-F283-4043-A5B5-09C86B077800}"/>
              </a:ext>
            </a:extLst>
          </p:cNvPr>
          <p:cNvSpPr>
            <a:spLocks noGrp="1"/>
          </p:cNvSpPr>
          <p:nvPr>
            <p:ph type="sldNum" sz="quarter" idx="12"/>
          </p:nvPr>
        </p:nvSpPr>
        <p:spPr/>
        <p:txBody>
          <a:bodyPr/>
          <a:lstStyle/>
          <a:p>
            <a:fld id="{EB0397AA-56BA-469D-83E3-0FC9BEDF0D18}" type="slidenum">
              <a:rPr lang="en-GB" smtClean="0"/>
              <a:t>‹#›</a:t>
            </a:fld>
            <a:endParaRPr lang="en-GB"/>
          </a:p>
        </p:txBody>
      </p:sp>
    </p:spTree>
    <p:extLst>
      <p:ext uri="{BB962C8B-B14F-4D97-AF65-F5344CB8AC3E}">
        <p14:creationId xmlns:p14="http://schemas.microsoft.com/office/powerpoint/2010/main" val="974297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2A11CE-E76A-4F30-969A-5F950D2EF1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021234A-37DC-4F34-B612-EDAEB5D6D1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D30378-5E20-47BD-B525-5FEC17DD9B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8A8761-C483-41B4-B76D-D81A1F380B85}" type="datetimeFigureOut">
              <a:rPr lang="en-GB" smtClean="0"/>
              <a:t>13/11/2019</a:t>
            </a:fld>
            <a:endParaRPr lang="en-GB"/>
          </a:p>
        </p:txBody>
      </p:sp>
      <p:sp>
        <p:nvSpPr>
          <p:cNvPr id="5" name="Footer Placeholder 4">
            <a:extLst>
              <a:ext uri="{FF2B5EF4-FFF2-40B4-BE49-F238E27FC236}">
                <a16:creationId xmlns:a16="http://schemas.microsoft.com/office/drawing/2014/main" id="{4C8EB551-D2CC-45B5-85B0-FA13484EF9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79123A7-DC8B-402E-9491-0C513BDFBF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0397AA-56BA-469D-83E3-0FC9BEDF0D18}" type="slidenum">
              <a:rPr lang="en-GB" smtClean="0"/>
              <a:t>‹#›</a:t>
            </a:fld>
            <a:endParaRPr lang="en-GB"/>
          </a:p>
        </p:txBody>
      </p:sp>
    </p:spTree>
    <p:extLst>
      <p:ext uri="{BB962C8B-B14F-4D97-AF65-F5344CB8AC3E}">
        <p14:creationId xmlns:p14="http://schemas.microsoft.com/office/powerpoint/2010/main" val="1712863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scott@cadzow.com" TargetMode="External"/><Relationship Id="rId2" Type="http://schemas.openxmlformats.org/officeDocument/2006/relationships/hyperlink" Target="mailto:bw_csi@fastmail.fm" TargetMode="Externa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iso.org/obp/ui/#iso:std:iso:24102:-2:ed-2:v1:en" TargetMode="External"/><Relationship Id="rId2" Type="http://schemas.openxmlformats.org/officeDocument/2006/relationships/hyperlink" Target="https://www.iso.org/obp/ui/#iso:std:iso:21217:ed-2:v1:en"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iso.org/obp/ui/#iso:std:iso:24102:-6:ed-1:v1:en" TargetMode="External"/><Relationship Id="rId2" Type="http://schemas.openxmlformats.org/officeDocument/2006/relationships/hyperlink" Target="https://standards.ieee.org/standard/1609_2-2016.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iso.org/obp/ui/#iso:std:iso:24102:-4:ed-2:v1:en" TargetMode="External"/><Relationship Id="rId2" Type="http://schemas.openxmlformats.org/officeDocument/2006/relationships/hyperlink" Target="https://www.iso.org/obp/ui/#iso:std:iso:21217:ed-2:v1:en"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EF427-2EE8-4585-8136-FA1B78364879}"/>
              </a:ext>
            </a:extLst>
          </p:cNvPr>
          <p:cNvSpPr>
            <a:spLocks noGrp="1"/>
          </p:cNvSpPr>
          <p:nvPr>
            <p:ph type="ctrTitle"/>
          </p:nvPr>
        </p:nvSpPr>
        <p:spPr>
          <a:scene3d>
            <a:camera prst="perspectiveRelaxedModerately"/>
            <a:lightRig rig="threePt" dir="t"/>
          </a:scene3d>
        </p:spPr>
        <p:txBody>
          <a:bodyPr>
            <a:normAutofit fontScale="90000"/>
          </a:bodyPr>
          <a:lstStyle/>
          <a:p>
            <a:r>
              <a:rPr lang="en-GB" sz="44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Practicable, workable,</a:t>
            </a:r>
            <a:br>
              <a:rPr lang="en-GB" sz="44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br>
            <a:r>
              <a:rPr lang="en-GB" sz="44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acceptable solutions for cybersecurity for connected vehicles through </a:t>
            </a:r>
            <a:br>
              <a:rPr lang="en-GB" sz="44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br>
            <a:r>
              <a:rPr lang="en-GB" sz="44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the use of CEN/ISO Standards</a:t>
            </a:r>
            <a:br>
              <a:rPr lang="en-GB" sz="40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br>
            <a:endParaRPr lang="en-GB" sz="4000" dirty="0"/>
          </a:p>
        </p:txBody>
      </p:sp>
      <p:sp>
        <p:nvSpPr>
          <p:cNvPr id="3" name="Subtitle 2">
            <a:extLst>
              <a:ext uri="{FF2B5EF4-FFF2-40B4-BE49-F238E27FC236}">
                <a16:creationId xmlns:a16="http://schemas.microsoft.com/office/drawing/2014/main" id="{C029306A-99A3-468A-8532-688175EDD8C9}"/>
              </a:ext>
            </a:extLst>
          </p:cNvPr>
          <p:cNvSpPr>
            <a:spLocks noGrp="1"/>
          </p:cNvSpPr>
          <p:nvPr>
            <p:ph type="subTitle" idx="1"/>
          </p:nvPr>
        </p:nvSpPr>
        <p:spPr>
          <a:xfrm>
            <a:off x="1524000" y="3745339"/>
            <a:ext cx="9144000" cy="1655762"/>
          </a:xfrm>
        </p:spPr>
        <p:txBody>
          <a:bodyPr/>
          <a:lstStyle/>
          <a:p>
            <a:r>
              <a:rPr lang="en-GB" b="1" dirty="0">
                <a:solidFill>
                  <a:srgbClr val="C00000"/>
                </a:solidFill>
              </a:rPr>
              <a:t>Bob Williams</a:t>
            </a:r>
          </a:p>
          <a:p>
            <a:r>
              <a:rPr lang="en-GB" dirty="0"/>
              <a:t>Coordinator CEN TC278 WG17 / ISO TC204 WG19 Mobility </a:t>
            </a:r>
            <a:r>
              <a:rPr lang="en-GB" dirty="0" err="1"/>
              <a:t>Integretion</a:t>
            </a:r>
            <a:endParaRPr lang="en-GB" dirty="0"/>
          </a:p>
          <a:p>
            <a:r>
              <a:rPr lang="en-GB" dirty="0"/>
              <a:t>Convenor CEN TC278 WG15 eSafety</a:t>
            </a:r>
          </a:p>
        </p:txBody>
      </p:sp>
    </p:spTree>
    <p:extLst>
      <p:ext uri="{BB962C8B-B14F-4D97-AF65-F5344CB8AC3E}">
        <p14:creationId xmlns:p14="http://schemas.microsoft.com/office/powerpoint/2010/main" val="273543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3123F-99A8-406A-8FF5-0EE95FD5B8E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06A5A7D-AFF3-4B9F-BEDB-61A2C9C57C85}"/>
              </a:ext>
            </a:extLst>
          </p:cNvPr>
          <p:cNvSpPr>
            <a:spLocks noGrp="1"/>
          </p:cNvSpPr>
          <p:nvPr>
            <p:ph idx="1"/>
          </p:nvPr>
        </p:nvSpPr>
        <p:spPr>
          <a:xfrm>
            <a:off x="1619111" y="2921253"/>
            <a:ext cx="14344470" cy="5098469"/>
          </a:xfrm>
        </p:spPr>
        <p:txBody>
          <a:bodyPr/>
          <a:lstStyle/>
          <a:p>
            <a:endParaRPr lang="en-GB" dirty="0"/>
          </a:p>
        </p:txBody>
      </p:sp>
      <p:sp>
        <p:nvSpPr>
          <p:cNvPr id="4" name="Rectangle 2">
            <a:extLst>
              <a:ext uri="{FF2B5EF4-FFF2-40B4-BE49-F238E27FC236}">
                <a16:creationId xmlns:a16="http://schemas.microsoft.com/office/drawing/2014/main" id="{A9A757AC-BF8A-4E88-BD9D-8688E557FB63}"/>
              </a:ext>
            </a:extLst>
          </p:cNvPr>
          <p:cNvSpPr>
            <a:spLocks noChangeArrowheads="1"/>
          </p:cNvSpPr>
          <p:nvPr/>
        </p:nvSpPr>
        <p:spPr bwMode="auto">
          <a:xfrm>
            <a:off x="170511" y="1764257"/>
            <a:ext cx="16631270" cy="535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5240" tIns="596712" rIns="393576" bIns="177744" numCol="1" anchor="ctr" anchorCtr="0" compatLnSpc="1">
            <a:prstTxWarp prst="textNoShape">
              <a:avLst/>
            </a:prstTxWarp>
            <a:spAutoFit/>
          </a:bodyPr>
          <a:lstStyle/>
          <a:p>
            <a:endParaRPr lang="en-GB"/>
          </a:p>
        </p:txBody>
      </p:sp>
      <p:pic>
        <p:nvPicPr>
          <p:cNvPr id="3073" name="Picture 1">
            <a:extLst>
              <a:ext uri="{FF2B5EF4-FFF2-40B4-BE49-F238E27FC236}">
                <a16:creationId xmlns:a16="http://schemas.microsoft.com/office/drawing/2014/main" id="{30FA3E76-C8FB-47E4-8D47-E72AECEFCC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4192" y="827139"/>
            <a:ext cx="8300477" cy="551777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CF90CAE4-2886-4948-A7D1-5AB8DE4087BD}"/>
              </a:ext>
            </a:extLst>
          </p:cNvPr>
          <p:cNvSpPr>
            <a:spLocks noChangeArrowheads="1"/>
          </p:cNvSpPr>
          <p:nvPr/>
        </p:nvSpPr>
        <p:spPr bwMode="auto">
          <a:xfrm>
            <a:off x="170511" y="6180315"/>
            <a:ext cx="1663127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363435"/>
                </a:solidFill>
                <a:effectLst/>
                <a:latin typeface="Arial" panose="020B0604020202020204" pitchFamily="34" charset="0"/>
                <a:ea typeface="Cambria" panose="02040503050406030204" pitchFamily="18" charset="0"/>
                <a:cs typeface="Cambria" panose="02040503050406030204" pitchFamily="18" charset="0"/>
              </a:rPr>
              <a:t>Figure 25 — Typical implementations of ITS station units</a:t>
            </a:r>
            <a:endParaRPr kumimoji="0" lang="en-US" altLang="en-US" sz="1100" b="0" i="0" u="none" strike="noStrike" cap="none" normalizeH="0" baseline="0">
              <a:ln>
                <a:noFill/>
              </a:ln>
              <a:solidFill>
                <a:schemeClr val="tx1"/>
              </a:solidFill>
              <a:effectLst/>
              <a:latin typeface="Arial" panose="020B0604020202020204" pitchFamily="34" charset="0"/>
              <a:ea typeface="Cambria" panose="02040503050406030204" pitchFamily="18" charset="0"/>
              <a:cs typeface="Cambria" panose="020405030504060302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100" b="0" i="0" u="none" strike="noStrike" cap="none" normalizeH="0" baseline="0">
                <a:ln>
                  <a:noFill/>
                </a:ln>
                <a:solidFill>
                  <a:schemeClr val="tx1"/>
                </a:solidFill>
                <a:effectLst/>
                <a:latin typeface="Arial" panose="020B0604020202020204" pitchFamily="34" charset="0"/>
                <a:ea typeface="Cambria" panose="02040503050406030204" pitchFamily="18" charset="0"/>
                <a:cs typeface="Cambria" panose="02040503050406030204" pitchFamily="18"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15109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83D90-C5EF-47E6-956D-C3034A9D89F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258412F-A7DF-433B-AEFD-1B89917651FA}"/>
              </a:ext>
            </a:extLst>
          </p:cNvPr>
          <p:cNvSpPr>
            <a:spLocks noGrp="1"/>
          </p:cNvSpPr>
          <p:nvPr>
            <p:ph idx="1"/>
          </p:nvPr>
        </p:nvSpPr>
        <p:spPr/>
        <p:txBody>
          <a:bodyPr/>
          <a:lstStyle/>
          <a:p>
            <a:endParaRPr lang="en-GB"/>
          </a:p>
        </p:txBody>
      </p:sp>
      <p:sp>
        <p:nvSpPr>
          <p:cNvPr id="4" name="Rectangle 2">
            <a:extLst>
              <a:ext uri="{FF2B5EF4-FFF2-40B4-BE49-F238E27FC236}">
                <a16:creationId xmlns:a16="http://schemas.microsoft.com/office/drawing/2014/main" id="{CEF845DB-5AB2-4B39-96DD-FDB0F5D503C7}"/>
              </a:ext>
            </a:extLst>
          </p:cNvPr>
          <p:cNvSpPr>
            <a:spLocks noChangeArrowheads="1"/>
          </p:cNvSpPr>
          <p:nvPr/>
        </p:nvSpPr>
        <p:spPr bwMode="auto">
          <a:xfrm>
            <a:off x="5521300" y="2103577"/>
            <a:ext cx="9196933" cy="899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4097" name="Picture 1">
            <a:extLst>
              <a:ext uri="{FF2B5EF4-FFF2-40B4-BE49-F238E27FC236}">
                <a16:creationId xmlns:a16="http://schemas.microsoft.com/office/drawing/2014/main" id="{BE3D9B4C-3566-448F-8DC4-72FBB123DF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184" y="-69719"/>
            <a:ext cx="7495881" cy="624668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C61DDF8C-E70C-4647-81AD-01B4FEE29837}"/>
              </a:ext>
            </a:extLst>
          </p:cNvPr>
          <p:cNvSpPr>
            <a:spLocks noChangeArrowheads="1"/>
          </p:cNvSpPr>
          <p:nvPr/>
        </p:nvSpPr>
        <p:spPr bwMode="auto">
          <a:xfrm>
            <a:off x="5521300" y="6148080"/>
            <a:ext cx="9196933"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363435"/>
                </a:solidFill>
                <a:effectLst/>
                <a:latin typeface="Arial" panose="020B0604020202020204" pitchFamily="34" charset="0"/>
                <a:ea typeface="Cambria" panose="02040503050406030204" pitchFamily="18" charset="0"/>
                <a:cs typeface="Cambria" panose="02040503050406030204" pitchFamily="18" charset="0"/>
              </a:rPr>
              <a:t>Figure 2 — Networking view of ITS communications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52950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6BDCF-E37E-4525-95C8-8037E012D53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ED21F4A-A09F-4E83-8B2D-A2D2D5AFFCD6}"/>
              </a:ext>
            </a:extLst>
          </p:cNvPr>
          <p:cNvSpPr>
            <a:spLocks noGrp="1"/>
          </p:cNvSpPr>
          <p:nvPr>
            <p:ph idx="1"/>
          </p:nvPr>
        </p:nvSpPr>
        <p:spPr/>
        <p:txBody>
          <a:bodyPr>
            <a:normAutofit fontScale="77500" lnSpcReduction="20000"/>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dirty="0"/>
              <a:t>Examples of ITS communications</a:t>
            </a:r>
          </a:p>
          <a:p>
            <a:endParaRPr lang="en-GB" dirty="0"/>
          </a:p>
          <a:p>
            <a:endParaRPr lang="en-GB" dirty="0"/>
          </a:p>
          <a:p>
            <a:endParaRPr lang="en-GB" dirty="0"/>
          </a:p>
        </p:txBody>
      </p:sp>
      <p:pic>
        <p:nvPicPr>
          <p:cNvPr id="5122" name="Picture 2">
            <a:extLst>
              <a:ext uri="{FF2B5EF4-FFF2-40B4-BE49-F238E27FC236}">
                <a16:creationId xmlns:a16="http://schemas.microsoft.com/office/drawing/2014/main" id="{16007E41-0CA4-4E34-9765-B186BA693A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6452" y="681037"/>
            <a:ext cx="6703112" cy="51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5753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4D428-A79C-4BD2-93B4-D32ED7B94B47}"/>
              </a:ext>
            </a:extLst>
          </p:cNvPr>
          <p:cNvSpPr>
            <a:spLocks noGrp="1"/>
          </p:cNvSpPr>
          <p:nvPr>
            <p:ph type="title"/>
          </p:nvPr>
        </p:nvSpPr>
        <p:spPr/>
        <p:txBody>
          <a:bodyPr/>
          <a:lstStyle/>
          <a:p>
            <a:r>
              <a:rPr lang="en-GB" dirty="0"/>
              <a:t>Conclusion</a:t>
            </a:r>
          </a:p>
        </p:txBody>
      </p:sp>
      <p:sp>
        <p:nvSpPr>
          <p:cNvPr id="3" name="Content Placeholder 2">
            <a:extLst>
              <a:ext uri="{FF2B5EF4-FFF2-40B4-BE49-F238E27FC236}">
                <a16:creationId xmlns:a16="http://schemas.microsoft.com/office/drawing/2014/main" id="{5E4855FC-EBEA-49A6-98ED-B1BABE8F4AB5}"/>
              </a:ext>
            </a:extLst>
          </p:cNvPr>
          <p:cNvSpPr>
            <a:spLocks noGrp="1"/>
          </p:cNvSpPr>
          <p:nvPr>
            <p:ph idx="1"/>
          </p:nvPr>
        </p:nvSpPr>
        <p:spPr/>
        <p:txBody>
          <a:bodyPr/>
          <a:lstStyle/>
          <a:p>
            <a:r>
              <a:rPr lang="en-GB" dirty="0"/>
              <a:t>ISO.EN 21184/ISO.EN 21185/ ISO.EN 21177 provide a secure framework for the definition  and management of data that recognises and accommodates differences between OEM proprietary systems. </a:t>
            </a:r>
          </a:p>
          <a:p>
            <a:r>
              <a:rPr lang="en-GB" dirty="0">
                <a:solidFill>
                  <a:srgbClr val="0070C0"/>
                </a:solidFill>
              </a:rPr>
              <a:t>supported and funded by EC via CEN PT 1605 -consistent with EC Joint Research Council “</a:t>
            </a:r>
            <a:r>
              <a:rPr lang="en-GB" dirty="0">
                <a:solidFill>
                  <a:srgbClr val="C00000"/>
                </a:solidFill>
              </a:rPr>
              <a:t>Certificate Policy For Deployment and Operation of European Cooperative Intelligent Transport Systems (C-ITS”) </a:t>
            </a:r>
            <a:r>
              <a:rPr lang="en-GB" dirty="0">
                <a:solidFill>
                  <a:srgbClr val="0070C0"/>
                </a:solidFill>
              </a:rPr>
              <a:t>May 2018 </a:t>
            </a:r>
          </a:p>
          <a:p>
            <a:r>
              <a:rPr lang="en-GB" dirty="0">
                <a:solidFill>
                  <a:srgbClr val="0070C0"/>
                </a:solidFill>
              </a:rPr>
              <a:t>Respects OEMs internal needs for private security of their EXVE’s, provides secure bridging mechanism and cybersecure data access</a:t>
            </a:r>
          </a:p>
          <a:p>
            <a:endParaRPr lang="en-GB" dirty="0"/>
          </a:p>
        </p:txBody>
      </p:sp>
    </p:spTree>
    <p:extLst>
      <p:ext uri="{BB962C8B-B14F-4D97-AF65-F5344CB8AC3E}">
        <p14:creationId xmlns:p14="http://schemas.microsoft.com/office/powerpoint/2010/main" val="4140961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822C6-26BD-4567-B37D-64E5E1242B64}"/>
              </a:ext>
            </a:extLst>
          </p:cNvPr>
          <p:cNvSpPr>
            <a:spLocks noGrp="1"/>
          </p:cNvSpPr>
          <p:nvPr>
            <p:ph type="title"/>
          </p:nvPr>
        </p:nvSpPr>
        <p:spPr/>
        <p:txBody>
          <a:bodyPr/>
          <a:lstStyle/>
          <a:p>
            <a:r>
              <a:rPr lang="en-GB" b="1" dirty="0"/>
              <a:t>Questions</a:t>
            </a:r>
          </a:p>
        </p:txBody>
      </p:sp>
      <p:sp>
        <p:nvSpPr>
          <p:cNvPr id="3" name="Content Placeholder 2">
            <a:extLst>
              <a:ext uri="{FF2B5EF4-FFF2-40B4-BE49-F238E27FC236}">
                <a16:creationId xmlns:a16="http://schemas.microsoft.com/office/drawing/2014/main" id="{12CD07F9-1BC2-4BCD-9C15-185F518B7533}"/>
              </a:ext>
            </a:extLst>
          </p:cNvPr>
          <p:cNvSpPr>
            <a:spLocks noGrp="1"/>
          </p:cNvSpPr>
          <p:nvPr>
            <p:ph idx="1"/>
          </p:nvPr>
        </p:nvSpPr>
        <p:spPr/>
        <p:txBody>
          <a:bodyPr>
            <a:normAutofit lnSpcReduction="10000"/>
          </a:bodyPr>
          <a:lstStyle/>
          <a:p>
            <a:endParaRPr lang="en-GB" dirty="0"/>
          </a:p>
          <a:p>
            <a:endParaRPr lang="en-GB" dirty="0"/>
          </a:p>
          <a:p>
            <a:endParaRPr lang="en-GB" dirty="0"/>
          </a:p>
          <a:p>
            <a:endParaRPr lang="en-GB" dirty="0"/>
          </a:p>
          <a:p>
            <a:endParaRPr lang="en-GB" dirty="0"/>
          </a:p>
          <a:p>
            <a:endParaRPr lang="en-GB" dirty="0"/>
          </a:p>
          <a:p>
            <a:r>
              <a:rPr lang="en-GB" dirty="0"/>
              <a:t>Bob Williams &amp; Scott Cadzow</a:t>
            </a:r>
          </a:p>
          <a:p>
            <a:r>
              <a:rPr lang="en-GB" dirty="0">
                <a:hlinkClick r:id="rId2"/>
              </a:rPr>
              <a:t>bw_csi@fastmail.fm</a:t>
            </a:r>
            <a:endParaRPr lang="en-GB" dirty="0"/>
          </a:p>
          <a:p>
            <a:r>
              <a:rPr lang="en-GB" u="sng" dirty="0">
                <a:hlinkClick r:id="rId3"/>
              </a:rPr>
              <a:t>scott@cadzow.com</a:t>
            </a:r>
            <a:endParaRPr lang="en-GB" dirty="0"/>
          </a:p>
          <a:p>
            <a:endParaRPr lang="en-GB" dirty="0"/>
          </a:p>
        </p:txBody>
      </p:sp>
      <p:pic>
        <p:nvPicPr>
          <p:cNvPr id="4" name="Picture 3" descr="A close up of a device&#10;&#10;Description automatically generated">
            <a:extLst>
              <a:ext uri="{FF2B5EF4-FFF2-40B4-BE49-F238E27FC236}">
                <a16:creationId xmlns:a16="http://schemas.microsoft.com/office/drawing/2014/main" id="{48DAAD87-E3FE-4625-86EF-14CC2F15F4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1160" y="1668863"/>
            <a:ext cx="1801504" cy="1801504"/>
          </a:xfrm>
          <a:prstGeom prst="rect">
            <a:avLst/>
          </a:prstGeom>
        </p:spPr>
      </p:pic>
    </p:spTree>
    <p:extLst>
      <p:ext uri="{BB962C8B-B14F-4D97-AF65-F5344CB8AC3E}">
        <p14:creationId xmlns:p14="http://schemas.microsoft.com/office/powerpoint/2010/main" val="1670294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2333F-8C78-4AF1-A652-EF5BA84459E2}"/>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A2BEDBD5-CD4E-4BCD-934E-558357000190}"/>
              </a:ext>
            </a:extLst>
          </p:cNvPr>
          <p:cNvSpPr>
            <a:spLocks noGrp="1"/>
          </p:cNvSpPr>
          <p:nvPr>
            <p:ph idx="1"/>
          </p:nvPr>
        </p:nvSpPr>
        <p:spPr/>
        <p:txBody>
          <a:bodyPr>
            <a:normAutofit fontScale="92500" lnSpcReduction="10000"/>
          </a:bodyPr>
          <a:lstStyle/>
          <a:p>
            <a:r>
              <a:rPr lang="en-GB" dirty="0"/>
              <a:t>The following slides summarise work in recent years by CEN and ISO concerned with the exchange of data between ITS-stations</a:t>
            </a:r>
          </a:p>
          <a:p>
            <a:pPr marL="0" indent="0">
              <a:buNone/>
            </a:pPr>
            <a:r>
              <a:rPr lang="en-GB" dirty="0"/>
              <a:t>     (V&gt;&lt;V, V&gt;&lt;I, I&gt;&lt;I ) in a flexible cybersecure paradigm</a:t>
            </a:r>
          </a:p>
          <a:p>
            <a:r>
              <a:rPr lang="en-GB" dirty="0"/>
              <a:t>This paradigm is independent of the wireless carrier medium</a:t>
            </a:r>
          </a:p>
          <a:p>
            <a:pPr marL="0" indent="0">
              <a:buNone/>
            </a:pPr>
            <a:endParaRPr lang="en-GB" dirty="0"/>
          </a:p>
          <a:p>
            <a:r>
              <a:rPr lang="en-GB" dirty="0">
                <a:solidFill>
                  <a:srgbClr val="0070C0"/>
                </a:solidFill>
              </a:rPr>
              <a:t>The objective of this presentation is to summarise these documents to WP29 with the view that they may be useful tools for WP29 in its work</a:t>
            </a:r>
          </a:p>
          <a:p>
            <a:r>
              <a:rPr lang="en-GB" dirty="0">
                <a:solidFill>
                  <a:srgbClr val="0070C0"/>
                </a:solidFill>
              </a:rPr>
              <a:t>Documents ISO 21217, ISO 21177, ISO 21184*, ISO 21185 have been made available by CEN to WP29.</a:t>
            </a:r>
          </a:p>
          <a:p>
            <a:pPr marL="0" indent="0">
              <a:buNone/>
            </a:pPr>
            <a:r>
              <a:rPr lang="en-GB" dirty="0">
                <a:solidFill>
                  <a:srgbClr val="0070C0"/>
                </a:solidFill>
              </a:rPr>
              <a:t>*Note: ISO 21184 is still working its way through the approval process</a:t>
            </a:r>
            <a:endParaRPr lang="en-GB" dirty="0"/>
          </a:p>
        </p:txBody>
      </p:sp>
    </p:spTree>
    <p:extLst>
      <p:ext uri="{BB962C8B-B14F-4D97-AF65-F5344CB8AC3E}">
        <p14:creationId xmlns:p14="http://schemas.microsoft.com/office/powerpoint/2010/main" val="1419897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2333F-8C78-4AF1-A652-EF5BA84459E2}"/>
              </a:ext>
            </a:extLst>
          </p:cNvPr>
          <p:cNvSpPr>
            <a:spLocks noGrp="1"/>
          </p:cNvSpPr>
          <p:nvPr>
            <p:ph type="title"/>
          </p:nvPr>
        </p:nvSpPr>
        <p:spPr/>
        <p:txBody>
          <a:bodyPr/>
          <a:lstStyle/>
          <a:p>
            <a:r>
              <a:rPr lang="en-GB" dirty="0"/>
              <a:t>ISO 21177, ISO 21184, ISO 21185</a:t>
            </a:r>
          </a:p>
        </p:txBody>
      </p:sp>
      <p:sp>
        <p:nvSpPr>
          <p:cNvPr id="3" name="Content Placeholder 2">
            <a:extLst>
              <a:ext uri="{FF2B5EF4-FFF2-40B4-BE49-F238E27FC236}">
                <a16:creationId xmlns:a16="http://schemas.microsoft.com/office/drawing/2014/main" id="{A2BEDBD5-CD4E-4BCD-934E-558357000190}"/>
              </a:ext>
            </a:extLst>
          </p:cNvPr>
          <p:cNvSpPr>
            <a:spLocks noGrp="1"/>
          </p:cNvSpPr>
          <p:nvPr>
            <p:ph idx="1"/>
          </p:nvPr>
        </p:nvSpPr>
        <p:spPr/>
        <p:txBody>
          <a:bodyPr>
            <a:normAutofit fontScale="85000" lnSpcReduction="20000"/>
          </a:bodyPr>
          <a:lstStyle/>
          <a:p>
            <a:r>
              <a:rPr lang="en-GB" dirty="0"/>
              <a:t>The development of ISO 21177, ISO 21184, ISO 21185 were funded by EC via CEN PT 1605. </a:t>
            </a:r>
          </a:p>
          <a:p>
            <a:r>
              <a:rPr lang="en-GB" dirty="0"/>
              <a:t>and are consistent with </a:t>
            </a:r>
            <a:r>
              <a:rPr lang="en-GB" dirty="0">
                <a:solidFill>
                  <a:srgbClr val="0070C0"/>
                </a:solidFill>
              </a:rPr>
              <a:t>European Commission’s Joint Research Council </a:t>
            </a:r>
            <a:r>
              <a:rPr lang="en-GB" dirty="0"/>
              <a:t>“</a:t>
            </a:r>
            <a:r>
              <a:rPr lang="en-GB" dirty="0">
                <a:solidFill>
                  <a:srgbClr val="C00000"/>
                </a:solidFill>
              </a:rPr>
              <a:t>Certificate Policy For Deployment and Operation of European Cooperative Intelligent Transport Systems (C-ITS”</a:t>
            </a:r>
            <a:r>
              <a:rPr lang="en-GB" dirty="0"/>
              <a:t>) May 2018.</a:t>
            </a:r>
          </a:p>
          <a:p>
            <a:r>
              <a:rPr lang="en-GB" dirty="0"/>
              <a:t>ISO.EN 21184/ISO.EN 21185/ ISO.EN 21177 provide a secure framework for the definition  and management of data that recognises and accommodates differences between OEM proprietary systems. </a:t>
            </a:r>
          </a:p>
          <a:p>
            <a:r>
              <a:rPr lang="en-GB" dirty="0"/>
              <a:t>Works within the communications reference architecture (ISO 21217)  of nodes called “ITS station units” designed for deployment in intelligent transport systems (ITS) communication networks. </a:t>
            </a:r>
          </a:p>
          <a:p>
            <a:r>
              <a:rPr lang="en-GB" dirty="0"/>
              <a:t>Respects OEMs internal needs for private security of their EXVE’s, provides secure bridging mechanism and cybersecure data access.</a:t>
            </a:r>
          </a:p>
          <a:p>
            <a:r>
              <a:rPr lang="en-GB" dirty="0"/>
              <a:t>Is independent of any one carrier medium and supports hybrid communications</a:t>
            </a:r>
          </a:p>
          <a:p>
            <a:endParaRPr lang="en-GB" dirty="0"/>
          </a:p>
        </p:txBody>
      </p:sp>
    </p:spTree>
    <p:extLst>
      <p:ext uri="{BB962C8B-B14F-4D97-AF65-F5344CB8AC3E}">
        <p14:creationId xmlns:p14="http://schemas.microsoft.com/office/powerpoint/2010/main" val="253160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40FB44-01B3-47BA-9CC6-FB7309E88CEF}"/>
              </a:ext>
            </a:extLst>
          </p:cNvPr>
          <p:cNvSpPr>
            <a:spLocks noGrp="1"/>
          </p:cNvSpPr>
          <p:nvPr>
            <p:ph idx="1"/>
          </p:nvPr>
        </p:nvSpPr>
        <p:spPr/>
        <p:txBody>
          <a:bodyPr>
            <a:normAutofit fontScale="70000" lnSpcReduction="20000"/>
          </a:bodyPr>
          <a:lstStyle/>
          <a:p>
            <a:r>
              <a:rPr lang="en-GB" dirty="0"/>
              <a:t>This document contains specifications for a set of ITS station security services required to ensure the authenticity of the source and integrity of information exchanged between trusted entities:</a:t>
            </a:r>
          </a:p>
          <a:p>
            <a:r>
              <a:rPr lang="en-GB" dirty="0"/>
              <a:t>devices operated as bounded secured managed entities, i.e. "ITS Station Communication Units" (ITS-SCU) and "ITS station units" (ITS-SU) specified in </a:t>
            </a:r>
            <a:r>
              <a:rPr lang="en-GB" dirty="0">
                <a:hlinkClick r:id="rId2"/>
              </a:rPr>
              <a:t>ISO 21217</a:t>
            </a:r>
            <a:endParaRPr lang="en-GB" dirty="0"/>
          </a:p>
          <a:p>
            <a:r>
              <a:rPr lang="en-GB" dirty="0"/>
              <a:t>between ITS-SUs (composed of one or several ITS-SCUs) and external trusted entities such as sensor and control networks</a:t>
            </a:r>
          </a:p>
          <a:p>
            <a:r>
              <a:rPr lang="en-GB" dirty="0"/>
              <a:t>These services include authentication and secure session establishment which are required to exchange information in a trusted and secure manner.</a:t>
            </a:r>
          </a:p>
          <a:p>
            <a:r>
              <a:rPr lang="en-GB" dirty="0"/>
              <a:t>These services are essential for many ITS applications and services including time-critical safety applications, automated driving, remote management of ITS stations (</a:t>
            </a:r>
            <a:r>
              <a:rPr lang="en-GB" dirty="0">
                <a:hlinkClick r:id="rId3"/>
              </a:rPr>
              <a:t>ISO 24102-2</a:t>
            </a:r>
            <a:r>
              <a:rPr lang="en-GB" dirty="0"/>
              <a:t>), and roadside / infrastructure related services.</a:t>
            </a:r>
          </a:p>
          <a:p>
            <a:r>
              <a:rPr lang="en-GB" dirty="0"/>
              <a:t>This document is complemented by guidelines (contained in CEN/TR 21186-3) on how security for C-ITS can work in general for all communication types (broadcast information dissemination and unicast sessions), considering especially what is needed in the infrastructure in addition to the technical features implemented in ITS station units.</a:t>
            </a:r>
          </a:p>
          <a:p>
            <a:pPr marL="0" indent="0">
              <a:buNone/>
            </a:pPr>
            <a:endParaRPr lang="en-GB" dirty="0"/>
          </a:p>
          <a:p>
            <a:endParaRPr lang="en-GB" dirty="0"/>
          </a:p>
        </p:txBody>
      </p:sp>
      <p:sp>
        <p:nvSpPr>
          <p:cNvPr id="4" name="Rectangle 3">
            <a:extLst>
              <a:ext uri="{FF2B5EF4-FFF2-40B4-BE49-F238E27FC236}">
                <a16:creationId xmlns:a16="http://schemas.microsoft.com/office/drawing/2014/main" id="{151BA128-7E08-4226-9A12-9923B540E74E}"/>
              </a:ext>
            </a:extLst>
          </p:cNvPr>
          <p:cNvSpPr/>
          <p:nvPr/>
        </p:nvSpPr>
        <p:spPr>
          <a:xfrm>
            <a:off x="1269242" y="6821"/>
            <a:ext cx="9625797" cy="2103040"/>
          </a:xfrm>
          <a:prstGeom prst="rect">
            <a:avLst/>
          </a:prstGeom>
          <a:noFill/>
          <a:scene3d>
            <a:camera prst="perspectiveRelaxed"/>
            <a:lightRig rig="threePt" dir="t"/>
          </a:scene3d>
        </p:spPr>
        <p:txBody>
          <a:bodyPr wrap="square" lIns="91440" tIns="45720" rIns="91440" bIns="45720">
            <a:spAutoFit/>
          </a:bodyPr>
          <a:lstStyle/>
          <a:p>
            <a:pPr algn="ctr"/>
            <a:r>
              <a:rPr lang="en-GB" sz="3200" b="1" cap="none" spc="0" dirty="0">
                <a:ln w="0"/>
                <a:solidFill>
                  <a:schemeClr val="accent1"/>
                </a:solidFill>
                <a:effectLst>
                  <a:outerShdw blurRad="38100" dist="25400" dir="5400000" algn="ctr" rotWithShape="0">
                    <a:srgbClr val="6E747A">
                      <a:alpha val="43000"/>
                    </a:srgbClr>
                  </a:outerShdw>
                </a:effectLst>
              </a:rPr>
              <a:t>CEN/TS 21177: Intelligent transport systems </a:t>
            </a:r>
          </a:p>
          <a:p>
            <a:pPr algn="ctr"/>
            <a:r>
              <a:rPr lang="en-GB" sz="3200" b="1" cap="none" spc="0" dirty="0">
                <a:ln w="0"/>
                <a:solidFill>
                  <a:schemeClr val="accent1"/>
                </a:solidFill>
                <a:effectLst>
                  <a:outerShdw blurRad="38100" dist="25400" dir="5400000" algn="ctr" rotWithShape="0">
                    <a:srgbClr val="6E747A">
                      <a:alpha val="43000"/>
                    </a:srgbClr>
                  </a:outerShdw>
                </a:effectLst>
              </a:rPr>
              <a:t>— ITS station security services for secure session establishment</a:t>
            </a:r>
          </a:p>
          <a:p>
            <a:pPr algn="ctr"/>
            <a:r>
              <a:rPr lang="en-GB" sz="3200" b="1" cap="none" spc="0" dirty="0">
                <a:ln w="0"/>
                <a:solidFill>
                  <a:schemeClr val="accent1"/>
                </a:solidFill>
                <a:effectLst>
                  <a:outerShdw blurRad="38100" dist="25400" dir="5400000" algn="ctr" rotWithShape="0">
                    <a:srgbClr val="6E747A">
                      <a:alpha val="43000"/>
                    </a:srgbClr>
                  </a:outerShdw>
                </a:effectLst>
              </a:rPr>
              <a:t> and authentication between trusted devices</a:t>
            </a:r>
          </a:p>
        </p:txBody>
      </p:sp>
    </p:spTree>
    <p:extLst>
      <p:ext uri="{BB962C8B-B14F-4D97-AF65-F5344CB8AC3E}">
        <p14:creationId xmlns:p14="http://schemas.microsoft.com/office/powerpoint/2010/main" val="935689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40FB44-01B3-47BA-9CC6-FB7309E88CEF}"/>
              </a:ext>
            </a:extLst>
          </p:cNvPr>
          <p:cNvSpPr>
            <a:spLocks noGrp="1"/>
          </p:cNvSpPr>
          <p:nvPr>
            <p:ph idx="1"/>
          </p:nvPr>
        </p:nvSpPr>
        <p:spPr>
          <a:xfrm>
            <a:off x="838200" y="1978926"/>
            <a:ext cx="10515600" cy="4790364"/>
          </a:xfrm>
        </p:spPr>
        <p:txBody>
          <a:bodyPr>
            <a:normAutofit fontScale="55000" lnSpcReduction="20000"/>
          </a:bodyPr>
          <a:lstStyle/>
          <a:p>
            <a:r>
              <a:rPr lang="en-GB" sz="3600" dirty="0"/>
              <a:t>This document specifies a "Global Transport Data Management" (GTDM) framework composed of</a:t>
            </a:r>
          </a:p>
          <a:p>
            <a:r>
              <a:rPr lang="en-GB" sz="3600" dirty="0"/>
              <a:t>a global transport basic data model</a:t>
            </a:r>
          </a:p>
          <a:p>
            <a:r>
              <a:rPr lang="en-GB" sz="3600" dirty="0"/>
              <a:t>a global transport function monitor data model</a:t>
            </a:r>
          </a:p>
          <a:p>
            <a:r>
              <a:rPr lang="en-GB" sz="3600" dirty="0"/>
              <a:t>a global transport access control data model</a:t>
            </a:r>
          </a:p>
          <a:p>
            <a:r>
              <a:rPr lang="en-GB" sz="3600" dirty="0"/>
              <a:t>to support data exchange between ITS-S application processes and correct interpretation of these data.</a:t>
            </a:r>
          </a:p>
          <a:p>
            <a:r>
              <a:rPr lang="en-GB" sz="3600" dirty="0"/>
              <a:t>This document defines standardized data classes in a "Global Transport Data Format" (GTDF), and means for managing them.</a:t>
            </a:r>
          </a:p>
          <a:p>
            <a:r>
              <a:rPr lang="en-GB" sz="3600" dirty="0"/>
              <a:t>Data exchange between ITS stations is specified based on messages composed of a global unique identifier and the associated data part. The format of the data part is specified by a globally unique identifier pointing to a configuration including instructions for correct interpretation of the data part.</a:t>
            </a:r>
          </a:p>
          <a:p>
            <a:r>
              <a:rPr lang="en-GB" sz="3600" dirty="0"/>
              <a:t>Application and role-based access control to GTDF resources are specified in conformance with </a:t>
            </a:r>
            <a:r>
              <a:rPr lang="en-GB" sz="3600" dirty="0">
                <a:hlinkClick r:id="rId2"/>
              </a:rPr>
              <a:t>IEEE 1609.2</a:t>
            </a:r>
            <a:r>
              <a:rPr lang="en-GB" sz="3600" dirty="0"/>
              <a:t> certificates.</a:t>
            </a:r>
          </a:p>
          <a:p>
            <a:r>
              <a:rPr lang="en-GB" sz="3600" dirty="0"/>
              <a:t>The set of ITS-S facility layer services is described as an ITS-S capability conformant with </a:t>
            </a:r>
            <a:r>
              <a:rPr lang="en-GB" sz="3600" dirty="0">
                <a:hlinkClick r:id="rId3"/>
              </a:rPr>
              <a:t>ISO 24102-6</a:t>
            </a:r>
            <a:r>
              <a:rPr lang="en-GB" sz="3600" dirty="0"/>
              <a:t>, which is an optional feature.</a:t>
            </a:r>
          </a:p>
          <a:p>
            <a:endParaRPr lang="en-GB" dirty="0"/>
          </a:p>
        </p:txBody>
      </p:sp>
      <p:sp>
        <p:nvSpPr>
          <p:cNvPr id="4" name="Rectangle 3">
            <a:extLst>
              <a:ext uri="{FF2B5EF4-FFF2-40B4-BE49-F238E27FC236}">
                <a16:creationId xmlns:a16="http://schemas.microsoft.com/office/drawing/2014/main" id="{86207AEF-58A1-464D-AB7C-0912EBE98E96}"/>
              </a:ext>
            </a:extLst>
          </p:cNvPr>
          <p:cNvSpPr/>
          <p:nvPr/>
        </p:nvSpPr>
        <p:spPr>
          <a:xfrm>
            <a:off x="1467134" y="204712"/>
            <a:ext cx="9295143" cy="2062103"/>
          </a:xfrm>
          <a:prstGeom prst="rect">
            <a:avLst/>
          </a:prstGeom>
          <a:noFill/>
          <a:scene3d>
            <a:camera prst="perspectiveRelaxed"/>
            <a:lightRig rig="threePt" dir="t"/>
          </a:scene3d>
        </p:spPr>
        <p:txBody>
          <a:bodyPr wrap="square" lIns="91440" tIns="45720" rIns="91440" bIns="45720">
            <a:spAutoFit/>
          </a:bodyPr>
          <a:lstStyle/>
          <a:p>
            <a:pPr algn="ctr"/>
            <a:r>
              <a:rPr lang="en-GB" sz="3200" b="1" cap="none" spc="0" dirty="0">
                <a:ln w="0"/>
                <a:solidFill>
                  <a:schemeClr val="accent1"/>
                </a:solidFill>
                <a:effectLst>
                  <a:outerShdw blurRad="38100" dist="25400" dir="5400000" algn="ctr" rotWithShape="0">
                    <a:srgbClr val="6E747A">
                      <a:alpha val="43000"/>
                    </a:srgbClr>
                  </a:outerShdw>
                </a:effectLst>
              </a:rPr>
              <a:t>CEN/TS 21184: </a:t>
            </a:r>
          </a:p>
          <a:p>
            <a:pPr algn="ctr"/>
            <a:r>
              <a:rPr lang="en-GB" sz="3200" b="1" cap="none" spc="0" dirty="0">
                <a:ln w="0"/>
                <a:solidFill>
                  <a:schemeClr val="accent1"/>
                </a:solidFill>
                <a:effectLst>
                  <a:outerShdw blurRad="38100" dist="25400" dir="5400000" algn="ctr" rotWithShape="0">
                    <a:srgbClr val="6E747A">
                      <a:alpha val="43000"/>
                    </a:srgbClr>
                  </a:outerShdw>
                </a:effectLst>
              </a:rPr>
              <a:t>Cooperative intelligent transport systems </a:t>
            </a:r>
          </a:p>
          <a:p>
            <a:pPr algn="ctr"/>
            <a:r>
              <a:rPr lang="en-GB" sz="3200" b="1" cap="none" spc="0" dirty="0">
                <a:ln w="0"/>
                <a:solidFill>
                  <a:schemeClr val="accent1"/>
                </a:solidFill>
                <a:effectLst>
                  <a:outerShdw blurRad="38100" dist="25400" dir="5400000" algn="ctr" rotWithShape="0">
                    <a:srgbClr val="6E747A">
                      <a:alpha val="43000"/>
                    </a:srgbClr>
                  </a:outerShdw>
                </a:effectLst>
              </a:rPr>
              <a:t>— Global transport </a:t>
            </a:r>
          </a:p>
          <a:p>
            <a:pPr algn="ctr"/>
            <a:r>
              <a:rPr lang="en-GB" sz="3200" b="1" cap="none" spc="0" dirty="0">
                <a:ln w="0"/>
                <a:solidFill>
                  <a:schemeClr val="accent1"/>
                </a:solidFill>
                <a:effectLst>
                  <a:outerShdw blurRad="38100" dist="25400" dir="5400000" algn="ctr" rotWithShape="0">
                    <a:srgbClr val="6E747A">
                      <a:alpha val="43000"/>
                    </a:srgbClr>
                  </a:outerShdw>
                </a:effectLst>
              </a:rPr>
              <a:t>data management (GTDM) framework</a:t>
            </a:r>
          </a:p>
        </p:txBody>
      </p:sp>
    </p:spTree>
    <p:extLst>
      <p:ext uri="{BB962C8B-B14F-4D97-AF65-F5344CB8AC3E}">
        <p14:creationId xmlns:p14="http://schemas.microsoft.com/office/powerpoint/2010/main" val="2690362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40FB44-01B3-47BA-9CC6-FB7309E88CEF}"/>
              </a:ext>
            </a:extLst>
          </p:cNvPr>
          <p:cNvSpPr>
            <a:spLocks noGrp="1"/>
          </p:cNvSpPr>
          <p:nvPr>
            <p:ph idx="1"/>
          </p:nvPr>
        </p:nvSpPr>
        <p:spPr/>
        <p:txBody>
          <a:bodyPr>
            <a:normAutofit fontScale="77500" lnSpcReduction="20000"/>
          </a:bodyPr>
          <a:lstStyle/>
          <a:p>
            <a:r>
              <a:rPr lang="en-GB" dirty="0"/>
              <a:t>This document specifies a methodology to define ITS-S communication profiles (ITS-SCPs) based on standardized communication protocols to interconnect trusted devices. These profiles enable information exchange between such trusted devices, including secure low-latency information exchange, in different configurations. This document also normatively specifies some ITS-SCPs based on the methodology, yet without the intent of covering all possible cases, in order to exemplify the methodology.</a:t>
            </a:r>
          </a:p>
          <a:p>
            <a:r>
              <a:rPr lang="en-GB" dirty="0"/>
              <a:t>Configurations of trusted devices for which this document defines ITS-SCP’s include the following units according to </a:t>
            </a:r>
            <a:r>
              <a:rPr lang="en-GB" dirty="0">
                <a:hlinkClick r:id="rId2"/>
              </a:rPr>
              <a:t>ISO 21217</a:t>
            </a:r>
            <a:r>
              <a:rPr lang="en-GB" dirty="0"/>
              <a:t>:</a:t>
            </a:r>
          </a:p>
          <a:p>
            <a:r>
              <a:rPr lang="en-GB" dirty="0"/>
              <a:t>ITS station communication units (ITS-SCU) of the same ITS station unit (ITS-SU), i.e. station-internal communications specified e.g. in </a:t>
            </a:r>
            <a:r>
              <a:rPr lang="en-GB" dirty="0">
                <a:hlinkClick r:id="rId3"/>
              </a:rPr>
              <a:t>ISO 24102-4</a:t>
            </a:r>
            <a:endParaRPr lang="en-GB" dirty="0"/>
          </a:p>
          <a:p>
            <a:r>
              <a:rPr lang="en-GB" dirty="0"/>
              <a:t>an ITS-SU and an external entity such as a sensor and control network, or a service in the Internet</a:t>
            </a:r>
          </a:p>
          <a:p>
            <a:r>
              <a:rPr lang="en-GB" dirty="0"/>
              <a:t>ITS-SUs</a:t>
            </a:r>
          </a:p>
          <a:p>
            <a:r>
              <a:rPr lang="en-GB" dirty="0"/>
              <a:t>The specifications given in this document can be applied to secured and to unsecured communications, both in unicast and groupcast communications mode</a:t>
            </a:r>
          </a:p>
        </p:txBody>
      </p:sp>
      <p:sp>
        <p:nvSpPr>
          <p:cNvPr id="4" name="Rectangle 3">
            <a:extLst>
              <a:ext uri="{FF2B5EF4-FFF2-40B4-BE49-F238E27FC236}">
                <a16:creationId xmlns:a16="http://schemas.microsoft.com/office/drawing/2014/main" id="{3649D67A-6A0A-488B-8CE5-6B157EF066FA}"/>
              </a:ext>
            </a:extLst>
          </p:cNvPr>
          <p:cNvSpPr/>
          <p:nvPr/>
        </p:nvSpPr>
        <p:spPr>
          <a:xfrm>
            <a:off x="2010522" y="297245"/>
            <a:ext cx="8170956" cy="1754326"/>
          </a:xfrm>
          <a:prstGeom prst="rect">
            <a:avLst/>
          </a:prstGeom>
          <a:noFill/>
          <a:scene3d>
            <a:camera prst="perspectiveRelaxed"/>
            <a:lightRig rig="threePt" dir="t"/>
          </a:scene3d>
        </p:spPr>
        <p:txBody>
          <a:bodyPr wrap="none" lIns="91440" tIns="45720" rIns="91440" bIns="45720">
            <a:spAutoFit/>
          </a:bodyPr>
          <a:lstStyle/>
          <a:p>
            <a:pPr algn="ctr"/>
            <a:r>
              <a:rPr lang="en-GB" sz="3600" b="1" cap="none" spc="0" dirty="0">
                <a:ln w="0"/>
                <a:solidFill>
                  <a:schemeClr val="accent1"/>
                </a:solidFill>
                <a:effectLst>
                  <a:outerShdw blurRad="38100" dist="25400" dir="5400000" algn="ctr" rotWithShape="0">
                    <a:srgbClr val="6E747A">
                      <a:alpha val="43000"/>
                    </a:srgbClr>
                  </a:outerShdw>
                </a:effectLst>
              </a:rPr>
              <a:t>CEN/TS 21185: </a:t>
            </a:r>
            <a:br>
              <a:rPr lang="en-GB" sz="3600" b="1" cap="none" spc="0" dirty="0">
                <a:ln w="0"/>
                <a:solidFill>
                  <a:schemeClr val="accent1"/>
                </a:solidFill>
                <a:effectLst>
                  <a:outerShdw blurRad="38100" dist="25400" dir="5400000" algn="ctr" rotWithShape="0">
                    <a:srgbClr val="6E747A">
                      <a:alpha val="43000"/>
                    </a:srgbClr>
                  </a:outerShdw>
                </a:effectLst>
              </a:rPr>
            </a:br>
            <a:r>
              <a:rPr lang="en-GB" sz="3600" b="1" cap="none" spc="0" dirty="0">
                <a:ln w="0"/>
                <a:solidFill>
                  <a:schemeClr val="accent1"/>
                </a:solidFill>
                <a:effectLst>
                  <a:outerShdw blurRad="38100" dist="25400" dir="5400000" algn="ctr" rotWithShape="0">
                    <a:srgbClr val="6E747A">
                      <a:alpha val="43000"/>
                    </a:srgbClr>
                  </a:outerShdw>
                </a:effectLst>
              </a:rPr>
              <a:t>Cooperative intelligent transport systems </a:t>
            </a:r>
          </a:p>
          <a:p>
            <a:pPr algn="ctr"/>
            <a:r>
              <a:rPr lang="en-GB" sz="3600" b="1" cap="none" spc="0" dirty="0">
                <a:ln w="0"/>
                <a:solidFill>
                  <a:schemeClr val="accent1"/>
                </a:solidFill>
                <a:effectLst>
                  <a:outerShdw blurRad="38100" dist="25400" dir="5400000" algn="ctr" rotWithShape="0">
                    <a:srgbClr val="6E747A">
                      <a:alpha val="43000"/>
                    </a:srgbClr>
                  </a:outerShdw>
                </a:effectLst>
              </a:rPr>
              <a:t>— Communication profiles</a:t>
            </a:r>
          </a:p>
        </p:txBody>
      </p:sp>
    </p:spTree>
    <p:extLst>
      <p:ext uri="{BB962C8B-B14F-4D97-AF65-F5344CB8AC3E}">
        <p14:creationId xmlns:p14="http://schemas.microsoft.com/office/powerpoint/2010/main" val="1921031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40FB44-01B3-47BA-9CC6-FB7309E88CEF}"/>
              </a:ext>
            </a:extLst>
          </p:cNvPr>
          <p:cNvSpPr>
            <a:spLocks noGrp="1"/>
          </p:cNvSpPr>
          <p:nvPr>
            <p:ph idx="1"/>
          </p:nvPr>
        </p:nvSpPr>
        <p:spPr/>
        <p:txBody>
          <a:bodyPr>
            <a:normAutofit fontScale="77500" lnSpcReduction="20000"/>
          </a:bodyPr>
          <a:lstStyle/>
          <a:p>
            <a:r>
              <a:rPr lang="en-GB" dirty="0"/>
              <a:t>This International Standard describes the communications reference architecture of nodes called “ITS station units” designed for deployment in intelligent transport systems (ITS) communication networks. The ITS station reference architecture is described in an abstract way. While this International Standard describes a number of ITS station elements, whether or not a particular element is implemented in an ITS station unit depends on the specific communication requirements of the implementation.</a:t>
            </a:r>
          </a:p>
          <a:p>
            <a:endParaRPr lang="en-GB" dirty="0"/>
          </a:p>
          <a:p>
            <a:r>
              <a:rPr lang="en-GB" dirty="0"/>
              <a:t>This International Standard also describes the various communication modes for peer-to-peer communications over various networks between ITS communication nodes. These nodes may be ITS station units as described in this International Standard or any other reachable nodes.</a:t>
            </a:r>
          </a:p>
          <a:p>
            <a:endParaRPr lang="en-GB" dirty="0"/>
          </a:p>
          <a:p>
            <a:r>
              <a:rPr lang="en-GB" dirty="0"/>
              <a:t>This  International  standard  specifies  the  minimum  set  of  normative  requirements  for  a  physical instantiation of the ITS station based on the principles of a “bounded secured managed domain”.</a:t>
            </a:r>
          </a:p>
          <a:p>
            <a:endParaRPr lang="en-GB" dirty="0"/>
          </a:p>
        </p:txBody>
      </p:sp>
      <p:sp>
        <p:nvSpPr>
          <p:cNvPr id="4" name="Rectangle 3">
            <a:extLst>
              <a:ext uri="{FF2B5EF4-FFF2-40B4-BE49-F238E27FC236}">
                <a16:creationId xmlns:a16="http://schemas.microsoft.com/office/drawing/2014/main" id="{49D1025E-80B8-41DC-8633-3C20A0A402C1}"/>
              </a:ext>
            </a:extLst>
          </p:cNvPr>
          <p:cNvSpPr/>
          <p:nvPr/>
        </p:nvSpPr>
        <p:spPr>
          <a:xfrm>
            <a:off x="1985749" y="320717"/>
            <a:ext cx="8222530" cy="1582254"/>
          </a:xfrm>
          <a:prstGeom prst="rect">
            <a:avLst/>
          </a:prstGeom>
          <a:noFill/>
          <a:scene3d>
            <a:camera prst="perspectiveRelaxed"/>
            <a:lightRig rig="threePt" dir="t"/>
          </a:scene3d>
        </p:spPr>
        <p:txBody>
          <a:bodyPr wrap="square" lIns="91440" tIns="45720" rIns="91440" bIns="45720">
            <a:spAutoFit/>
          </a:bodyPr>
          <a:lstStyle/>
          <a:p>
            <a:pPr algn="ctr"/>
            <a:r>
              <a:rPr lang="en-US" sz="3200" b="1" cap="none" spc="0" dirty="0">
                <a:ln w="0"/>
                <a:solidFill>
                  <a:schemeClr val="accent1"/>
                </a:solidFill>
                <a:effectLst>
                  <a:outerShdw blurRad="38100" dist="25400" dir="5400000" algn="ctr" rotWithShape="0">
                    <a:srgbClr val="6E747A">
                      <a:alpha val="43000"/>
                    </a:srgbClr>
                  </a:outerShdw>
                </a:effectLst>
              </a:rPr>
              <a:t>ISO 21217:2014 Intelligent transport systems — </a:t>
            </a:r>
          </a:p>
          <a:p>
            <a:pPr algn="ctr"/>
            <a:r>
              <a:rPr lang="en-US" sz="3200" b="1" cap="none" spc="0" dirty="0">
                <a:ln w="0"/>
                <a:solidFill>
                  <a:schemeClr val="accent1"/>
                </a:solidFill>
                <a:effectLst>
                  <a:outerShdw blurRad="38100" dist="25400" dir="5400000" algn="ctr" rotWithShape="0">
                    <a:srgbClr val="6E747A">
                      <a:alpha val="43000"/>
                    </a:srgbClr>
                  </a:outerShdw>
                </a:effectLst>
              </a:rPr>
              <a:t>Communications access for land mobiles </a:t>
            </a:r>
          </a:p>
          <a:p>
            <a:pPr algn="ctr"/>
            <a:r>
              <a:rPr lang="en-US" sz="3200" b="1" cap="none" spc="0" dirty="0">
                <a:ln w="0"/>
                <a:solidFill>
                  <a:schemeClr val="accent1"/>
                </a:solidFill>
                <a:effectLst>
                  <a:outerShdw blurRad="38100" dist="25400" dir="5400000" algn="ctr" rotWithShape="0">
                    <a:srgbClr val="6E747A">
                      <a:alpha val="43000"/>
                    </a:srgbClr>
                  </a:outerShdw>
                </a:effectLst>
              </a:rPr>
              <a:t> — Architecture</a:t>
            </a:r>
            <a:endParaRPr lang="en-GB" sz="3200" b="1" cap="none" spc="0" dirty="0">
              <a:ln w="0"/>
              <a:solidFill>
                <a:schemeClr val="accent1"/>
              </a:solidFill>
              <a:effectLst>
                <a:outerShdw blurRad="38100" dist="25400" dir="5400000" algn="ctr" rotWithShape="0">
                  <a:srgbClr val="6E747A">
                    <a:alpha val="43000"/>
                  </a:srgbClr>
                </a:outerShdw>
              </a:effectLst>
            </a:endParaRPr>
          </a:p>
        </p:txBody>
      </p:sp>
      <p:sp>
        <p:nvSpPr>
          <p:cNvPr id="5" name="Title 4">
            <a:extLst>
              <a:ext uri="{FF2B5EF4-FFF2-40B4-BE49-F238E27FC236}">
                <a16:creationId xmlns:a16="http://schemas.microsoft.com/office/drawing/2014/main" id="{108AAC9E-07FE-4192-9C09-55EECCC1F4F3}"/>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3488528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A39D1-BA58-43B8-8112-71E86123942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DC2A16D-B872-407A-A4E4-9B741C44370A}"/>
              </a:ext>
            </a:extLst>
          </p:cNvPr>
          <p:cNvSpPr>
            <a:spLocks noGrp="1"/>
          </p:cNvSpPr>
          <p:nvPr>
            <p:ph idx="1"/>
          </p:nvPr>
        </p:nvSpPr>
        <p:spPr/>
        <p:txBody>
          <a:bodyPr/>
          <a:lstStyle/>
          <a:p>
            <a:endParaRPr lang="en-GB"/>
          </a:p>
        </p:txBody>
      </p:sp>
      <p:pic>
        <p:nvPicPr>
          <p:cNvPr id="2050" name="Picture 2">
            <a:extLst>
              <a:ext uri="{FF2B5EF4-FFF2-40B4-BE49-F238E27FC236}">
                <a16:creationId xmlns:a16="http://schemas.microsoft.com/office/drawing/2014/main" id="{628541FB-4702-4BCE-B5FF-045D86FA13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7488" y="170228"/>
            <a:ext cx="6903913" cy="6687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1123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A168C-D4C2-4E27-BEB0-79CA3393A22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140FB44-01B3-47BA-9CC6-FB7309E88CEF}"/>
              </a:ext>
            </a:extLst>
          </p:cNvPr>
          <p:cNvSpPr>
            <a:spLocks noGrp="1"/>
          </p:cNvSpPr>
          <p:nvPr>
            <p:ph idx="1"/>
          </p:nvPr>
        </p:nvSpPr>
        <p:spPr>
          <a:xfrm>
            <a:off x="4730943" y="5100056"/>
            <a:ext cx="9902357" cy="3587670"/>
          </a:xfrm>
        </p:spPr>
        <p:txBody>
          <a:bodyPr/>
          <a:lstStyle/>
          <a:p>
            <a:endParaRPr lang="en-GB" dirty="0"/>
          </a:p>
        </p:txBody>
      </p:sp>
      <p:sp>
        <p:nvSpPr>
          <p:cNvPr id="4" name="Rectangle 1">
            <a:extLst>
              <a:ext uri="{FF2B5EF4-FFF2-40B4-BE49-F238E27FC236}">
                <a16:creationId xmlns:a16="http://schemas.microsoft.com/office/drawing/2014/main" id="{8E4EEF7B-C0D9-4B61-AA2A-4278841277DD}"/>
              </a:ext>
            </a:extLst>
          </p:cNvPr>
          <p:cNvSpPr>
            <a:spLocks noChangeArrowheads="1"/>
          </p:cNvSpPr>
          <p:nvPr/>
        </p:nvSpPr>
        <p:spPr bwMode="auto">
          <a:xfrm>
            <a:off x="3892743" y="-76825"/>
            <a:ext cx="11480994" cy="707947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6023" rIns="0" bIns="46023"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333333"/>
                </a:solidFill>
                <a:effectLst/>
                <a:latin typeface="Open Sans"/>
              </a:rPr>
              <a:t>Overview of relevant standards for C-ITS</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333333"/>
                </a:solidFill>
                <a:effectLst/>
                <a:latin typeface="Open Sans"/>
              </a:rPr>
              <a:t>The following figure provides an overview of relevant standards for C-ITS.</a:t>
            </a:r>
            <a:endParaRPr kumimoji="0" lang="en-US" altLang="en-US" sz="600" b="0" i="0" u="none" strike="noStrike" cap="none" normalizeH="0" baseline="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333333"/>
                </a:solidFill>
                <a:effectLst/>
                <a:latin typeface="Open Sans"/>
              </a:rPr>
              <a:t>  </a:t>
            </a:r>
            <a:r>
              <a:rPr kumimoji="0" lang="en-US" altLang="en-US" sz="42600" b="0" i="0" u="none" strike="noStrike" cap="none" normalizeH="0" baseline="0">
                <a:ln>
                  <a:noFill/>
                </a:ln>
                <a:solidFill>
                  <a:srgbClr val="333333"/>
                </a:solidFill>
                <a:effectLst/>
                <a:latin typeface="Open Sans"/>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026" name="Picture 2" descr="ITS S">
            <a:extLst>
              <a:ext uri="{FF2B5EF4-FFF2-40B4-BE49-F238E27FC236}">
                <a16:creationId xmlns:a16="http://schemas.microsoft.com/office/drawing/2014/main" id="{52B8F151-AE4F-47E9-A40A-2AD097C4B9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593" y="242306"/>
            <a:ext cx="5381716" cy="6377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42515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TotalTime>
  <Words>1185</Words>
  <Application>Microsoft Office PowerPoint</Application>
  <PresentationFormat>Widescreen</PresentationFormat>
  <Paragraphs>89</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Open Sans</vt:lpstr>
      <vt:lpstr>Office Theme</vt:lpstr>
      <vt:lpstr>Practicable, workable,  acceptable solutions for cybersecurity for connected vehicles through  the use of CEN/ISO Standards </vt:lpstr>
      <vt:lpstr>PowerPoint Presentation</vt:lpstr>
      <vt:lpstr>ISO 21177, ISO 21184, ISO 21185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Bob Williams</dc:creator>
  <cp:lastModifiedBy>Bob Williams</cp:lastModifiedBy>
  <cp:revision>15</cp:revision>
  <dcterms:created xsi:type="dcterms:W3CDTF">2019-11-13T13:11:20Z</dcterms:created>
  <dcterms:modified xsi:type="dcterms:W3CDTF">2019-11-13T15:37:16Z</dcterms:modified>
</cp:coreProperties>
</file>