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78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17575" y="739775"/>
            <a:ext cx="4927600"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55F9AB65-48AB-4ADF-A9A1-A51ECD7198C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0494" y="197221"/>
            <a:ext cx="2005717" cy="108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DA39124A-B18B-49E4-A30C-9CDAD43E3E25}"/>
              </a:ext>
            </a:extLst>
          </p:cNvPr>
          <p:cNvGraphicFramePr>
            <a:graphicFrameLocks noGrp="1"/>
          </p:cNvGraphicFramePr>
          <p:nvPr>
            <p:extLst>
              <p:ext uri="{D42A27DB-BD31-4B8C-83A1-F6EECF244321}">
                <p14:modId xmlns:p14="http://schemas.microsoft.com/office/powerpoint/2010/main" val="2174394181"/>
              </p:ext>
            </p:extLst>
          </p:nvPr>
        </p:nvGraphicFramePr>
        <p:xfrm>
          <a:off x="467544" y="188640"/>
          <a:ext cx="8219256" cy="411480"/>
        </p:xfrm>
        <a:graphic>
          <a:graphicData uri="http://schemas.openxmlformats.org/drawingml/2006/table">
            <a:tbl>
              <a:tblPr firstRow="1" firstCol="1" bandRow="1">
                <a:tableStyleId>{5C22544A-7EE6-4342-B048-85BDC9FD1C3A}</a:tableStyleId>
              </a:tblPr>
              <a:tblGrid>
                <a:gridCol w="5418492">
                  <a:extLst>
                    <a:ext uri="{9D8B030D-6E8A-4147-A177-3AD203B41FA5}">
                      <a16:colId xmlns:a16="http://schemas.microsoft.com/office/drawing/2014/main" val="20000"/>
                    </a:ext>
                  </a:extLst>
                </a:gridCol>
                <a:gridCol w="2800764">
                  <a:extLst>
                    <a:ext uri="{9D8B030D-6E8A-4147-A177-3AD203B41FA5}">
                      <a16:colId xmlns:a16="http://schemas.microsoft.com/office/drawing/2014/main" val="20001"/>
                    </a:ext>
                  </a:extLst>
                </a:gridCol>
              </a:tblGrid>
              <a:tr h="144016">
                <a:tc>
                  <a:txBody>
                    <a:bodyPr/>
                    <a:lstStyle/>
                    <a:p>
                      <a:pPr>
                        <a:spcAft>
                          <a:spcPts val="0"/>
                        </a:spcAft>
                      </a:pPr>
                      <a:r>
                        <a:rPr lang="en-US" sz="900" b="0" dirty="0">
                          <a:solidFill>
                            <a:schemeClr val="tx1"/>
                          </a:solidFill>
                          <a:effectLst/>
                        </a:rPr>
                        <a:t>Submitted by the expert from OICA</a:t>
                      </a:r>
                      <a:endParaRPr lang="fr-FR" sz="900" b="0" dirty="0">
                        <a:solidFill>
                          <a:schemeClr val="tx1"/>
                        </a:solidFill>
                        <a:effectLst/>
                        <a:latin typeface="Times New Roman" panose="02020603050405020304" pitchFamily="18" charset="0"/>
                        <a:ea typeface="Times New Roman" panose="02020603050405020304" pitchFamily="18"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894080" algn="l">
                        <a:spcAft>
                          <a:spcPts val="0"/>
                        </a:spcAft>
                      </a:pPr>
                      <a:r>
                        <a:rPr lang="en-US" sz="900" b="0" u="sng" dirty="0">
                          <a:solidFill>
                            <a:schemeClr val="tx1"/>
                          </a:solidFill>
                          <a:effectLst/>
                        </a:rPr>
                        <a:t>Informal document</a:t>
                      </a:r>
                      <a:r>
                        <a:rPr lang="en-US" sz="900" b="0" dirty="0">
                          <a:solidFill>
                            <a:schemeClr val="tx1"/>
                          </a:solidFill>
                          <a:effectLst/>
                        </a:rPr>
                        <a:t> </a:t>
                      </a:r>
                      <a:r>
                        <a:rPr lang="en-US" sz="900" b="1" dirty="0">
                          <a:solidFill>
                            <a:schemeClr val="tx1"/>
                          </a:solidFill>
                          <a:effectLst/>
                        </a:rPr>
                        <a:t>GRPE-77-05</a:t>
                      </a:r>
                      <a:endParaRPr lang="fr-FR" sz="900" b="1" dirty="0">
                        <a:solidFill>
                          <a:schemeClr val="tx1"/>
                        </a:solidFill>
                        <a:effectLst/>
                      </a:endParaRPr>
                    </a:p>
                    <a:p>
                      <a:pPr marL="894080" algn="l">
                        <a:spcAft>
                          <a:spcPts val="0"/>
                        </a:spcAft>
                      </a:pPr>
                      <a:r>
                        <a:rPr lang="en-US" sz="900" b="0" dirty="0">
                          <a:solidFill>
                            <a:schemeClr val="tx1"/>
                          </a:solidFill>
                          <a:effectLst/>
                        </a:rPr>
                        <a:t>77</a:t>
                      </a:r>
                      <a:r>
                        <a:rPr lang="en-US" sz="900" b="0" baseline="30000" dirty="0">
                          <a:solidFill>
                            <a:schemeClr val="tx1"/>
                          </a:solidFill>
                          <a:effectLst/>
                        </a:rPr>
                        <a:t>th</a:t>
                      </a:r>
                      <a:r>
                        <a:rPr lang="en-US" sz="900" b="0" dirty="0">
                          <a:solidFill>
                            <a:schemeClr val="tx1"/>
                          </a:solidFill>
                          <a:effectLst/>
                        </a:rPr>
                        <a:t> GRPE, 5-8 June 2018</a:t>
                      </a:r>
                      <a:endParaRPr lang="fr-FR" sz="900" b="0" dirty="0">
                        <a:solidFill>
                          <a:schemeClr val="tx1"/>
                        </a:solidFill>
                        <a:effectLst/>
                      </a:endParaRPr>
                    </a:p>
                    <a:p>
                      <a:pPr marL="894080" algn="l">
                        <a:spcAft>
                          <a:spcPts val="0"/>
                        </a:spcAft>
                      </a:pPr>
                      <a:r>
                        <a:rPr lang="en-US" sz="900" b="0" dirty="0">
                          <a:solidFill>
                            <a:schemeClr val="tx1"/>
                          </a:solidFill>
                          <a:effectLst/>
                        </a:rPr>
                        <a:t>Agenda item 3.(a)</a:t>
                      </a:r>
                      <a:endParaRPr lang="fr-FR" sz="900" b="0" dirty="0">
                        <a:solidFill>
                          <a:schemeClr val="tx1"/>
                        </a:solidFill>
                        <a:effectLst/>
                        <a:latin typeface="Times New Roman" panose="02020603050405020304" pitchFamily="18" charset="0"/>
                        <a:ea typeface="Times New Roman" panose="02020603050405020304" pitchFamily="18"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6" name="Espace réservé du numéro de diapositive 5">
            <a:extLst>
              <a:ext uri="{FF2B5EF4-FFF2-40B4-BE49-F238E27FC236}">
                <a16:creationId xmlns:a16="http://schemas.microsoft.com/office/drawing/2014/main" id="{0DBAF195-D317-47F5-9D7F-B88D41B59794}"/>
              </a:ext>
            </a:extLst>
          </p:cNvPr>
          <p:cNvSpPr>
            <a:spLocks noGrp="1"/>
          </p:cNvSpPr>
          <p:nvPr>
            <p:ph type="sldNum" sz="quarter" idx="12"/>
          </p:nvPr>
        </p:nvSpPr>
        <p:spPr/>
        <p:txBody>
          <a:bodyPr/>
          <a:lstStyle/>
          <a:p>
            <a:r>
              <a:rPr lang="fr-FR" altLang="ja-JP" sz="1000" dirty="0"/>
              <a:t>1</a:t>
            </a:r>
          </a:p>
        </p:txBody>
      </p:sp>
      <p:sp>
        <p:nvSpPr>
          <p:cNvPr id="7" name="ZoneTexte 6">
            <a:extLst>
              <a:ext uri="{FF2B5EF4-FFF2-40B4-BE49-F238E27FC236}">
                <a16:creationId xmlns:a16="http://schemas.microsoft.com/office/drawing/2014/main" id="{15F0EFB7-85DF-472C-8A37-F5B6F8070459}"/>
              </a:ext>
            </a:extLst>
          </p:cNvPr>
          <p:cNvSpPr txBox="1"/>
          <p:nvPr/>
        </p:nvSpPr>
        <p:spPr>
          <a:xfrm>
            <a:off x="8389" y="2515543"/>
            <a:ext cx="9144000" cy="861774"/>
          </a:xfrm>
          <a:prstGeom prst="rect">
            <a:avLst/>
          </a:prstGeom>
          <a:noFill/>
        </p:spPr>
        <p:txBody>
          <a:bodyPr wrap="square" rtlCol="0">
            <a:spAutoFit/>
          </a:bodyPr>
          <a:lstStyle/>
          <a:p>
            <a:pPr algn="ctr"/>
            <a:r>
              <a:rPr lang="en-GB" sz="3200" dirty="0"/>
              <a:t>PN Levels in UN Regulation N°83.07</a:t>
            </a:r>
          </a:p>
          <a:p>
            <a:pPr algn="ctr"/>
            <a:r>
              <a:rPr lang="en-GB" dirty="0"/>
              <a:t>Presented to GRPE 77</a:t>
            </a:r>
            <a:r>
              <a:rPr lang="en-GB" baseline="30000" dirty="0"/>
              <a:t>th</a:t>
            </a:r>
            <a:r>
              <a:rPr lang="en-GB" dirty="0"/>
              <a:t> session – June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2160240"/>
          </a:xfrm>
        </p:spPr>
        <p:txBody>
          <a:bodyPr/>
          <a:lstStyle/>
          <a:p>
            <a:pPr marL="0" indent="0">
              <a:buNone/>
            </a:pPr>
            <a:r>
              <a:rPr lang="de-DE" sz="1800" dirty="0"/>
              <a:t>UN Regulation 83.07 </a:t>
            </a:r>
            <a:r>
              <a:rPr lang="de-DE" sz="1800" dirty="0" err="1"/>
              <a:t>is</a:t>
            </a:r>
            <a:r>
              <a:rPr lang="de-DE" sz="1800" dirty="0"/>
              <a:t> sub-</a:t>
            </a:r>
            <a:r>
              <a:rPr lang="de-DE" sz="1800" dirty="0" err="1"/>
              <a:t>divided</a:t>
            </a:r>
            <a:r>
              <a:rPr lang="de-DE" sz="1800" dirty="0"/>
              <a:t> </a:t>
            </a:r>
            <a:r>
              <a:rPr lang="de-DE" sz="1800" dirty="0" err="1"/>
              <a:t>into</a:t>
            </a:r>
            <a:r>
              <a:rPr lang="de-DE" sz="1800" dirty="0"/>
              <a:t> 3 </a:t>
            </a:r>
            <a:r>
              <a:rPr lang="de-DE" sz="1800" dirty="0" err="1"/>
              <a:t>sets</a:t>
            </a:r>
            <a:r>
              <a:rPr lang="de-DE" sz="1800" dirty="0"/>
              <a:t> </a:t>
            </a:r>
            <a:r>
              <a:rPr lang="de-DE" sz="1800" dirty="0" err="1"/>
              <a:t>of</a:t>
            </a:r>
            <a:r>
              <a:rPr lang="de-DE" sz="1800" dirty="0"/>
              <a:t> </a:t>
            </a:r>
            <a:r>
              <a:rPr lang="de-DE" sz="1800" dirty="0" err="1"/>
              <a:t>approval</a:t>
            </a:r>
            <a:r>
              <a:rPr lang="de-DE" sz="1800" dirty="0"/>
              <a:t> </a:t>
            </a:r>
            <a:r>
              <a:rPr lang="de-DE" sz="1800" dirty="0" err="1"/>
              <a:t>characters</a:t>
            </a:r>
            <a:r>
              <a:rPr lang="de-DE" sz="1800" dirty="0"/>
              <a:t> (</a:t>
            </a:r>
            <a:r>
              <a:rPr lang="de-DE" sz="1800" dirty="0" err="1"/>
              <a:t>here</a:t>
            </a:r>
            <a:r>
              <a:rPr lang="de-DE" sz="1800" dirty="0"/>
              <a:t> just </a:t>
            </a:r>
            <a:r>
              <a:rPr lang="de-DE" sz="1800" dirty="0" err="1"/>
              <a:t>those</a:t>
            </a:r>
            <a:r>
              <a:rPr lang="de-DE" sz="1800" dirty="0"/>
              <a:t> </a:t>
            </a:r>
            <a:r>
              <a:rPr lang="de-DE" sz="1800" dirty="0" err="1"/>
              <a:t>for</a:t>
            </a:r>
            <a:r>
              <a:rPr lang="de-DE" sz="1800" dirty="0"/>
              <a:t> </a:t>
            </a:r>
            <a:r>
              <a:rPr lang="de-DE" sz="1800" dirty="0" err="1"/>
              <a:t>category</a:t>
            </a:r>
            <a:r>
              <a:rPr lang="de-DE" sz="1800" dirty="0"/>
              <a:t> M </a:t>
            </a:r>
            <a:r>
              <a:rPr lang="de-DE" sz="1800" dirty="0" err="1"/>
              <a:t>vehicles</a:t>
            </a:r>
            <a:r>
              <a:rPr lang="de-DE" sz="1800" dirty="0"/>
              <a:t> </a:t>
            </a:r>
            <a:r>
              <a:rPr lang="de-DE" sz="1800" dirty="0" err="1"/>
              <a:t>as</a:t>
            </a:r>
            <a:r>
              <a:rPr lang="de-DE" sz="1800" dirty="0"/>
              <a:t> an </a:t>
            </a:r>
            <a:r>
              <a:rPr lang="de-DE" sz="1800" dirty="0" err="1"/>
              <a:t>example</a:t>
            </a:r>
            <a:r>
              <a:rPr lang="de-DE" sz="1800" dirty="0"/>
              <a:t>).  The </a:t>
            </a:r>
            <a:r>
              <a:rPr lang="de-DE" sz="1800" dirty="0" err="1"/>
              <a:t>content</a:t>
            </a:r>
            <a:r>
              <a:rPr lang="de-DE" sz="1800" dirty="0"/>
              <a:t> </a:t>
            </a:r>
            <a:r>
              <a:rPr lang="de-DE" sz="1800" dirty="0" err="1"/>
              <a:t>of</a:t>
            </a:r>
            <a:r>
              <a:rPr lang="de-DE" sz="1800" dirty="0"/>
              <a:t> </a:t>
            </a:r>
            <a:r>
              <a:rPr lang="de-DE" sz="1800" dirty="0" err="1"/>
              <a:t>these</a:t>
            </a:r>
            <a:r>
              <a:rPr lang="de-DE" sz="1800" dirty="0"/>
              <a:t> </a:t>
            </a:r>
            <a:r>
              <a:rPr lang="de-DE" sz="1800" dirty="0" err="1"/>
              <a:t>approvals</a:t>
            </a:r>
            <a:r>
              <a:rPr lang="de-DE" sz="1800" dirty="0"/>
              <a:t> </a:t>
            </a:r>
            <a:r>
              <a:rPr lang="de-DE" sz="1800" dirty="0" err="1"/>
              <a:t>is</a:t>
            </a:r>
            <a:r>
              <a:rPr lang="de-DE" sz="1800" dirty="0"/>
              <a:t> </a:t>
            </a:r>
            <a:r>
              <a:rPr lang="de-DE" sz="1800" dirty="0" err="1"/>
              <a:t>described</a:t>
            </a:r>
            <a:r>
              <a:rPr lang="de-DE" sz="1800" dirty="0"/>
              <a:t> in </a:t>
            </a:r>
            <a:r>
              <a:rPr lang="de-DE" sz="1800" dirty="0" err="1"/>
              <a:t>the</a:t>
            </a:r>
            <a:r>
              <a:rPr lang="de-DE" sz="1800" dirty="0"/>
              <a:t> </a:t>
            </a:r>
            <a:r>
              <a:rPr lang="de-DE" sz="1800" dirty="0" err="1"/>
              <a:t>table</a:t>
            </a:r>
            <a:r>
              <a:rPr lang="de-DE" sz="1800" dirty="0"/>
              <a:t> </a:t>
            </a:r>
            <a:r>
              <a:rPr lang="de-DE" sz="1800" dirty="0" err="1"/>
              <a:t>of</a:t>
            </a:r>
            <a:r>
              <a:rPr lang="de-DE" sz="1800" dirty="0"/>
              <a:t> </a:t>
            </a:r>
            <a:r>
              <a:rPr lang="de-DE" sz="1800" dirty="0" err="1"/>
              <a:t>limit</a:t>
            </a:r>
            <a:r>
              <a:rPr lang="de-DE" sz="1800" dirty="0"/>
              <a:t> </a:t>
            </a:r>
            <a:r>
              <a:rPr lang="de-DE" sz="1800" dirty="0" err="1"/>
              <a:t>values</a:t>
            </a:r>
            <a:r>
              <a:rPr lang="de-DE" sz="1800" dirty="0"/>
              <a:t> and </a:t>
            </a:r>
            <a:r>
              <a:rPr lang="de-DE" sz="1800" dirty="0" err="1"/>
              <a:t>the</a:t>
            </a:r>
            <a:r>
              <a:rPr lang="de-DE" sz="1800" dirty="0"/>
              <a:t> </a:t>
            </a:r>
            <a:r>
              <a:rPr lang="de-DE" sz="1800" dirty="0" err="1"/>
              <a:t>table</a:t>
            </a:r>
            <a:r>
              <a:rPr lang="de-DE" sz="1800" dirty="0"/>
              <a:t> </a:t>
            </a:r>
            <a:r>
              <a:rPr lang="de-DE" sz="1800" dirty="0" err="1"/>
              <a:t>of</a:t>
            </a:r>
            <a:r>
              <a:rPr lang="de-DE" sz="1800" dirty="0"/>
              <a:t> </a:t>
            </a:r>
            <a:r>
              <a:rPr lang="de-DE" sz="1800" dirty="0" err="1"/>
              <a:t>test</a:t>
            </a:r>
            <a:r>
              <a:rPr lang="de-DE" sz="1800" dirty="0"/>
              <a:t> </a:t>
            </a:r>
            <a:r>
              <a:rPr lang="de-DE" sz="1800" dirty="0" err="1"/>
              <a:t>requirements</a:t>
            </a:r>
            <a:r>
              <a:rPr lang="de-DE" sz="1800" dirty="0"/>
              <a:t> on </a:t>
            </a:r>
            <a:r>
              <a:rPr lang="de-DE" sz="1800" dirty="0" err="1"/>
              <a:t>the</a:t>
            </a:r>
            <a:r>
              <a:rPr lang="de-DE" sz="1800" dirty="0"/>
              <a:t> </a:t>
            </a:r>
            <a:r>
              <a:rPr lang="de-DE" sz="1800" dirty="0" err="1"/>
              <a:t>following</a:t>
            </a:r>
            <a:r>
              <a:rPr lang="de-DE" sz="1800" dirty="0"/>
              <a:t> </a:t>
            </a:r>
            <a:r>
              <a:rPr lang="de-DE" sz="1800" dirty="0" err="1"/>
              <a:t>pages</a:t>
            </a:r>
            <a:r>
              <a:rPr lang="de-DE" sz="1800" dirty="0"/>
              <a:t>:</a:t>
            </a:r>
            <a:endParaRPr lang="en-GB" sz="1800" dirty="0"/>
          </a:p>
          <a:p>
            <a:endParaRPr lang="en-GB" sz="1000" dirty="0"/>
          </a:p>
          <a:p>
            <a:pPr marL="0" indent="0">
              <a:buNone/>
            </a:pPr>
            <a:r>
              <a:rPr lang="en-GB" sz="1800" dirty="0"/>
              <a:t>Table A3/1</a:t>
            </a:r>
          </a:p>
          <a:p>
            <a:pPr marL="0" indent="0">
              <a:buNone/>
            </a:pPr>
            <a:r>
              <a:rPr lang="en-US" sz="1800" b="1" dirty="0"/>
              <a:t>Letters with reference to fuel, engine and vehicle category</a:t>
            </a:r>
            <a:endParaRPr lang="en-GB" sz="1800" dirty="0"/>
          </a:p>
          <a:p>
            <a:pPr marL="0" indent="0">
              <a:buNone/>
            </a:pPr>
            <a:endParaRPr lang="fr-FR" sz="1800" dirty="0"/>
          </a:p>
        </p:txBody>
      </p:sp>
      <p:sp>
        <p:nvSpPr>
          <p:cNvPr id="4" name="Espace réservé du numéro de diapositive 3">
            <a:extLst>
              <a:ext uri="{FF2B5EF4-FFF2-40B4-BE49-F238E27FC236}">
                <a16:creationId xmlns:a16="http://schemas.microsoft.com/office/drawing/2014/main" id="{C509C6BE-78E5-4432-886F-D50D81CA4477}"/>
              </a:ext>
            </a:extLst>
          </p:cNvPr>
          <p:cNvSpPr>
            <a:spLocks noGrp="1"/>
          </p:cNvSpPr>
          <p:nvPr>
            <p:ph type="sldNum" sz="quarter" idx="12"/>
          </p:nvPr>
        </p:nvSpPr>
        <p:spPr/>
        <p:txBody>
          <a:bodyPr/>
          <a:lstStyle/>
          <a:p>
            <a:fld id="{E4A5D464-134C-4C80-B41F-7081051DEBC1}" type="slidenum">
              <a:rPr lang="ja-JP" altLang="fr-FR" smtClean="0"/>
              <a:pPr/>
              <a:t>2</a:t>
            </a:fld>
            <a:endParaRPr lang="fr-FR" altLang="ja-JP"/>
          </a:p>
        </p:txBody>
      </p:sp>
      <p:sp>
        <p:nvSpPr>
          <p:cNvPr id="5" name="Rectangle 4">
            <a:extLst>
              <a:ext uri="{FF2B5EF4-FFF2-40B4-BE49-F238E27FC236}">
                <a16:creationId xmlns:a16="http://schemas.microsoft.com/office/drawing/2014/main" id="{A61553D2-5041-428A-9F69-820E8582512C}"/>
              </a:ext>
            </a:extLst>
          </p:cNvPr>
          <p:cNvSpPr/>
          <p:nvPr/>
        </p:nvSpPr>
        <p:spPr>
          <a:xfrm>
            <a:off x="457200" y="4509120"/>
            <a:ext cx="8229600" cy="2031325"/>
          </a:xfrm>
          <a:prstGeom prst="rect">
            <a:avLst/>
          </a:prstGeom>
        </p:spPr>
        <p:txBody>
          <a:bodyPr wrap="square">
            <a:spAutoFit/>
          </a:bodyPr>
          <a:lstStyle/>
          <a:p>
            <a:r>
              <a:rPr lang="en-US" dirty="0"/>
              <a:t>Emissions standard key</a:t>
            </a:r>
          </a:p>
          <a:p>
            <a:r>
              <a:rPr lang="en-US" dirty="0"/>
              <a:t>A Emission requirements according to the limits in Table 1 of paragraph 5.3.1.4. of this Regulation, but allowing the preliminary values for particulate numbers for PI vehicles as detailed in footnote 2 to that table;</a:t>
            </a:r>
          </a:p>
          <a:p>
            <a:r>
              <a:rPr lang="en-US" dirty="0"/>
              <a:t>B Emission requirements according to the limits in Table 1 of paragraph 5.3.1.4. of this Regulation, including the final particulate number standards for PI vehicles and use of E10 and B7 reference fuel (where applicable).</a:t>
            </a:r>
            <a:endParaRPr lang="en-GB" dirty="0"/>
          </a:p>
        </p:txBody>
      </p:sp>
      <p:graphicFrame>
        <p:nvGraphicFramePr>
          <p:cNvPr id="6" name="Tabelle 2">
            <a:extLst>
              <a:ext uri="{FF2B5EF4-FFF2-40B4-BE49-F238E27FC236}">
                <a16:creationId xmlns:a16="http://schemas.microsoft.com/office/drawing/2014/main" id="{FA45127A-C079-4B03-8583-018C0CA86722}"/>
              </a:ext>
            </a:extLst>
          </p:cNvPr>
          <p:cNvGraphicFramePr>
            <a:graphicFrameLocks noGrp="1"/>
          </p:cNvGraphicFramePr>
          <p:nvPr>
            <p:extLst>
              <p:ext uri="{D42A27DB-BD31-4B8C-83A1-F6EECF244321}">
                <p14:modId xmlns:p14="http://schemas.microsoft.com/office/powerpoint/2010/main" val="1423449699"/>
              </p:ext>
            </p:extLst>
          </p:nvPr>
        </p:nvGraphicFramePr>
        <p:xfrm>
          <a:off x="467544" y="2996952"/>
          <a:ext cx="8214912" cy="1422400"/>
        </p:xfrm>
        <a:graphic>
          <a:graphicData uri="http://schemas.openxmlformats.org/drawingml/2006/table">
            <a:tbl>
              <a:tblPr firstRow="1" firstCol="1" bandRow="1"/>
              <a:tblGrid>
                <a:gridCol w="982709">
                  <a:extLst>
                    <a:ext uri="{9D8B030D-6E8A-4147-A177-3AD203B41FA5}">
                      <a16:colId xmlns:a16="http://schemas.microsoft.com/office/drawing/2014/main" val="20000"/>
                    </a:ext>
                  </a:extLst>
                </a:gridCol>
                <a:gridCol w="1609579">
                  <a:extLst>
                    <a:ext uri="{9D8B030D-6E8A-4147-A177-3AD203B41FA5}">
                      <a16:colId xmlns:a16="http://schemas.microsoft.com/office/drawing/2014/main" val="20001"/>
                    </a:ext>
                  </a:extLst>
                </a:gridCol>
                <a:gridCol w="1168446">
                  <a:extLst>
                    <a:ext uri="{9D8B030D-6E8A-4147-A177-3AD203B41FA5}">
                      <a16:colId xmlns:a16="http://schemas.microsoft.com/office/drawing/2014/main" val="20002"/>
                    </a:ext>
                  </a:extLst>
                </a:gridCol>
                <a:gridCol w="1492296">
                  <a:extLst>
                    <a:ext uri="{9D8B030D-6E8A-4147-A177-3AD203B41FA5}">
                      <a16:colId xmlns:a16="http://schemas.microsoft.com/office/drawing/2014/main" val="20003"/>
                    </a:ext>
                  </a:extLst>
                </a:gridCol>
                <a:gridCol w="2961882">
                  <a:extLst>
                    <a:ext uri="{9D8B030D-6E8A-4147-A177-3AD203B41FA5}">
                      <a16:colId xmlns:a16="http://schemas.microsoft.com/office/drawing/2014/main" val="20004"/>
                    </a:ext>
                  </a:extLst>
                </a:gridCol>
              </a:tblGrid>
              <a:tr h="345843">
                <a:tc>
                  <a:txBody>
                    <a:bodyPr/>
                    <a:lstStyle/>
                    <a:p>
                      <a:pPr>
                        <a:lnSpc>
                          <a:spcPts val="1420"/>
                        </a:lnSpc>
                        <a:spcAft>
                          <a:spcPts val="0"/>
                        </a:spcAft>
                      </a:pPr>
                      <a:r>
                        <a:rPr lang="en-GB" sz="1600" dirty="0">
                          <a:effectLst/>
                          <a:latin typeface="Times New Roman"/>
                          <a:ea typeface="Times New Roman"/>
                        </a:rPr>
                        <a:t>Character</a:t>
                      </a:r>
                      <a:endParaRPr lang="de-DE" sz="1000" dirty="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en-GB" sz="1600" dirty="0">
                          <a:effectLst/>
                          <a:latin typeface="Times New Roman"/>
                          <a:ea typeface="Times New Roman"/>
                        </a:rPr>
                        <a:t>Vehicle category and class</a:t>
                      </a:r>
                      <a:endParaRPr lang="de-DE" sz="1000" dirty="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en-GB" sz="1600">
                          <a:effectLst/>
                          <a:latin typeface="Times New Roman"/>
                          <a:ea typeface="Times New Roman"/>
                        </a:rPr>
                        <a:t>Engine type</a:t>
                      </a:r>
                      <a:endParaRPr lang="de-DE" sz="100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en-GB" sz="1600">
                          <a:effectLst/>
                          <a:latin typeface="Times New Roman"/>
                          <a:ea typeface="Times New Roman"/>
                        </a:rPr>
                        <a:t>Emission standard</a:t>
                      </a:r>
                      <a:endParaRPr lang="de-DE" sz="100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en-GB" sz="1600">
                          <a:effectLst/>
                          <a:latin typeface="Times New Roman"/>
                          <a:ea typeface="Times New Roman"/>
                        </a:rPr>
                        <a:t>OBD standard</a:t>
                      </a:r>
                      <a:endParaRPr lang="de-DE" sz="100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5843">
                <a:tc>
                  <a:txBody>
                    <a:bodyPr/>
                    <a:lstStyle/>
                    <a:p>
                      <a:pPr>
                        <a:lnSpc>
                          <a:spcPts val="1420"/>
                        </a:lnSpc>
                        <a:spcAft>
                          <a:spcPts val="0"/>
                        </a:spcAft>
                      </a:pPr>
                      <a:r>
                        <a:rPr lang="de-DE" sz="1600" dirty="0">
                          <a:effectLst/>
                          <a:latin typeface="Times New Roman"/>
                          <a:ea typeface="Times New Roman"/>
                        </a:rPr>
                        <a:t>W</a:t>
                      </a:r>
                      <a:endParaRPr lang="de-DE" sz="1000" dirty="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de-DE" sz="1600" dirty="0">
                          <a:effectLst/>
                          <a:latin typeface="Times New Roman"/>
                          <a:ea typeface="Times New Roman"/>
                        </a:rPr>
                        <a:t>M, N1 Class I.</a:t>
                      </a:r>
                      <a:endParaRPr lang="de-DE" sz="1000" dirty="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de-DE" sz="1600">
                          <a:effectLst/>
                          <a:latin typeface="Times New Roman"/>
                          <a:ea typeface="Times New Roman"/>
                        </a:rPr>
                        <a:t>PI CI</a:t>
                      </a:r>
                      <a:endParaRPr lang="de-DE" sz="100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en-GB" sz="1200" dirty="0">
                          <a:effectLst/>
                          <a:latin typeface="Arial"/>
                          <a:ea typeface="Times New Roman"/>
                        </a:rPr>
                        <a:t>A</a:t>
                      </a:r>
                      <a:endParaRPr lang="de-DE" sz="1200" dirty="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en-GB" sz="1600" dirty="0">
                          <a:effectLst/>
                          <a:latin typeface="Times New Roman"/>
                          <a:ea typeface="Times New Roman"/>
                        </a:rPr>
                        <a:t>Preliminary OBD threshold limits (see Table </a:t>
                      </a:r>
                      <a:r>
                        <a:rPr lang="en-GB" sz="1600" dirty="0" err="1">
                          <a:effectLst/>
                          <a:latin typeface="Times New Roman"/>
                          <a:ea typeface="Times New Roman"/>
                        </a:rPr>
                        <a:t>A11</a:t>
                      </a:r>
                      <a:r>
                        <a:rPr lang="en-GB" sz="1600" dirty="0">
                          <a:effectLst/>
                          <a:latin typeface="Times New Roman"/>
                          <a:ea typeface="Times New Roman"/>
                        </a:rPr>
                        <a:t>/2)</a:t>
                      </a:r>
                      <a:endParaRPr lang="de-DE" sz="1000" dirty="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5843">
                <a:tc>
                  <a:txBody>
                    <a:bodyPr/>
                    <a:lstStyle/>
                    <a:p>
                      <a:pPr>
                        <a:lnSpc>
                          <a:spcPts val="1420"/>
                        </a:lnSpc>
                        <a:spcAft>
                          <a:spcPts val="0"/>
                        </a:spcAft>
                      </a:pPr>
                      <a:r>
                        <a:rPr lang="de-DE" sz="1600" dirty="0">
                          <a:effectLst/>
                          <a:latin typeface="Times New Roman"/>
                          <a:ea typeface="Times New Roman"/>
                        </a:rPr>
                        <a:t>ZA</a:t>
                      </a:r>
                      <a:endParaRPr lang="de-DE" sz="1000" dirty="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de-DE" sz="1600">
                          <a:effectLst/>
                          <a:latin typeface="Times New Roman"/>
                          <a:ea typeface="Times New Roman"/>
                        </a:rPr>
                        <a:t>M, N1 Class I.</a:t>
                      </a:r>
                      <a:endParaRPr lang="de-DE" sz="100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de-DE" sz="1600">
                          <a:effectLst/>
                          <a:latin typeface="Times New Roman"/>
                          <a:ea typeface="Times New Roman"/>
                        </a:rPr>
                        <a:t>PI CI</a:t>
                      </a:r>
                      <a:endParaRPr lang="de-DE" sz="100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en-GB" sz="1200" dirty="0">
                          <a:effectLst/>
                          <a:latin typeface="Arial"/>
                          <a:ea typeface="Times New Roman"/>
                        </a:rPr>
                        <a:t>B</a:t>
                      </a:r>
                      <a:endParaRPr lang="de-DE" sz="1200" dirty="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en-GB" sz="1600">
                          <a:effectLst/>
                          <a:latin typeface="Times New Roman"/>
                          <a:ea typeface="Times New Roman"/>
                        </a:rPr>
                        <a:t>Preliminary OBD threshold limits (see Table A11/2)</a:t>
                      </a:r>
                      <a:endParaRPr lang="de-DE" sz="100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2921">
                <a:tc>
                  <a:txBody>
                    <a:bodyPr/>
                    <a:lstStyle/>
                    <a:p>
                      <a:pPr>
                        <a:lnSpc>
                          <a:spcPts val="1420"/>
                        </a:lnSpc>
                        <a:spcAft>
                          <a:spcPts val="0"/>
                        </a:spcAft>
                      </a:pPr>
                      <a:r>
                        <a:rPr lang="de-DE" sz="1600">
                          <a:effectLst/>
                          <a:latin typeface="Times New Roman"/>
                          <a:ea typeface="Times New Roman"/>
                        </a:rPr>
                        <a:t>ZD</a:t>
                      </a:r>
                      <a:endParaRPr lang="de-DE" sz="100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de-DE" sz="1600">
                          <a:effectLst/>
                          <a:latin typeface="Times New Roman"/>
                          <a:ea typeface="Times New Roman"/>
                        </a:rPr>
                        <a:t>M, N1 Class I.</a:t>
                      </a:r>
                      <a:endParaRPr lang="de-DE" sz="100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de-DE" sz="1600">
                          <a:effectLst/>
                          <a:latin typeface="Times New Roman"/>
                          <a:ea typeface="Times New Roman"/>
                        </a:rPr>
                        <a:t>PI CI</a:t>
                      </a:r>
                      <a:endParaRPr lang="de-DE" sz="100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en-GB" sz="1200" dirty="0">
                          <a:effectLst/>
                          <a:latin typeface="Arial"/>
                          <a:ea typeface="Times New Roman"/>
                        </a:rPr>
                        <a:t>B</a:t>
                      </a:r>
                      <a:endParaRPr lang="de-DE" sz="1200" dirty="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20"/>
                        </a:lnSpc>
                        <a:spcAft>
                          <a:spcPts val="0"/>
                        </a:spcAft>
                      </a:pPr>
                      <a:r>
                        <a:rPr lang="en-GB" sz="1600" dirty="0">
                          <a:effectLst/>
                          <a:latin typeface="Times New Roman"/>
                          <a:ea typeface="Times New Roman"/>
                        </a:rPr>
                        <a:t>Final OBD threshold limits (see Table </a:t>
                      </a:r>
                      <a:r>
                        <a:rPr lang="en-GB" sz="1600" dirty="0" err="1">
                          <a:effectLst/>
                          <a:latin typeface="Times New Roman"/>
                          <a:ea typeface="Times New Roman"/>
                        </a:rPr>
                        <a:t>A11</a:t>
                      </a:r>
                      <a:r>
                        <a:rPr lang="en-GB" sz="1600" dirty="0">
                          <a:effectLst/>
                          <a:latin typeface="Times New Roman"/>
                          <a:ea typeface="Times New Roman"/>
                        </a:rPr>
                        <a:t>/1)</a:t>
                      </a:r>
                      <a:endParaRPr lang="de-DE" sz="1000" dirty="0">
                        <a:effectLst/>
                        <a:latin typeface="Arial"/>
                        <a:ea typeface="Times New Roman"/>
                      </a:endParaRPr>
                    </a:p>
                  </a:txBody>
                  <a:tcPr marL="66698" marR="66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en-US" sz="1800" dirty="0"/>
              <a:t>Table A of paragraph 5.2.3. describes which vehicle configurations must perform which tests on which reference fuels.  </a:t>
            </a:r>
          </a:p>
          <a:p>
            <a:pPr marL="0" indent="0">
              <a:buNone/>
            </a:pPr>
            <a:endParaRPr lang="en-US" sz="1800" dirty="0"/>
          </a:p>
          <a:p>
            <a:pPr marL="0" indent="0">
              <a:buNone/>
            </a:pPr>
            <a:r>
              <a:rPr lang="en-US" sz="1800" dirty="0"/>
              <a:t>For those engines at least partially powered by petrol or diesel, the footnote 7 is referenced:</a:t>
            </a:r>
          </a:p>
          <a:p>
            <a:pPr marL="0" indent="0">
              <a:buNone/>
            </a:pPr>
            <a:r>
              <a:rPr lang="en-US" sz="1800" baseline="30000" dirty="0"/>
              <a:t>7</a:t>
            </a:r>
            <a:r>
              <a:rPr lang="en-US" sz="1800" dirty="0"/>
              <a:t> Upon the choice of the manufacturer vehicles with positive and compression ignition engines may be tested with either E5 or E10 and either B5 or B7 fuels, respectively. However:</a:t>
            </a:r>
          </a:p>
          <a:p>
            <a:pPr lvl="1">
              <a:buFont typeface="Wingdings" panose="05000000000000000000" pitchFamily="2" charset="2"/>
              <a:buChar char="§"/>
            </a:pPr>
            <a:r>
              <a:rPr lang="en-US" sz="1800" dirty="0"/>
              <a:t>not later than sixteen months after the dates set out in point 12.2.1., new type approvals shall only be performed with E10 and B7 fuels;</a:t>
            </a:r>
          </a:p>
          <a:p>
            <a:pPr lvl="1">
              <a:buFont typeface="Wingdings" panose="05000000000000000000" pitchFamily="2" charset="2"/>
              <a:buChar char="§"/>
            </a:pPr>
            <a:r>
              <a:rPr lang="en-US" sz="1800" dirty="0"/>
              <a:t>not later than as from dates set out in point 12.2.4., all new vehicles shall be approved with E10 and B7 fuels.</a:t>
            </a:r>
          </a:p>
          <a:p>
            <a:pPr marL="0" indent="0">
              <a:buNone/>
            </a:pPr>
            <a:endParaRPr lang="fr-FR" sz="1800" dirty="0"/>
          </a:p>
        </p:txBody>
      </p:sp>
      <p:sp>
        <p:nvSpPr>
          <p:cNvPr id="4" name="Espace réservé du numéro de diapositive 3">
            <a:extLst>
              <a:ext uri="{FF2B5EF4-FFF2-40B4-BE49-F238E27FC236}">
                <a16:creationId xmlns:a16="http://schemas.microsoft.com/office/drawing/2014/main" id="{5CA16CED-CD0C-4D32-9A4F-4E294D217C1E}"/>
              </a:ext>
            </a:extLst>
          </p:cNvPr>
          <p:cNvSpPr>
            <a:spLocks noGrp="1"/>
          </p:cNvSpPr>
          <p:nvPr>
            <p:ph type="sldNum" sz="quarter" idx="12"/>
          </p:nvPr>
        </p:nvSpPr>
        <p:spPr/>
        <p:txBody>
          <a:bodyPr/>
          <a:lstStyle/>
          <a:p>
            <a:fld id="{E4A5D464-134C-4C80-B41F-7081051DEBC1}" type="slidenum">
              <a:rPr lang="ja-JP" altLang="fr-FR" smtClean="0"/>
              <a:pPr/>
              <a:t>3</a:t>
            </a:fld>
            <a:endParaRPr lang="fr-FR"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96752"/>
            <a:ext cx="8229600" cy="5048473"/>
          </a:xfrm>
        </p:spPr>
        <p:txBody>
          <a:bodyPr/>
          <a:lstStyle/>
          <a:p>
            <a:pPr marL="0" indent="0">
              <a:buNone/>
            </a:pPr>
            <a:r>
              <a:rPr lang="en-US" sz="1800" dirty="0"/>
              <a:t>Table 1 of paragraph 5.3.1.4. contains the limit values.</a:t>
            </a:r>
          </a:p>
          <a:p>
            <a:pPr marL="0" indent="0">
              <a:buNone/>
            </a:pPr>
            <a:r>
              <a:rPr lang="en-US" sz="1800" dirty="0"/>
              <a:t>  </a:t>
            </a:r>
          </a:p>
          <a:p>
            <a:pPr marL="0" indent="0">
              <a:buNone/>
            </a:pPr>
            <a:r>
              <a:rPr lang="en-US" sz="1800" dirty="0"/>
              <a:t>The column for the PN limit for positive ignition engines contains the value </a:t>
            </a:r>
          </a:p>
          <a:p>
            <a:pPr marL="0" indent="0">
              <a:buNone/>
            </a:pPr>
            <a:r>
              <a:rPr lang="en-US" sz="1800" dirty="0"/>
              <a:t>6.0 × 10</a:t>
            </a:r>
            <a:r>
              <a:rPr lang="en-US" sz="1800" baseline="30000" dirty="0"/>
              <a:t>11</a:t>
            </a:r>
            <a:r>
              <a:rPr lang="en-US" sz="1800" dirty="0"/>
              <a:t> #/km but also refers to footnote 2:</a:t>
            </a:r>
          </a:p>
          <a:p>
            <a:pPr marL="0" indent="0">
              <a:buNone/>
            </a:pPr>
            <a:r>
              <a:rPr lang="en-US" sz="1800" baseline="30000" dirty="0"/>
              <a:t>2</a:t>
            </a:r>
            <a:r>
              <a:rPr lang="en-US" sz="1800" dirty="0"/>
              <a:t> Until three years after the dates specified in paragraphs 12.2.1. and 12.2.2. of this Regulation for new type approvals and new vehicles respectively, a particulate number emission limit of 6.0 × 10</a:t>
            </a:r>
            <a:r>
              <a:rPr lang="en-US" sz="1800" baseline="30000" dirty="0"/>
              <a:t>12</a:t>
            </a:r>
            <a:r>
              <a:rPr lang="en-US" sz="1800" dirty="0"/>
              <a:t> #/km shall apply to PI direct injection vehicles upon the choice of the manufacturer.</a:t>
            </a:r>
          </a:p>
          <a:p>
            <a:pPr marL="0" indent="0">
              <a:buNone/>
            </a:pPr>
            <a:endParaRPr lang="en-US" sz="1800" dirty="0"/>
          </a:p>
          <a:p>
            <a:pPr marL="0" indent="0">
              <a:buNone/>
            </a:pPr>
            <a:r>
              <a:rPr lang="en-US" sz="1800" dirty="0"/>
              <a:t>Paragraphs 12.2.1. and 12.2.2. start with the following wording:</a:t>
            </a:r>
          </a:p>
          <a:p>
            <a:pPr marL="0" indent="0">
              <a:buNone/>
            </a:pPr>
            <a:r>
              <a:rPr lang="en-US" sz="1800" dirty="0"/>
              <a:t>12.2.1. Contracting Parties applying this Regulation shall, from the 1 September 2014 for vehicles of category M or N1 (Class I) and 1 September 2015 for vehicles of category N1 (Classes II or III) and category N2,. . . . . . . . . . </a:t>
            </a:r>
          </a:p>
          <a:p>
            <a:pPr marL="0" indent="0">
              <a:buNone/>
            </a:pPr>
            <a:r>
              <a:rPr lang="en-US" sz="1800" dirty="0"/>
              <a:t>12.2.2. Contracting Parties applying this Regulation shall, from the 1 September 2015 for vehicles of category M or N1 (Class I) and 1 September 2016 for vehicles of category N1 (Classes II or III) and category N2,. . . . . . . . . . </a:t>
            </a:r>
          </a:p>
          <a:p>
            <a:pPr marL="0" indent="0">
              <a:buNone/>
            </a:pPr>
            <a:endParaRPr lang="fr-FR" sz="1800" dirty="0"/>
          </a:p>
        </p:txBody>
      </p:sp>
      <p:sp>
        <p:nvSpPr>
          <p:cNvPr id="4" name="Espace réservé du numéro de diapositive 3">
            <a:extLst>
              <a:ext uri="{FF2B5EF4-FFF2-40B4-BE49-F238E27FC236}">
                <a16:creationId xmlns:a16="http://schemas.microsoft.com/office/drawing/2014/main" id="{5ACD51FD-7BC6-4490-81E1-8C453B6FE86D}"/>
              </a:ext>
            </a:extLst>
          </p:cNvPr>
          <p:cNvSpPr>
            <a:spLocks noGrp="1"/>
          </p:cNvSpPr>
          <p:nvPr>
            <p:ph type="sldNum" sz="quarter" idx="12"/>
          </p:nvPr>
        </p:nvSpPr>
        <p:spPr/>
        <p:txBody>
          <a:bodyPr/>
          <a:lstStyle/>
          <a:p>
            <a:fld id="{E4A5D464-134C-4C80-B41F-7081051DEBC1}" type="slidenum">
              <a:rPr lang="ja-JP" altLang="fr-FR" smtClean="0"/>
              <a:pPr/>
              <a:t>4</a:t>
            </a:fld>
            <a:endParaRPr lang="fr-FR"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328592"/>
          </a:xfrm>
        </p:spPr>
        <p:txBody>
          <a:bodyPr/>
          <a:lstStyle/>
          <a:p>
            <a:pPr marL="0" indent="0">
              <a:buNone/>
            </a:pPr>
            <a:r>
              <a:rPr lang="en-US" sz="1800" dirty="0"/>
              <a:t>Once these footnotes expire (latest September 2016 plus 3 years = September 2019), the PN limit is 6.0 × 10</a:t>
            </a:r>
            <a:r>
              <a:rPr lang="en-US" sz="1800" baseline="30000" dirty="0"/>
              <a:t>11</a:t>
            </a:r>
            <a:r>
              <a:rPr lang="en-US" sz="1800" dirty="0"/>
              <a:t> #/km and the reference fuels are E10 and B7.</a:t>
            </a:r>
          </a:p>
          <a:p>
            <a:pPr marL="0" indent="0">
              <a:buNone/>
            </a:pPr>
            <a:endParaRPr lang="en-GB" sz="1800" dirty="0"/>
          </a:p>
          <a:p>
            <a:pPr marL="0" indent="0">
              <a:buNone/>
            </a:pPr>
            <a:r>
              <a:rPr lang="en-GB" sz="1800" dirty="0"/>
              <a:t>This would mean that there is no difference between emission standard A and standard B and thus between level W and level ZA</a:t>
            </a:r>
          </a:p>
          <a:p>
            <a:pPr marL="0" indent="0">
              <a:buNone/>
            </a:pPr>
            <a:endParaRPr lang="en-GB" sz="1800" dirty="0"/>
          </a:p>
          <a:p>
            <a:pPr marL="0" indent="0">
              <a:buNone/>
            </a:pPr>
            <a:r>
              <a:rPr lang="en-GB" sz="1800" dirty="0"/>
              <a:t>The footnotes were introduced correctly to protect the EU from having to accept vehicle approvals which were not compliant with local legislation.</a:t>
            </a:r>
          </a:p>
          <a:p>
            <a:pPr marL="0" indent="0">
              <a:buNone/>
            </a:pPr>
            <a:endParaRPr lang="en-GB" sz="1800" dirty="0"/>
          </a:p>
          <a:p>
            <a:pPr marL="0" indent="0">
              <a:buNone/>
            </a:pPr>
            <a:r>
              <a:rPr lang="en-GB" sz="1800" dirty="0"/>
              <a:t>However:</a:t>
            </a:r>
          </a:p>
          <a:p>
            <a:pPr>
              <a:buFont typeface="Wingdings" panose="05000000000000000000" pitchFamily="2" charset="2"/>
              <a:buChar char="§"/>
            </a:pPr>
            <a:r>
              <a:rPr lang="en-GB" sz="1800" dirty="0"/>
              <a:t>The EU is currently not subject to mutual recognition in UNR 83 due to the WLTP transitional provisions</a:t>
            </a:r>
          </a:p>
          <a:p>
            <a:pPr>
              <a:buFont typeface="Wingdings" panose="05000000000000000000" pitchFamily="2" charset="2"/>
              <a:buChar char="§"/>
            </a:pPr>
            <a:r>
              <a:rPr lang="en-GB" sz="1800" dirty="0"/>
              <a:t>A working paper adopted at GRPE 78 in January 2019 would go to WP.29 in June 2019 and would not be published and in force before September</a:t>
            </a:r>
          </a:p>
          <a:p>
            <a:pPr marL="0" indent="0">
              <a:buNone/>
            </a:pPr>
            <a:endParaRPr lang="en-GB" sz="1800" dirty="0"/>
          </a:p>
          <a:p>
            <a:pPr marL="0" indent="0">
              <a:buNone/>
            </a:pPr>
            <a:r>
              <a:rPr lang="en-GB" sz="1800" dirty="0"/>
              <a:t>OICA therefore proposes to amend the footnotes referenced in this paper as shown on the following slide:</a:t>
            </a:r>
          </a:p>
          <a:p>
            <a:pPr marL="0" indent="0">
              <a:buNone/>
            </a:pPr>
            <a:endParaRPr lang="fr-FR" sz="1800" dirty="0"/>
          </a:p>
        </p:txBody>
      </p:sp>
      <p:sp>
        <p:nvSpPr>
          <p:cNvPr id="4" name="Espace réservé du numéro de diapositive 3">
            <a:extLst>
              <a:ext uri="{FF2B5EF4-FFF2-40B4-BE49-F238E27FC236}">
                <a16:creationId xmlns:a16="http://schemas.microsoft.com/office/drawing/2014/main" id="{B2B8EF25-0D3C-471B-BA44-E7110EA66793}"/>
              </a:ext>
            </a:extLst>
          </p:cNvPr>
          <p:cNvSpPr>
            <a:spLocks noGrp="1"/>
          </p:cNvSpPr>
          <p:nvPr>
            <p:ph type="sldNum" sz="quarter" idx="12"/>
          </p:nvPr>
        </p:nvSpPr>
        <p:spPr/>
        <p:txBody>
          <a:bodyPr/>
          <a:lstStyle/>
          <a:p>
            <a:fld id="{E4A5D464-134C-4C80-B41F-7081051DEBC1}" type="slidenum">
              <a:rPr lang="ja-JP" altLang="fr-FR" smtClean="0"/>
              <a:pPr/>
              <a:t>5</a:t>
            </a:fld>
            <a:endParaRPr lang="fr-FR"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892F77-EA61-4E73-9AF8-65B2061E7350}"/>
              </a:ext>
            </a:extLst>
          </p:cNvPr>
          <p:cNvSpPr>
            <a:spLocks noGrp="1"/>
          </p:cNvSpPr>
          <p:nvPr>
            <p:ph idx="1"/>
          </p:nvPr>
        </p:nvSpPr>
        <p:spPr>
          <a:xfrm>
            <a:off x="457200" y="908720"/>
            <a:ext cx="8229600" cy="5472608"/>
          </a:xfrm>
        </p:spPr>
        <p:txBody>
          <a:bodyPr/>
          <a:lstStyle/>
          <a:p>
            <a:pPr marL="0" indent="0">
              <a:buNone/>
            </a:pPr>
            <a:r>
              <a:rPr lang="en-US" sz="1800" u="sng" dirty="0"/>
              <a:t>Emissions standard key</a:t>
            </a:r>
          </a:p>
          <a:p>
            <a:r>
              <a:rPr lang="en-US" sz="1800" dirty="0"/>
              <a:t>A Emission requirements according to the limits in Table 1 of paragraph 5.3.1.4. of this Regulation, complying with the values for particulate numbers for PI vehicles as detailed in footnote 2 to that table and using any applicable reference fuel;</a:t>
            </a:r>
          </a:p>
          <a:p>
            <a:r>
              <a:rPr lang="en-US" sz="1800" dirty="0"/>
              <a:t>B Emission requirements according to the limits in Table 1 of paragraph 5.3.1.4. of this Regulation, complying with the particulate number standards for PI vehicles in the table without reference to footnote 2 and using E10 or (where applicable) B7 reference fuel.</a:t>
            </a:r>
          </a:p>
          <a:p>
            <a:pPr marL="0" indent="0">
              <a:buNone/>
            </a:pPr>
            <a:r>
              <a:rPr lang="en-GB" sz="1800" u="sng" dirty="0"/>
              <a:t>Footnote</a:t>
            </a:r>
            <a:r>
              <a:rPr lang="de-DE" sz="1800" u="sng" dirty="0"/>
              <a:t> 7 </a:t>
            </a:r>
            <a:r>
              <a:rPr lang="en-GB" sz="1800" u="sng" dirty="0"/>
              <a:t>to table of test requirements</a:t>
            </a:r>
            <a:endParaRPr lang="en-GB" sz="1800" dirty="0"/>
          </a:p>
          <a:p>
            <a:pPr marL="0" indent="0">
              <a:buNone/>
            </a:pPr>
            <a:r>
              <a:rPr lang="en-US" sz="1800" baseline="30000" dirty="0"/>
              <a:t>7</a:t>
            </a:r>
            <a:r>
              <a:rPr lang="en-US" sz="1800" dirty="0"/>
              <a:t> Upon the choice of the manufacturer vehicles with positive and compression ignition engines may be tested with either E5 or E10 and either B5 or B7 fuels, respectively. This decision shall be reflected where applicable in the approval character as described in Table A3/1</a:t>
            </a:r>
          </a:p>
          <a:p>
            <a:pPr marL="0" indent="0">
              <a:buNone/>
            </a:pPr>
            <a:r>
              <a:rPr lang="en-GB" sz="1800" u="sng" dirty="0"/>
              <a:t>Footnote</a:t>
            </a:r>
            <a:r>
              <a:rPr lang="de-DE" sz="1800" u="sng" dirty="0"/>
              <a:t> 2 </a:t>
            </a:r>
            <a:r>
              <a:rPr lang="en-GB" sz="1800" u="sng" dirty="0"/>
              <a:t>to table of emission limits</a:t>
            </a:r>
            <a:endParaRPr lang="en-GB" sz="1800" dirty="0"/>
          </a:p>
          <a:p>
            <a:pPr marL="0" indent="0">
              <a:buNone/>
            </a:pPr>
            <a:r>
              <a:rPr lang="en-US" sz="1800" baseline="30000" dirty="0"/>
              <a:t>2</a:t>
            </a:r>
            <a:r>
              <a:rPr lang="en-US" sz="1800" dirty="0"/>
              <a:t> A particulate number emission limit of 6.0 × 10</a:t>
            </a:r>
            <a:r>
              <a:rPr lang="en-US" sz="1800" baseline="30000" dirty="0"/>
              <a:t>12</a:t>
            </a:r>
            <a:r>
              <a:rPr lang="en-US" sz="1800" dirty="0"/>
              <a:t> #/km shall apply to PI direct injection vehicles upon the choice of the manufacturer. This decision shall be reflected in the approval character as described in Table A3/1</a:t>
            </a:r>
            <a:endParaRPr lang="en-GB" sz="1800" dirty="0"/>
          </a:p>
          <a:p>
            <a:pPr marL="0" indent="0">
              <a:buNone/>
            </a:pPr>
            <a:endParaRPr lang="fr-FR" sz="1800" dirty="0"/>
          </a:p>
        </p:txBody>
      </p:sp>
      <p:sp>
        <p:nvSpPr>
          <p:cNvPr id="4" name="Espace réservé du numéro de diapositive 3">
            <a:extLst>
              <a:ext uri="{FF2B5EF4-FFF2-40B4-BE49-F238E27FC236}">
                <a16:creationId xmlns:a16="http://schemas.microsoft.com/office/drawing/2014/main" id="{01BAB734-90B4-46D4-8E01-F72D705F3736}"/>
              </a:ext>
            </a:extLst>
          </p:cNvPr>
          <p:cNvSpPr>
            <a:spLocks noGrp="1"/>
          </p:cNvSpPr>
          <p:nvPr>
            <p:ph type="sldNum" sz="quarter" idx="12"/>
          </p:nvPr>
        </p:nvSpPr>
        <p:spPr/>
        <p:txBody>
          <a:bodyPr/>
          <a:lstStyle/>
          <a:p>
            <a:fld id="{E4A5D464-134C-4C80-B41F-7081051DEBC1}" type="slidenum">
              <a:rPr lang="ja-JP" altLang="fr-FR" smtClean="0"/>
              <a:pPr/>
              <a:t>6</a:t>
            </a:fld>
            <a:endParaRPr lang="fr-FR" altLang="ja-JP"/>
          </a:p>
        </p:txBody>
      </p:sp>
    </p:spTree>
    <p:extLst>
      <p:ext uri="{BB962C8B-B14F-4D97-AF65-F5344CB8AC3E}">
        <p14:creationId xmlns:p14="http://schemas.microsoft.com/office/powerpoint/2010/main" val="3440844870"/>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dirty="0"/>
        </a:defPPr>
      </a:lstStyle>
    </a:tx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Masque Présentation OICA</Template>
  <TotalTime>56</TotalTime>
  <Words>918</Words>
  <Application>Microsoft Office PowerPoint</Application>
  <PresentationFormat>On-screen Show (4:3)</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Arial</vt:lpstr>
      <vt:lpstr>Times New Roman</vt:lpstr>
      <vt:lpstr>Wingdings</vt:lpstr>
      <vt:lpstr>Masque présentation OICA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Jocelyne Nziendolo</dc:creator>
  <cp:lastModifiedBy>Francois Cuenot</cp:lastModifiedBy>
  <cp:revision>7</cp:revision>
  <dcterms:created xsi:type="dcterms:W3CDTF">2018-05-24T09:21:32Z</dcterms:created>
  <dcterms:modified xsi:type="dcterms:W3CDTF">2018-06-01T13:24:03Z</dcterms:modified>
</cp:coreProperties>
</file>