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83" r:id="rId3"/>
    <p:sldId id="320" r:id="rId4"/>
    <p:sldId id="321" r:id="rId5"/>
    <p:sldId id="32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156">
          <p15:clr>
            <a:srgbClr val="A4A3A4"/>
          </p15:clr>
        </p15:guide>
        <p15:guide id="2" pos="365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16EFF"/>
    <a:srgbClr val="0046A4"/>
    <a:srgbClr val="613B21"/>
    <a:srgbClr val="89532F"/>
    <a:srgbClr val="862633"/>
    <a:srgbClr val="3B3D3F"/>
    <a:srgbClr val="53565A"/>
    <a:srgbClr val="42214F"/>
    <a:srgbClr val="6532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1" d="100"/>
          <a:sy n="111" d="100"/>
        </p:scale>
        <p:origin x="-1614" y="-78"/>
      </p:cViewPr>
      <p:guideLst>
        <p:guide orient="horz" pos="4156"/>
        <p:guide pos="365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AB41DC-A324-465E-8C99-BF12128D7513}" type="datetimeFigureOut">
              <a:rPr lang="en-CA" smtClean="0"/>
              <a:pPr/>
              <a:t>11/10/2017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41223-758F-4E26-9EA2-EA12367947FD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712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SA theme plain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">
          <a:xfrm>
            <a:off x="1259632" y="2564904"/>
            <a:ext cx="4968552" cy="792088"/>
          </a:xfrm>
        </p:spPr>
        <p:txBody>
          <a:bodyPr/>
          <a:lstStyle>
            <a:lvl1pPr>
              <a:defRPr sz="2400">
                <a:solidFill>
                  <a:srgbClr val="002F6C"/>
                </a:solidFill>
                <a:effectLst/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59632" y="3454151"/>
            <a:ext cx="4968552" cy="478904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02F6C"/>
                </a:solidFill>
                <a:effectLst/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CA" dirty="0"/>
          </a:p>
        </p:txBody>
      </p:sp>
      <p:pic>
        <p:nvPicPr>
          <p:cNvPr id="14" name="Picture 13" descr="CSA-Group-logo.png"/>
          <p:cNvPicPr>
            <a:picLocks noChangeAspect="1"/>
          </p:cNvPicPr>
          <p:nvPr userDrawn="1"/>
        </p:nvPicPr>
        <p:blipFill>
          <a:blip r:embed="rId3" cstate="print"/>
          <a:srcRect l="27163" t="31100" r="22438" b="31100"/>
          <a:stretch>
            <a:fillRect/>
          </a:stretch>
        </p:blipFill>
        <p:spPr>
          <a:xfrm>
            <a:off x="6611784" y="2708920"/>
            <a:ext cx="2280696" cy="1282891"/>
          </a:xfrm>
          <a:prstGeom prst="rect">
            <a:avLst/>
          </a:prstGeom>
        </p:spPr>
      </p:pic>
      <p:cxnSp>
        <p:nvCxnSpPr>
          <p:cNvPr id="16" name="Straight Connector 15"/>
          <p:cNvCxnSpPr/>
          <p:nvPr userDrawn="1"/>
        </p:nvCxnSpPr>
        <p:spPr>
          <a:xfrm>
            <a:off x="6444208" y="2639343"/>
            <a:ext cx="0" cy="1512168"/>
          </a:xfrm>
          <a:prstGeom prst="line">
            <a:avLst/>
          </a:prstGeom>
          <a:ln w="38100">
            <a:solidFill>
              <a:srgbClr val="002F6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lain bar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19256" cy="63408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968552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36514"/>
            <a:ext cx="4040188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96752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36514"/>
            <a:ext cx="4041775" cy="440079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309930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SA bkgrd 2 plain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457200" y="116632"/>
            <a:ext cx="6851104" cy="6340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80728"/>
            <a:ext cx="8229600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pic>
        <p:nvPicPr>
          <p:cNvPr id="13" name="Picture 12" descr="CSA-Group-logo.png"/>
          <p:cNvPicPr>
            <a:picLocks noChangeAspect="1"/>
          </p:cNvPicPr>
          <p:nvPr userDrawn="1"/>
        </p:nvPicPr>
        <p:blipFill>
          <a:blip r:embed="rId10" cstate="print"/>
          <a:srcRect l="26375" t="31100" r="22438" b="31100"/>
          <a:stretch>
            <a:fillRect/>
          </a:stretch>
        </p:blipFill>
        <p:spPr>
          <a:xfrm>
            <a:off x="7688546" y="58028"/>
            <a:ext cx="1275942" cy="706676"/>
          </a:xfrm>
          <a:prstGeom prst="rect">
            <a:avLst/>
          </a:prstGeom>
        </p:spPr>
      </p:pic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72400" y="6548071"/>
            <a:ext cx="658416" cy="193297"/>
          </a:xfrm>
          <a:prstGeom prst="rect">
            <a:avLst/>
          </a:prstGeom>
        </p:spPr>
        <p:txBody>
          <a:bodyPr/>
          <a:lstStyle>
            <a:lvl1pPr algn="r">
              <a:defRPr sz="1100">
                <a:solidFill>
                  <a:schemeClr val="bg1"/>
                </a:solidFill>
                <a:effectLst/>
              </a:defRPr>
            </a:lvl1pPr>
          </a:lstStyle>
          <a:p>
            <a:fld id="{7E18F6E6-8448-4D2E-B7FB-BB8102619649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0000"/>
          </a:solidFill>
          <a:effectLst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rgbClr val="002F6C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259632" y="1556792"/>
            <a:ext cx="4896544" cy="2376264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Harmonization of </a:t>
            </a:r>
            <a:br>
              <a:rPr lang="en-CA" dirty="0" smtClean="0"/>
            </a:br>
            <a:r>
              <a:rPr lang="en-CA" dirty="0" smtClean="0"/>
              <a:t>ECE R110 (Annex 3A) </a:t>
            </a:r>
            <a:br>
              <a:rPr lang="en-CA" dirty="0" smtClean="0"/>
            </a:br>
            <a:r>
              <a:rPr lang="en-CA" dirty="0" smtClean="0"/>
              <a:t>&amp;</a:t>
            </a:r>
            <a:br>
              <a:rPr lang="en-CA" dirty="0" smtClean="0"/>
            </a:br>
            <a:r>
              <a:rPr lang="en-CA" dirty="0" smtClean="0"/>
              <a:t>ISO 11439: 2013 </a:t>
            </a:r>
            <a:r>
              <a:rPr lang="en-CA" sz="1800" dirty="0" smtClean="0"/>
              <a:t>“</a:t>
            </a:r>
            <a:r>
              <a:rPr lang="en-CA" sz="2000" dirty="0" smtClean="0"/>
              <a:t>High pressure cylinders for the on-board storage of natural gas as a fuel for automotive vehicles” </a:t>
            </a:r>
            <a:endParaRPr lang="en-CA" sz="20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59632" y="3933056"/>
            <a:ext cx="4968552" cy="144016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endParaRPr lang="en-CA" sz="1600" dirty="0" smtClean="0"/>
          </a:p>
          <a:p>
            <a:pPr>
              <a:spcBef>
                <a:spcPts val="600"/>
              </a:spcBef>
            </a:pPr>
            <a:r>
              <a:rPr lang="en-CA" sz="1600" dirty="0" smtClean="0"/>
              <a:t>Craig Webster, </a:t>
            </a:r>
            <a:r>
              <a:rPr lang="en-CA" sz="1600" dirty="0" err="1" smtClean="0"/>
              <a:t>P.Eng</a:t>
            </a:r>
            <a:r>
              <a:rPr lang="en-CA" sz="1600" dirty="0" smtClean="0"/>
              <a:t>.</a:t>
            </a:r>
          </a:p>
          <a:p>
            <a:pPr>
              <a:spcBef>
                <a:spcPts val="600"/>
              </a:spcBef>
            </a:pPr>
            <a:r>
              <a:rPr lang="en-CA" sz="1600" dirty="0" smtClean="0"/>
              <a:t>Convener – ISO TC 58/SC 3/WG 17 (ISO 11439)</a:t>
            </a:r>
          </a:p>
          <a:p>
            <a:pPr>
              <a:spcBef>
                <a:spcPts val="600"/>
              </a:spcBef>
            </a:pPr>
            <a:r>
              <a:rPr lang="en-CA" sz="1600" dirty="0" smtClean="0"/>
              <a:t>October 11, 2017</a:t>
            </a:r>
          </a:p>
          <a:p>
            <a:pPr>
              <a:spcBef>
                <a:spcPts val="600"/>
              </a:spcBef>
            </a:pPr>
            <a:endParaRPr lang="en-CA" sz="1600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5796136" y="187300"/>
            <a:ext cx="3122714" cy="811367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/>
            <a:tailEnd/>
          </a:ln>
        </p:spPr>
        <p:txBody>
          <a:bodyPr wrap="square" lIns="18000" tIns="36000" rIns="18000" bIns="36000">
            <a:spAutoFit/>
          </a:bodyPr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Calibri" pitchFamily="34" charset="0"/>
                <a:ea typeface="ＭＳ Ｐゴシック" charset="-128"/>
                <a:cs typeface="+mn-cs"/>
              </a:defRPr>
            </a:lvl9pPr>
          </a:lstStyle>
          <a:p>
            <a:pPr algn="r" eaLnBrk="0" hangingPunct="0"/>
            <a:r>
              <a:rPr kumimoji="0" lang="en-GB" altLang="ja-JP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Informal document</a:t>
            </a:r>
            <a:r>
              <a:rPr kumimoji="0" lang="en-GB" altLang="ja-JP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GRSG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kumimoji="0" lang="en-US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r>
              <a:rPr kumimoji="0" lang="en-GB" altLang="ja-JP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-37</a:t>
            </a:r>
            <a:endParaRPr kumimoji="0" lang="en-GB" altLang="ja-JP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113</a:t>
            </a:r>
            <a:r>
              <a:rPr kumimoji="0" lang="en-GB" altLang="ja-JP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SG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10-13 October 2017, </a:t>
            </a:r>
          </a:p>
          <a:p>
            <a:pPr algn="r" eaLnBrk="0" hangingPunct="0"/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item 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6.(</a:t>
            </a:r>
            <a:r>
              <a:rPr kumimoji="0" lang="en-GB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kumimoji="0" lang="en-US" altLang="ja-JP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en-GB" altLang="ja-JP" sz="1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ECE R110 Annex 3A - History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2</a:t>
            </a:fld>
            <a:endParaRPr lang="en-CA" dirty="0"/>
          </a:p>
        </p:txBody>
      </p:sp>
      <p:sp>
        <p:nvSpPr>
          <p:cNvPr id="5" name="Rectangle 4"/>
          <p:cNvSpPr/>
          <p:nvPr/>
        </p:nvSpPr>
        <p:spPr>
          <a:xfrm>
            <a:off x="457200" y="1297498"/>
            <a:ext cx="8064896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Clr>
                <a:srgbClr val="58A132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ECE R110 Annex 3A was originally based on the 1998 Draft International Standard for ISO 11439 (ISO/DIS 11439: 1998)</a:t>
            </a:r>
          </a:p>
          <a:p>
            <a:pPr>
              <a:spcBef>
                <a:spcPct val="50000"/>
              </a:spcBef>
              <a:buClr>
                <a:srgbClr val="58A132"/>
              </a:buClr>
            </a:pPr>
            <a:endParaRPr 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ISO/DIS 11439 underwent a number of changes before it was 	eventually published as ISO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11439: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2000</a:t>
            </a:r>
          </a:p>
          <a:p>
            <a:pPr lvl="1">
              <a:spcBef>
                <a:spcPct val="50000"/>
              </a:spcBef>
              <a:buClr>
                <a:srgbClr val="58A132"/>
              </a:buClr>
              <a:buFont typeface="Arial" pitchFamily="34" charset="0"/>
              <a:buChar char="•"/>
            </a:pPr>
            <a:endParaRPr lang="en-US" sz="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58A132"/>
              </a:buClr>
            </a:pP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Since 2000, both documents have been diverging even further</a:t>
            </a:r>
          </a:p>
          <a:p>
            <a:pPr>
              <a:spcBef>
                <a:spcPct val="50000"/>
              </a:spcBef>
              <a:buClr>
                <a:srgbClr val="58A132"/>
              </a:buClr>
            </a:pPr>
            <a:endParaRPr lang="en-US" sz="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Clr>
                <a:srgbClr val="58A13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R110 allowed use of stainless steels and welded construction for 	CNG fuel cylinders</a:t>
            </a:r>
          </a:p>
          <a:p>
            <a:pPr lvl="1">
              <a:spcBef>
                <a:spcPct val="50000"/>
              </a:spcBef>
              <a:buClr>
                <a:srgbClr val="58A132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ISO 11439 was revised in 2013 to address safety issues that had 	occurred with CNG fuel cylinders</a:t>
            </a:r>
            <a:endParaRPr lang="en-US" sz="20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spcBef>
                <a:spcPct val="50000"/>
              </a:spcBef>
              <a:buClr>
                <a:srgbClr val="58A132"/>
              </a:buClr>
              <a:buFont typeface="Arial" panose="020B0604020202020204" pitchFamily="34" charset="0"/>
              <a:buChar char="•"/>
            </a:pPr>
            <a:endParaRPr lang="en-US" sz="800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50000"/>
              </a:spcBef>
              <a:buClr>
                <a:srgbClr val="58A132"/>
              </a:buClr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umerous technical differences exist between ECE R110 Annex 3A, and ISO 11439</a:t>
            </a:r>
            <a:endParaRPr lang="en-US" sz="2000" b="1" dirty="0" smtClean="0">
              <a:solidFill>
                <a:srgbClr val="000000"/>
              </a:solidFill>
            </a:endParaRPr>
          </a:p>
          <a:p>
            <a:pPr lvl="0">
              <a:spcBef>
                <a:spcPct val="50000"/>
              </a:spcBef>
              <a:buClr>
                <a:srgbClr val="58A132"/>
              </a:buClr>
            </a:pPr>
            <a:endParaRPr lang="en-US" sz="800"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7067128" cy="63408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Harmonizing ECE R110 with ISO 11439: 2013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1"/>
            <a:ext cx="8373616" cy="5256585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en-CA" dirty="0" smtClean="0">
                <a:solidFill>
                  <a:srgbClr val="000000"/>
                </a:solidFill>
              </a:rPr>
              <a:t>First proposed harmonizing ECE R110 with ISO 11439 in 2015</a:t>
            </a:r>
          </a:p>
          <a:p>
            <a:pPr marL="0" indent="0">
              <a:spcBef>
                <a:spcPts val="1200"/>
              </a:spcBef>
              <a:buNone/>
            </a:pPr>
            <a:endParaRPr lang="en-CA" sz="9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r>
              <a:rPr lang="en-CA" dirty="0" smtClean="0">
                <a:solidFill>
                  <a:srgbClr val="000000"/>
                </a:solidFill>
              </a:rPr>
              <a:t>Driving forces for harmonization:</a:t>
            </a:r>
            <a:endParaRPr lang="en-CA" sz="1000" dirty="0" smtClean="0">
              <a:solidFill>
                <a:srgbClr val="000000"/>
              </a:solidFill>
            </a:endParaRPr>
          </a:p>
          <a:p>
            <a:pPr lvl="2">
              <a:spcBef>
                <a:spcPts val="1200"/>
              </a:spcBef>
            </a:pPr>
            <a:r>
              <a:rPr lang="en-CA" sz="1900" dirty="0" smtClean="0">
                <a:solidFill>
                  <a:srgbClr val="000000"/>
                </a:solidFill>
              </a:rPr>
              <a:t>CNG cylinder manufacturers did not want to perform different tests to comply with both the R110 regulation, and the ISO 11439 standard</a:t>
            </a:r>
          </a:p>
          <a:p>
            <a:pPr lvl="2">
              <a:spcBef>
                <a:spcPts val="1200"/>
              </a:spcBef>
            </a:pPr>
            <a:r>
              <a:rPr lang="en-CA" sz="1900" dirty="0">
                <a:solidFill>
                  <a:srgbClr val="000000"/>
                </a:solidFill>
              </a:rPr>
              <a:t>S</a:t>
            </a:r>
            <a:r>
              <a:rPr lang="en-CA" sz="1900" dirty="0" smtClean="0">
                <a:solidFill>
                  <a:srgbClr val="000000"/>
                </a:solidFill>
              </a:rPr>
              <a:t>afety concerns, since ECE R110 specified an environmental test for cylinders that was inadequate in preventing in-service CNG cylinder failures due to stress corrosion cracking of composite reinforcement</a:t>
            </a:r>
          </a:p>
          <a:p>
            <a:pPr lvl="2">
              <a:spcBef>
                <a:spcPts val="1200"/>
              </a:spcBef>
            </a:pPr>
            <a:r>
              <a:rPr lang="en-CA" sz="1900" dirty="0">
                <a:solidFill>
                  <a:srgbClr val="000000"/>
                </a:solidFill>
              </a:rPr>
              <a:t>A</a:t>
            </a:r>
            <a:r>
              <a:rPr lang="en-CA" sz="1900" dirty="0" smtClean="0">
                <a:solidFill>
                  <a:srgbClr val="000000"/>
                </a:solidFill>
              </a:rPr>
              <a:t> need correct erroneous references in ECE R110 to other test standards – these were inadvertently introduced in the 1998 version of ISO/DIS 11439</a:t>
            </a:r>
          </a:p>
          <a:p>
            <a:pPr lvl="2">
              <a:spcBef>
                <a:spcPts val="1200"/>
              </a:spcBef>
            </a:pPr>
            <a:r>
              <a:rPr lang="en-CA" sz="1900" dirty="0" smtClean="0">
                <a:solidFill>
                  <a:srgbClr val="000000"/>
                </a:solidFill>
              </a:rPr>
              <a:t>The ECE R110 Annex 3A test requirements for cylinders are due for updating considering that they are essentially unchanged from the original 1998 requirements of ISO/DIS 11439 - </a:t>
            </a:r>
            <a:r>
              <a:rPr lang="en-CA" dirty="0" smtClean="0">
                <a:solidFill>
                  <a:srgbClr val="000000"/>
                </a:solidFill>
              </a:rPr>
              <a:t>Note also that ISO 11439 was revised in 2013 due to in-service cylinder failures </a:t>
            </a:r>
            <a:endParaRPr lang="en-CA" sz="10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sz="13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1200"/>
              </a:spcBef>
              <a:buNone/>
            </a:pPr>
            <a:endParaRPr lang="en-CA" dirty="0">
              <a:solidFill>
                <a:srgbClr val="00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endParaRPr lang="en-US" dirty="0">
              <a:solidFill>
                <a:srgbClr val="000000"/>
              </a:solidFill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3</a:t>
            </a:fld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Harmonization Proposal 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256584"/>
          </a:xfrm>
        </p:spPr>
        <p:txBody>
          <a:bodyPr>
            <a:normAutofit lnSpcReduction="10000"/>
          </a:bodyPr>
          <a:lstStyle/>
          <a:p>
            <a:pPr marL="0">
              <a:spcBef>
                <a:spcPts val="1200"/>
              </a:spcBef>
              <a:buNone/>
            </a:pPr>
            <a:r>
              <a:rPr lang="en-CA" sz="2000" dirty="0" smtClean="0"/>
              <a:t>In 2016, comprehensive changes were proposed to fully harmonize ECE R110 with the ISO 11439 standard</a:t>
            </a:r>
          </a:p>
          <a:p>
            <a:pPr marL="800100" lvl="2">
              <a:spcBef>
                <a:spcPts val="1200"/>
              </a:spcBef>
            </a:pPr>
            <a:r>
              <a:rPr lang="en-CA" dirty="0" smtClean="0"/>
              <a:t>Several national committees, particularly France and Germany, spent considerable time to review the proposal, and indicate where the requirements of the </a:t>
            </a:r>
            <a:r>
              <a:rPr lang="en-CA" dirty="0"/>
              <a:t>I</a:t>
            </a:r>
            <a:r>
              <a:rPr lang="en-CA" dirty="0" smtClean="0"/>
              <a:t>SO 11439 standard were incompatible with the Regulation</a:t>
            </a:r>
          </a:p>
          <a:p>
            <a:pPr marL="800100" lvl="2">
              <a:spcBef>
                <a:spcPts val="1200"/>
              </a:spcBef>
            </a:pPr>
            <a:r>
              <a:rPr lang="en-CA" dirty="0" smtClean="0"/>
              <a:t>It is now recognized that it is not possible to achieve 100% harmonization between the ISO standard and the regulation</a:t>
            </a:r>
          </a:p>
          <a:p>
            <a:pPr marL="800100" lvl="2">
              <a:spcBef>
                <a:spcPts val="1200"/>
              </a:spcBef>
            </a:pPr>
            <a:r>
              <a:rPr lang="en-CA" dirty="0" smtClean="0"/>
              <a:t>In addition, even if the Regulation was harmonized with the standard, that harmonization would only last a very short time before one of the documents made unilateral changes</a:t>
            </a:r>
            <a:endParaRPr lang="en-CA" sz="900" dirty="0" smtClean="0"/>
          </a:p>
          <a:p>
            <a:pPr marL="0" indent="-228600">
              <a:spcBef>
                <a:spcPts val="1200"/>
              </a:spcBef>
              <a:buNone/>
            </a:pPr>
            <a:endParaRPr lang="en-CA" sz="900" dirty="0" smtClean="0"/>
          </a:p>
          <a:p>
            <a:pPr marL="0" indent="-228600">
              <a:spcBef>
                <a:spcPts val="1200"/>
              </a:spcBef>
              <a:buNone/>
            </a:pPr>
            <a:r>
              <a:rPr lang="en-CA" sz="2000" dirty="0" smtClean="0"/>
              <a:t>In 2017, the proposal has been revised to limit the harmonization changes to ECE R110 Annex 3A to the following:</a:t>
            </a:r>
          </a:p>
          <a:p>
            <a:pPr marL="914400" lvl="2">
              <a:spcBef>
                <a:spcPts val="1200"/>
              </a:spcBef>
            </a:pPr>
            <a:r>
              <a:rPr lang="en-CA" dirty="0" smtClean="0"/>
              <a:t>Items that affect cylinder safety</a:t>
            </a:r>
          </a:p>
          <a:p>
            <a:pPr marL="914400" lvl="2">
              <a:spcBef>
                <a:spcPts val="1200"/>
              </a:spcBef>
            </a:pPr>
            <a:r>
              <a:rPr lang="en-CA" dirty="0" smtClean="0"/>
              <a:t>Items that affect the ability of certain tests to be conducted</a:t>
            </a:r>
          </a:p>
          <a:p>
            <a:pPr marL="0" indent="-228600">
              <a:spcBef>
                <a:spcPts val="1200"/>
              </a:spcBef>
              <a:buNone/>
            </a:pPr>
            <a:endParaRPr lang="en-CA" sz="2000" dirty="0" smtClean="0"/>
          </a:p>
          <a:p>
            <a:pPr marL="800100" lvl="2">
              <a:spcBef>
                <a:spcPts val="1200"/>
              </a:spcBef>
            </a:pPr>
            <a:endParaRPr lang="en-CA" dirty="0" smtClean="0"/>
          </a:p>
          <a:p>
            <a:pPr>
              <a:spcBef>
                <a:spcPts val="1200"/>
              </a:spcBef>
            </a:pPr>
            <a:endParaRPr lang="en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4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46313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prstClr val="white"/>
                </a:solidFill>
              </a:rPr>
              <a:t>Summary of Proposed Changes to ECE </a:t>
            </a:r>
            <a:r>
              <a:rPr lang="en-US" dirty="0">
                <a:solidFill>
                  <a:prstClr val="white"/>
                </a:solidFill>
              </a:rPr>
              <a:t>R110 </a:t>
            </a:r>
            <a:r>
              <a:rPr lang="en-US" dirty="0" smtClean="0">
                <a:solidFill>
                  <a:prstClr val="white"/>
                </a:solidFill>
              </a:rPr>
              <a:t>Annex 3A</a:t>
            </a:r>
            <a:endParaRPr lang="en-CA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-114300">
              <a:spcBef>
                <a:spcPts val="1200"/>
              </a:spcBef>
              <a:buNone/>
            </a:pPr>
            <a:endParaRPr lang="en-CA" sz="2000" dirty="0" smtClean="0"/>
          </a:p>
          <a:p>
            <a:pPr marL="0" indent="-114300">
              <a:spcBef>
                <a:spcPts val="1200"/>
              </a:spcBef>
              <a:buNone/>
            </a:pPr>
            <a:r>
              <a:rPr lang="en-CA" sz="2000" dirty="0" smtClean="0"/>
              <a:t>Replace the acid environment test in A.14 with the Environmental test already provided in Appendix H as a non-mandatory test</a:t>
            </a:r>
          </a:p>
          <a:p>
            <a:pPr marL="914400" lvl="2">
              <a:spcBef>
                <a:spcPts val="1200"/>
              </a:spcBef>
            </a:pPr>
            <a:r>
              <a:rPr lang="en-CA" dirty="0" smtClean="0"/>
              <a:t>Update the Environmental test with the revised procedures in ISO 11439: 2013</a:t>
            </a:r>
          </a:p>
          <a:p>
            <a:pPr marL="685800" lvl="2" indent="0">
              <a:spcBef>
                <a:spcPts val="1200"/>
              </a:spcBef>
              <a:buNone/>
            </a:pPr>
            <a:endParaRPr lang="en-CA" dirty="0" smtClean="0"/>
          </a:p>
          <a:p>
            <a:pPr marL="0" indent="-228600">
              <a:spcBef>
                <a:spcPts val="1200"/>
              </a:spcBef>
              <a:buNone/>
            </a:pPr>
            <a:r>
              <a:rPr lang="en-CA" sz="2000" dirty="0" smtClean="0"/>
              <a:t>Modify A.16 Penetration test to allow the gunfire testing all-metal cylinders to be conducted at 90 degree angle, instead of 45 degree angle (difficult for bullets to penetrate at an angle)</a:t>
            </a:r>
          </a:p>
          <a:p>
            <a:pPr marL="0" indent="-228600">
              <a:spcBef>
                <a:spcPts val="1200"/>
              </a:spcBef>
              <a:buNone/>
            </a:pPr>
            <a:r>
              <a:rPr lang="en-CA" sz="2000" dirty="0" smtClean="0"/>
              <a:t> </a:t>
            </a:r>
          </a:p>
          <a:p>
            <a:pPr marL="0" indent="-228600">
              <a:spcBef>
                <a:spcPts val="1200"/>
              </a:spcBef>
              <a:buNone/>
            </a:pPr>
            <a:r>
              <a:rPr lang="en-CA" sz="2000" dirty="0" smtClean="0"/>
              <a:t>Update/correct various referenced standards used in the test procedures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E18F6E6-8448-4D2E-B7FB-BB8102619649}" type="slidenum">
              <a:rPr lang="en-CA" smtClean="0"/>
              <a:pPr/>
              <a:t>5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389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SA 2011 Colour Palette">
      <a:dk1>
        <a:srgbClr val="002F6C"/>
      </a:dk1>
      <a:lt1>
        <a:sysClr val="window" lastClr="FFFFFF"/>
      </a:lt1>
      <a:dk2>
        <a:srgbClr val="002F6C"/>
      </a:dk2>
      <a:lt2>
        <a:srgbClr val="0095C8"/>
      </a:lt2>
      <a:accent1>
        <a:srgbClr val="0095C8"/>
      </a:accent1>
      <a:accent2>
        <a:srgbClr val="658D1B"/>
      </a:accent2>
      <a:accent3>
        <a:srgbClr val="F1B434"/>
      </a:accent3>
      <a:accent4>
        <a:srgbClr val="DC6B2F"/>
      </a:accent4>
      <a:accent5>
        <a:srgbClr val="862633"/>
      </a:accent5>
      <a:accent6>
        <a:srgbClr val="768692"/>
      </a:accent6>
      <a:hlink>
        <a:srgbClr val="653279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445</Words>
  <Application>Microsoft Office PowerPoint</Application>
  <PresentationFormat>On-screen Show (4:3)</PresentationFormat>
  <Paragraphs>51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Harmonization of  ECE R110 (Annex 3A)  &amp; ISO 11439: 2013 “High pressure cylinders for the on-board storage of natural gas as a fuel for automotive vehicles” </vt:lpstr>
      <vt:lpstr>ECE R110 Annex 3A - History</vt:lpstr>
      <vt:lpstr>Harmonizing ECE R110 with ISO 11439: 2013</vt:lpstr>
      <vt:lpstr>Harmonization Proposal </vt:lpstr>
      <vt:lpstr>Summary of Proposed Changes to ECE R110 Annex 3A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STSMEDIA</dc:creator>
  <cp:lastModifiedBy>Hubert Romain</cp:lastModifiedBy>
  <cp:revision>227</cp:revision>
  <dcterms:created xsi:type="dcterms:W3CDTF">2012-01-13T16:50:32Z</dcterms:created>
  <dcterms:modified xsi:type="dcterms:W3CDTF">2017-10-11T16:13:09Z</dcterms:modified>
</cp:coreProperties>
</file>