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260" r:id="rId2"/>
    <p:sldId id="324" r:id="rId3"/>
    <p:sldId id="330" r:id="rId4"/>
    <p:sldId id="326" r:id="rId5"/>
    <p:sldId id="331" r:id="rId6"/>
    <p:sldId id="328" r:id="rId7"/>
    <p:sldId id="332" r:id="rId8"/>
    <p:sldId id="333" r:id="rId9"/>
    <p:sldId id="334" r:id="rId10"/>
    <p:sldId id="335" r:id="rId11"/>
    <p:sldId id="336" r:id="rId12"/>
    <p:sldId id="337" r:id="rId13"/>
    <p:sldId id="323" r:id="rId14"/>
    <p:sldId id="308" r:id="rId15"/>
    <p:sldId id="329" r:id="rId16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5C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24" autoAdjust="0"/>
  </p:normalViewPr>
  <p:slideViewPr>
    <p:cSldViewPr snapToGrid="0">
      <p:cViewPr>
        <p:scale>
          <a:sx n="50" d="100"/>
          <a:sy n="50" d="100"/>
        </p:scale>
        <p:origin x="-408" y="-102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1A4CD-B1B9-4395-BD75-8C338C8B2754}" type="datetimeFigureOut">
              <a:rPr lang="sv-SE" smtClean="0"/>
              <a:pPr/>
              <a:t>2017-01-24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85A8-AD23-4613-820C-7846937910A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399719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45E2D-28B5-40F1-B37F-BC4D96C19671}" type="datetimeFigureOut">
              <a:rPr lang="sv-SE" smtClean="0"/>
              <a:pPr/>
              <a:t>2017-01-24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1D685-9CCB-4F65-B46C-BDF8060CC1C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98574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9F1F-D239-43FE-821D-DBC7C68C1578}" type="datetimeFigureOut">
              <a:rPr lang="sv-SE" smtClean="0"/>
              <a:t>2017-01-24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2C58-1A27-46DB-B645-4D09EC628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32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9708679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5147744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7371270" y="1"/>
            <a:ext cx="2534731" cy="624601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6506" y="548680"/>
            <a:ext cx="6786754" cy="2664296"/>
          </a:xfrm>
        </p:spPr>
        <p:txBody>
          <a:bodyPr anchor="b"/>
          <a:lstStyle/>
          <a:p>
            <a:r>
              <a:rPr lang="sv-SE" noProof="0" smtClean="0"/>
              <a:t>Klicka här för att ändra format</a:t>
            </a:r>
            <a:endParaRPr lang="en-US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9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507341" y="3284984"/>
            <a:ext cx="6785921" cy="1440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latin typeface="Folio Nira Medium" pitchFamily="50" charset="0"/>
              </a:defRPr>
            </a:lvl1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71270" y="332658"/>
            <a:ext cx="2184243" cy="3651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olio Nira Medium" pitchFamily="50" charset="0"/>
              </a:defRPr>
            </a:lvl1pPr>
          </a:lstStyle>
          <a:p>
            <a:fld id="{A082A135-95DB-4197-A7FA-4B8C8D47EFC3}" type="datetime1">
              <a:rPr lang="sv-SE" noProof="0" smtClean="0"/>
              <a:pPr/>
              <a:t>2017-01-24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smtClean="0"/>
              <a:t>Klicka här för att ändra format</a:t>
            </a:r>
            <a:endParaRPr lang="en-US" noProof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0"/>
          </p:nvPr>
        </p:nvSpPr>
        <p:spPr>
          <a:xfrm>
            <a:off x="507341" y="1628800"/>
            <a:ext cx="8891323" cy="4104456"/>
          </a:xfrm>
        </p:spPr>
        <p:txBody>
          <a:bodyPr/>
          <a:lstStyle>
            <a:lvl1pPr>
              <a:buFont typeface="Arial" pitchFamily="34" charset="0"/>
              <a:buChar char="•"/>
              <a:defRPr baseline="0"/>
            </a:lvl1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71270" y="332658"/>
            <a:ext cx="2184243" cy="3651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olio Nira Medium" pitchFamily="50" charset="0"/>
              </a:defRPr>
            </a:lvl1pPr>
          </a:lstStyle>
          <a:p>
            <a:fld id="{3217008B-4E24-40D9-98C0-9CD035F25E75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75426" y="6381331"/>
            <a:ext cx="780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Folio Nira Medium" pitchFamily="50" charset="0"/>
              </a:defRPr>
            </a:lvl1pPr>
          </a:lstStyle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12741" y="6376246"/>
            <a:ext cx="5928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5A85C2"/>
                </a:solidFill>
                <a:latin typeface="Folio Nira Light" pitchFamily="50" charset="0"/>
              </a:defRPr>
            </a:lvl1pPr>
          </a:lstStyle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,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smtClean="0"/>
              <a:t>Klicka här för att ändra format</a:t>
            </a:r>
            <a:endParaRPr lang="en-US" noProof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0"/>
          </p:nvPr>
        </p:nvSpPr>
        <p:spPr>
          <a:xfrm>
            <a:off x="507341" y="1628800"/>
            <a:ext cx="8891323" cy="4104456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506507" y="332656"/>
            <a:ext cx="335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smtClean="0">
                <a:solidFill>
                  <a:schemeClr val="accent2"/>
                </a:solidFill>
                <a:latin typeface="Folio Nira Medium" pitchFamily="50" charset="0"/>
              </a:rPr>
              <a:t>CONFIDENTIAL</a:t>
            </a:r>
            <a:endParaRPr lang="en-US" noProof="0">
              <a:solidFill>
                <a:schemeClr val="accent2"/>
              </a:solidFill>
              <a:latin typeface="Folio Nira Medium" pitchFamily="50" charset="0"/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71270" y="332658"/>
            <a:ext cx="2184243" cy="3651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olio Nira Medium" pitchFamily="50" charset="0"/>
              </a:defRPr>
            </a:lvl1pPr>
          </a:lstStyle>
          <a:p>
            <a:fld id="{F76DFF9F-9D13-4BFF-9FF5-17E735B6E623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75426" y="6381331"/>
            <a:ext cx="780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Folio Nira Medium" pitchFamily="50" charset="0"/>
              </a:defRPr>
            </a:lvl1pPr>
          </a:lstStyle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12741" y="6376246"/>
            <a:ext cx="5928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5A85C2"/>
                </a:solidFill>
                <a:latin typeface="Folio Nira Light" pitchFamily="50" charset="0"/>
              </a:defRPr>
            </a:lvl1pPr>
          </a:lstStyle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,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7371270" y="2"/>
            <a:ext cx="2534731" cy="6246019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6506" y="548680"/>
            <a:ext cx="6786754" cy="940966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en-US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8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507341" y="1628800"/>
            <a:ext cx="6785921" cy="4104456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506507" y="332656"/>
            <a:ext cx="335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smtClean="0">
                <a:solidFill>
                  <a:schemeClr val="accent2"/>
                </a:solidFill>
                <a:latin typeface="Folio Nira Medium" pitchFamily="50" charset="0"/>
              </a:rPr>
              <a:t>CONFIDENTIAL</a:t>
            </a:r>
            <a:endParaRPr lang="en-US" noProof="0">
              <a:solidFill>
                <a:schemeClr val="accent2"/>
              </a:solidFill>
              <a:latin typeface="Folio Nira Medium" pitchFamily="50" charset="0"/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71270" y="332658"/>
            <a:ext cx="2184243" cy="3651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olio Nira Medium" pitchFamily="50" charset="0"/>
              </a:defRPr>
            </a:lvl1pPr>
          </a:lstStyle>
          <a:p>
            <a:fld id="{DA71FB8C-9194-4FEA-ADB1-2C71BFE42FCB}" type="datetime1">
              <a:rPr lang="sv-SE" noProof="0" smtClean="0"/>
              <a:pPr/>
              <a:t>2017-01-24</a:t>
            </a:fld>
            <a:endParaRPr lang="sv-SE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,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7371270" y="1"/>
            <a:ext cx="2534731" cy="624601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9" name="textruta 8"/>
          <p:cNvSpPr txBox="1"/>
          <p:nvPr userDrawn="1"/>
        </p:nvSpPr>
        <p:spPr>
          <a:xfrm>
            <a:off x="506507" y="332656"/>
            <a:ext cx="335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smtClean="0">
                <a:solidFill>
                  <a:schemeClr val="accent2"/>
                </a:solidFill>
                <a:latin typeface="Folio Nira Medium" pitchFamily="50" charset="0"/>
              </a:rPr>
              <a:t>CONFIDENTIAL</a:t>
            </a:r>
            <a:endParaRPr lang="en-US" noProof="0">
              <a:solidFill>
                <a:schemeClr val="accent2"/>
              </a:solidFill>
              <a:latin typeface="Folio Nira Medium" pitchFamily="50" charset="0"/>
            </a:endParaRPr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506506" y="548680"/>
            <a:ext cx="6786754" cy="2664296"/>
          </a:xfrm>
        </p:spPr>
        <p:txBody>
          <a:bodyPr anchor="b"/>
          <a:lstStyle/>
          <a:p>
            <a:r>
              <a:rPr lang="sv-SE" noProof="0" smtClean="0"/>
              <a:t>Klicka här för att ändra format</a:t>
            </a:r>
            <a:endParaRPr lang="en-US" noProof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507341" y="3284984"/>
            <a:ext cx="6785921" cy="1440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latin typeface="Folio Nira Medium" pitchFamily="50" charset="0"/>
              </a:defRPr>
            </a:lvl1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71270" y="332658"/>
            <a:ext cx="2184243" cy="3651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olio Nira Medium" pitchFamily="50" charset="0"/>
              </a:defRPr>
            </a:lvl1pPr>
          </a:lstStyle>
          <a:p>
            <a:fld id="{88C360A2-D1B9-4D35-9360-27C4C05CE758}" type="datetime1">
              <a:rPr lang="sv-SE" noProof="0" smtClean="0"/>
              <a:pPr/>
              <a:t>2017-01-24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ximiz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6506" y="332656"/>
            <a:ext cx="8892988" cy="72008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en-US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6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507341" y="1052736"/>
            <a:ext cx="8891323" cy="4752528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7371270" y="-1"/>
            <a:ext cx="2534731" cy="624602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6506" y="548680"/>
            <a:ext cx="6786754" cy="940966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en-US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8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507341" y="1628800"/>
            <a:ext cx="6785921" cy="4104456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71270" y="332658"/>
            <a:ext cx="2184243" cy="3651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olio Nira Medium" pitchFamily="50" charset="0"/>
              </a:defRPr>
            </a:lvl1pPr>
          </a:lstStyle>
          <a:p>
            <a:fld id="{CDBC8233-18EC-44AD-A846-A2106F543409}" type="datetime1">
              <a:rPr lang="sv-SE" noProof="0" smtClean="0"/>
              <a:pPr/>
              <a:t>2017-01-24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59704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58E9-870C-4C87-8AC2-C73B5DDAE18E}" type="datetimeFigureOut">
              <a:rPr lang="sv-SE" smtClean="0"/>
              <a:t>2017-01-24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CDF4-6B06-4F12-8E79-D93301FFC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956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7661340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4283742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7674567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2106868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88746882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7823952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0068925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424C-D9D3-4AB6-86C1-1F5510712C68}" type="datetime1">
              <a:rPr lang="sv-SE" noProof="0" smtClean="0"/>
              <a:pPr/>
              <a:t>2017-01-24</a:t>
            </a:fld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noProof="0" smtClean="0"/>
              <a:t>TOGETHER FOR SMARTER SAFETY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0009-B2FB-4028-B0F3-DE3AB1579DD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593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674" r:id="rId14"/>
    <p:sldLayoutId id="2147483675" r:id="rId15"/>
    <p:sldLayoutId id="2147483677" r:id="rId16"/>
    <p:sldLayoutId id="2147483678" r:id="rId17"/>
    <p:sldLayoutId id="2147483712" r:id="rId1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968991" y="1040000"/>
            <a:ext cx="7902054" cy="2664296"/>
          </a:xfrm>
        </p:spPr>
        <p:txBody>
          <a:bodyPr/>
          <a:lstStyle/>
          <a:p>
            <a:r>
              <a:rPr lang="en-US" dirty="0" smtClean="0"/>
              <a:t>OICA comments to GRRF-83-13 /</a:t>
            </a:r>
            <a:br>
              <a:rPr lang="en-US" dirty="0" smtClean="0"/>
            </a:br>
            <a:r>
              <a:rPr lang="en-US" dirty="0" smtClean="0"/>
              <a:t>TPMS Field Study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C20009-B2FB-4028-B0F3-DE3AB1579DD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1701850" y="4139201"/>
            <a:ext cx="6785921" cy="144016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UNECE GRRF-83, 23-27 January 2017</a:t>
            </a:r>
            <a:endParaRPr lang="en-US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3500" y="552450"/>
            <a:ext cx="3207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Informal  document</a:t>
            </a:r>
            <a:r>
              <a:rPr lang="en-US" dirty="0" smtClean="0"/>
              <a:t> </a:t>
            </a:r>
            <a:r>
              <a:rPr lang="en-US" b="1" dirty="0" smtClean="0"/>
              <a:t>GRRF-83-16</a:t>
            </a:r>
          </a:p>
          <a:p>
            <a:r>
              <a:rPr lang="en-US" dirty="0" smtClean="0"/>
              <a:t>83</a:t>
            </a:r>
            <a:r>
              <a:rPr lang="en-US" baseline="30000" dirty="0" smtClean="0"/>
              <a:t>rd</a:t>
            </a:r>
            <a:r>
              <a:rPr lang="en-US" dirty="0" smtClean="0"/>
              <a:t> GRRF, 23-27 January 2017</a:t>
            </a:r>
          </a:p>
          <a:p>
            <a:r>
              <a:rPr lang="en-US" dirty="0" smtClean="0"/>
              <a:t>Agenda item 7(j)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07340" y="1628800"/>
            <a:ext cx="9270196" cy="4104456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Approach passenger car drivers randomly at filling stations or shopping centers and ask for permission to participate in the study.</a:t>
            </a:r>
          </a:p>
          <a:p>
            <a:r>
              <a:rPr lang="sv-SE" dirty="0" smtClean="0"/>
              <a:t>Check load state and tyre dimension(s) and determine the recommended tyre pressure(s).</a:t>
            </a:r>
          </a:p>
          <a:p>
            <a:r>
              <a:rPr lang="sv-SE" dirty="0" smtClean="0"/>
              <a:t>Check TPMS fitment (lamp check, visual inspection, users manual, ...).</a:t>
            </a:r>
          </a:p>
          <a:p>
            <a:r>
              <a:rPr lang="sv-SE" dirty="0" smtClean="0"/>
              <a:t>Measure tyre pressures.</a:t>
            </a:r>
          </a:p>
          <a:p>
            <a:r>
              <a:rPr lang="sv-SE" dirty="0" smtClean="0"/>
              <a:t>Measure tyre sidewall temperatures with IR thermometers and the ambient temperature.</a:t>
            </a:r>
          </a:p>
          <a:p>
            <a:r>
              <a:rPr lang="sv-SE" dirty="0" smtClean="0"/>
              <a:t>Compensate the measured pressures with the difference between ambient and sidewall temperature.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C20009-B2FB-4028-B0F3-DE3AB1579DD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Study Size and Certification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81944" y="1628800"/>
            <a:ext cx="4374486" cy="3096344"/>
          </a:xfrm>
        </p:spPr>
        <p:txBody>
          <a:bodyPr>
            <a:normAutofit/>
          </a:bodyPr>
          <a:lstStyle/>
          <a:p>
            <a:r>
              <a:rPr lang="de-DE" sz="2200" dirty="0" smtClean="0"/>
              <a:t>n=426 (as of Jan 18, 2017)</a:t>
            </a:r>
            <a:endParaRPr lang="sv-SE" sz="2200" dirty="0" smtClean="0"/>
          </a:p>
          <a:p>
            <a:r>
              <a:rPr lang="sv-SE" sz="2200" dirty="0" smtClean="0"/>
              <a:t>Locations: Linköping (S) and Hanau (D)</a:t>
            </a:r>
          </a:p>
          <a:p>
            <a:r>
              <a:rPr lang="sv-SE" sz="2200" dirty="0" smtClean="0"/>
              <a:t>T</a:t>
            </a:r>
            <a:r>
              <a:rPr lang="de-DE" sz="2200" dirty="0" smtClean="0"/>
              <a:t>ÜV Nord involved since Jan 2017 </a:t>
            </a:r>
            <a:r>
              <a:rPr lang="de-DE" sz="2200" dirty="0"/>
              <a:t>in </a:t>
            </a:r>
            <a:r>
              <a:rPr lang="de-DE" sz="2200" dirty="0" smtClean="0"/>
              <a:t>process certification and data collection</a:t>
            </a:r>
          </a:p>
          <a:p>
            <a:r>
              <a:rPr lang="de-DE" sz="2200" dirty="0" smtClean="0"/>
              <a:t>Raw data is available</a:t>
            </a:r>
            <a:endParaRPr lang="sv-SE" sz="2200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C20009-B2FB-4028-B0F3-DE3AB1579DD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984" y="1484784"/>
            <a:ext cx="484494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6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892" y="1628800"/>
            <a:ext cx="490630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2385" y="1612223"/>
            <a:ext cx="4661684" cy="4856816"/>
          </a:xfrm>
        </p:spPr>
        <p:txBody>
          <a:bodyPr>
            <a:normAutofit lnSpcReduction="10000"/>
          </a:bodyPr>
          <a:lstStyle/>
          <a:p>
            <a:r>
              <a:rPr lang="de-DE" sz="2000" b="1" i="1" dirty="0">
                <a:solidFill>
                  <a:srgbClr val="5A85C2"/>
                </a:solidFill>
              </a:rPr>
              <a:t>T</a:t>
            </a:r>
            <a:r>
              <a:rPr lang="de-DE" sz="2000" b="1" i="1" dirty="0" smtClean="0">
                <a:solidFill>
                  <a:srgbClr val="5A85C2"/>
                </a:solidFill>
              </a:rPr>
              <a:t>he mandatory </a:t>
            </a:r>
            <a:r>
              <a:rPr lang="de-DE" sz="2000" b="1" i="1" dirty="0">
                <a:solidFill>
                  <a:srgbClr val="5A85C2"/>
                </a:solidFill>
              </a:rPr>
              <a:t>fitment of TPMS is </a:t>
            </a:r>
            <a:r>
              <a:rPr lang="de-DE" sz="2000" b="1" i="1" dirty="0" smtClean="0">
                <a:solidFill>
                  <a:srgbClr val="5A85C2"/>
                </a:solidFill>
              </a:rPr>
              <a:t>effective</a:t>
            </a:r>
          </a:p>
          <a:p>
            <a:pPr marL="341313" indent="0">
              <a:buNone/>
            </a:pPr>
            <a:r>
              <a:rPr lang="de-DE" sz="2000" dirty="0" smtClean="0"/>
              <a:t>Both dTPMS and iTPMS increase the average inflation pressure by ~3,5%-points compared to vehicles w/o TPMS. </a:t>
            </a:r>
          </a:p>
          <a:p>
            <a:r>
              <a:rPr lang="de-DE" sz="2000" b="1" i="1" dirty="0" smtClean="0">
                <a:solidFill>
                  <a:srgbClr val="5A85C2"/>
                </a:solidFill>
              </a:rPr>
              <a:t>TPMS fitment (independent of technology) reduces the number of severely underinflated tires by ~50% </a:t>
            </a:r>
            <a:r>
              <a:rPr lang="de-DE" sz="2000" dirty="0" smtClean="0"/>
              <a:t>this is perfectly in line with the 2012 NHTSA study.</a:t>
            </a:r>
            <a:r>
              <a:rPr lang="de-DE" sz="2000" b="1" i="1" dirty="0">
                <a:solidFill>
                  <a:srgbClr val="5A85C2"/>
                </a:solidFill>
              </a:rPr>
              <a:t> </a:t>
            </a:r>
            <a:endParaRPr lang="de-DE" sz="2000" dirty="0" smtClean="0"/>
          </a:p>
          <a:p>
            <a:r>
              <a:rPr lang="de-DE" sz="2000" b="1" i="1" dirty="0" smtClean="0">
                <a:solidFill>
                  <a:srgbClr val="5A85C2"/>
                </a:solidFill>
              </a:rPr>
              <a:t>No cases </a:t>
            </a:r>
            <a:r>
              <a:rPr lang="de-DE" sz="2000" b="1" i="1" dirty="0">
                <a:solidFill>
                  <a:srgbClr val="5A85C2"/>
                </a:solidFill>
              </a:rPr>
              <a:t>found </a:t>
            </a:r>
            <a:r>
              <a:rPr lang="de-DE" sz="2000" b="1" i="1" dirty="0" smtClean="0">
                <a:solidFill>
                  <a:srgbClr val="5A85C2"/>
                </a:solidFill>
              </a:rPr>
              <a:t>for TPMS equipped vehicles with </a:t>
            </a:r>
            <a:r>
              <a:rPr lang="de-DE" sz="2000" b="1" i="1" dirty="0">
                <a:solidFill>
                  <a:srgbClr val="5A85C2"/>
                </a:solidFill>
              </a:rPr>
              <a:t>severe </a:t>
            </a:r>
            <a:r>
              <a:rPr lang="de-DE" sz="2000" b="1" i="1" dirty="0" smtClean="0">
                <a:solidFill>
                  <a:srgbClr val="5A85C2"/>
                </a:solidFill>
              </a:rPr>
              <a:t>underinflation but no warning</a:t>
            </a:r>
          </a:p>
          <a:p>
            <a:r>
              <a:rPr lang="de-DE" sz="2000" b="1" i="1" dirty="0">
                <a:solidFill>
                  <a:srgbClr val="5A85C2"/>
                </a:solidFill>
              </a:rPr>
              <a:t>Some cases found with drivers ignoring TPMS warning</a:t>
            </a:r>
          </a:p>
          <a:p>
            <a:endParaRPr lang="de-DE" sz="2000" b="1" i="1" dirty="0" smtClean="0">
              <a:solidFill>
                <a:srgbClr val="5A85C2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C20009-B2FB-4028-B0F3-DE3AB1579DD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8984" y="1556792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Fraction of </a:t>
            </a:r>
            <a:br>
              <a:rPr lang="de-DE" sz="1100" dirty="0" smtClean="0"/>
            </a:br>
            <a:r>
              <a:rPr lang="de-DE" sz="1100" dirty="0" smtClean="0"/>
              <a:t>population</a:t>
            </a:r>
            <a:endParaRPr lang="sv-SE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113240" y="523490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Tire deflation</a:t>
            </a:r>
            <a:endParaRPr lang="sv-SE" sz="1200" dirty="0"/>
          </a:p>
        </p:txBody>
      </p:sp>
      <p:sp>
        <p:nvSpPr>
          <p:cNvPr id="8" name="Down Arrow 7"/>
          <p:cNvSpPr/>
          <p:nvPr/>
        </p:nvSpPr>
        <p:spPr>
          <a:xfrm>
            <a:off x="6465902" y="4054693"/>
            <a:ext cx="248763" cy="688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506506" y="548680"/>
            <a:ext cx="8322184" cy="2664296"/>
          </a:xfrm>
        </p:spPr>
        <p:txBody>
          <a:bodyPr/>
          <a:lstStyle/>
          <a:p>
            <a:pPr algn="l"/>
            <a:r>
              <a:rPr lang="sv-SE" i="1" dirty="0" smtClean="0">
                <a:solidFill>
                  <a:srgbClr val="5A85C2"/>
                </a:solidFill>
              </a:rPr>
              <a:t>TPMS </a:t>
            </a:r>
            <a:r>
              <a:rPr lang="sv-SE" i="1" dirty="0">
                <a:solidFill>
                  <a:srgbClr val="5A85C2"/>
                </a:solidFill>
              </a:rPr>
              <a:t>reset </a:t>
            </a:r>
            <a:r>
              <a:rPr lang="sv-SE" i="1" dirty="0" smtClean="0">
                <a:solidFill>
                  <a:srgbClr val="5A85C2"/>
                </a:solidFill>
              </a:rPr>
              <a:t>misuse prevention</a:t>
            </a:r>
            <a:endParaRPr lang="sv-SE" i="1" dirty="0">
              <a:solidFill>
                <a:srgbClr val="5A85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/>
          <p:cNvSpPr>
            <a:spLocks noGrp="1"/>
          </p:cNvSpPr>
          <p:nvPr>
            <p:ph type="title"/>
          </p:nvPr>
        </p:nvSpPr>
        <p:spPr>
          <a:xfrm>
            <a:off x="506507" y="391134"/>
            <a:ext cx="8892988" cy="940966"/>
          </a:xfrm>
        </p:spPr>
        <p:txBody>
          <a:bodyPr/>
          <a:lstStyle/>
          <a:p>
            <a:pPr algn="l"/>
            <a:r>
              <a:rPr lang="en-US" dirty="0" smtClean="0"/>
              <a:t>TPMS Reset </a:t>
            </a:r>
            <a:r>
              <a:rPr lang="en-US" dirty="0"/>
              <a:t>M</a:t>
            </a:r>
            <a:r>
              <a:rPr lang="en-US" dirty="0" smtClean="0"/>
              <a:t>isuse </a:t>
            </a:r>
            <a:r>
              <a:rPr lang="en-US" dirty="0"/>
              <a:t>S</a:t>
            </a:r>
            <a:r>
              <a:rPr lang="en-US" dirty="0" smtClean="0"/>
              <a:t>cenarios</a:t>
            </a:r>
            <a:endParaRPr lang="en-US" dirty="0"/>
          </a:p>
        </p:txBody>
      </p:sp>
      <p:sp>
        <p:nvSpPr>
          <p:cNvPr id="4" name="Rektangel 7"/>
          <p:cNvSpPr/>
          <p:nvPr/>
        </p:nvSpPr>
        <p:spPr>
          <a:xfrm>
            <a:off x="680870" y="1534494"/>
            <a:ext cx="1855341" cy="703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TPMS Reset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2545" y="1541900"/>
            <a:ext cx="66129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Important function for both, direct &amp; indirect TPMS</a:t>
            </a:r>
            <a:r>
              <a:rPr lang="de-DE" sz="2800" dirty="0"/>
              <a:t> </a:t>
            </a:r>
            <a:r>
              <a:rPr lang="de-DE" sz="2800" dirty="0" smtClean="0"/>
              <a:t>in oder to reflect different load cases, tyres, etc. </a:t>
            </a:r>
            <a:endParaRPr lang="de-DE" sz="2800" dirty="0"/>
          </a:p>
        </p:txBody>
      </p:sp>
      <p:sp>
        <p:nvSpPr>
          <p:cNvPr id="6" name="Rektangel 7"/>
          <p:cNvSpPr/>
          <p:nvPr/>
        </p:nvSpPr>
        <p:spPr>
          <a:xfrm>
            <a:off x="696790" y="3283710"/>
            <a:ext cx="1855341" cy="703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TPMS Reset Cases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4817" y="3359356"/>
            <a:ext cx="661291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Unintended misuse: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Blocked swich / button due to load, etc.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Reset at undiscovered puncture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Wrong pressure value adjustment</a:t>
            </a:r>
          </a:p>
          <a:p>
            <a:endParaRPr lang="de-DE" sz="1000" dirty="0" smtClean="0"/>
          </a:p>
          <a:p>
            <a:r>
              <a:rPr lang="de-DE" sz="2800" dirty="0" smtClean="0"/>
              <a:t>Intended misuse:</a:t>
            </a:r>
          </a:p>
          <a:p>
            <a:r>
              <a:rPr lang="de-DE" sz="2800" dirty="0" smtClean="0"/>
              <a:t>- Driver wants to get rid of warning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41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/>
          <p:cNvSpPr>
            <a:spLocks noGrp="1"/>
          </p:cNvSpPr>
          <p:nvPr>
            <p:ph type="title"/>
          </p:nvPr>
        </p:nvSpPr>
        <p:spPr>
          <a:xfrm>
            <a:off x="506507" y="391134"/>
            <a:ext cx="8892988" cy="940966"/>
          </a:xfrm>
        </p:spPr>
        <p:txBody>
          <a:bodyPr/>
          <a:lstStyle/>
          <a:p>
            <a:pPr algn="l"/>
            <a:r>
              <a:rPr lang="en-US" dirty="0" smtClean="0"/>
              <a:t>TPMS Reset </a:t>
            </a:r>
            <a:r>
              <a:rPr lang="en-US" dirty="0"/>
              <a:t>M</a:t>
            </a:r>
            <a:r>
              <a:rPr lang="en-US" dirty="0" smtClean="0"/>
              <a:t>isuse </a:t>
            </a:r>
            <a:r>
              <a:rPr lang="en-US" dirty="0"/>
              <a:t>S</a:t>
            </a:r>
            <a:r>
              <a:rPr lang="en-US" dirty="0" smtClean="0"/>
              <a:t>cenarios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5538" y="1484785"/>
            <a:ext cx="83349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All reset misuse scenarios are already addressed by implemented reset logic/functions and relevant information</a:t>
            </a:r>
          </a:p>
          <a:p>
            <a:endParaRPr lang="de-D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OICA is willing to elaborate on draft amendments regarding more detailed reset function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5046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506506" y="548680"/>
            <a:ext cx="8322184" cy="2664296"/>
          </a:xfrm>
        </p:spPr>
        <p:txBody>
          <a:bodyPr/>
          <a:lstStyle/>
          <a:p>
            <a:pPr algn="l"/>
            <a:r>
              <a:rPr lang="sv-SE" i="1" dirty="0">
                <a:solidFill>
                  <a:srgbClr val="5A85C2"/>
                </a:solidFill>
              </a:rPr>
              <a:t>Reflections on T&amp;E </a:t>
            </a:r>
            <a:r>
              <a:rPr lang="sv-SE" i="1" dirty="0" smtClean="0">
                <a:solidFill>
                  <a:srgbClr val="5A85C2"/>
                </a:solidFill>
              </a:rPr>
              <a:t>report</a:t>
            </a:r>
            <a:endParaRPr lang="sv-SE" i="1" dirty="0">
              <a:solidFill>
                <a:srgbClr val="5A85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507341" y="1337481"/>
            <a:ext cx="9127978" cy="5377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Analysis of tests conducted, based </a:t>
            </a:r>
            <a:r>
              <a:rPr lang="de-DE" dirty="0"/>
              <a:t>on </a:t>
            </a:r>
            <a:r>
              <a:rPr lang="de-DE" dirty="0" smtClean="0"/>
              <a:t>information available </a:t>
            </a:r>
            <a:r>
              <a:rPr lang="de-DE" dirty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 tests </a:t>
            </a:r>
            <a:r>
              <a:rPr lang="en-US" dirty="0"/>
              <a:t>per </a:t>
            </a:r>
            <a:r>
              <a:rPr lang="en-US" dirty="0" smtClean="0"/>
              <a:t>vehicle </a:t>
            </a:r>
          </a:p>
          <a:p>
            <a:r>
              <a:rPr lang="en-US" dirty="0" smtClean="0"/>
              <a:t>4 tests claimed to be according to the UN R64/R 141 =&gt; </a:t>
            </a:r>
            <a:r>
              <a:rPr lang="en-US" dirty="0" smtClean="0">
                <a:sym typeface="Wingdings" panose="05000000000000000000" pitchFamily="2" charset="2"/>
              </a:rPr>
              <a:t>all tests </a:t>
            </a:r>
            <a:r>
              <a:rPr lang="en-US" dirty="0" smtClean="0"/>
              <a:t>passed</a:t>
            </a:r>
          </a:p>
          <a:p>
            <a:r>
              <a:rPr lang="en-US" dirty="0" smtClean="0"/>
              <a:t>8 tests performed with 1.4 bar followed by a reset:</a:t>
            </a:r>
            <a:br>
              <a:rPr lang="en-US" dirty="0" smtClean="0"/>
            </a:br>
            <a:r>
              <a:rPr lang="en-US" dirty="0" smtClean="0"/>
              <a:t>- calibration at 1.4bar is an intended misuse case</a:t>
            </a:r>
            <a:br>
              <a:rPr lang="en-US" dirty="0" smtClean="0"/>
            </a:br>
            <a:r>
              <a:rPr lang="en-US" dirty="0" smtClean="0"/>
              <a:t>   =&gt; intended misuse cannot be prevented</a:t>
            </a:r>
          </a:p>
          <a:p>
            <a:r>
              <a:rPr lang="en-US" dirty="0" smtClean="0"/>
              <a:t>8 tests were conducted in a way, neither </a:t>
            </a:r>
            <a:r>
              <a:rPr lang="en-US" dirty="0"/>
              <a:t>relevant </a:t>
            </a:r>
            <a:r>
              <a:rPr lang="en-US" dirty="0" smtClean="0"/>
              <a:t>for the customers nor real world driving.</a:t>
            </a:r>
          </a:p>
        </p:txBody>
      </p:sp>
      <p:sp>
        <p:nvSpPr>
          <p:cNvPr id="5" name="Rubrik 2"/>
          <p:cNvSpPr>
            <a:spLocks noGrp="1"/>
          </p:cNvSpPr>
          <p:nvPr>
            <p:ph type="title"/>
          </p:nvPr>
        </p:nvSpPr>
        <p:spPr>
          <a:xfrm>
            <a:off x="506506" y="227299"/>
            <a:ext cx="9251643" cy="940966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Overview on tests used for the T&amp;E report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7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 to regulation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49544" y="1553214"/>
            <a:ext cx="1800200" cy="648072"/>
          </a:xfr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800" dirty="0" smtClean="0">
                <a:solidFill>
                  <a:srgbClr val="5A85C2"/>
                </a:solidFill>
              </a:rPr>
              <a:t>Puncture</a:t>
            </a:r>
            <a:endParaRPr lang="en-GB" dirty="0" smtClean="0">
              <a:solidFill>
                <a:srgbClr val="5A85C2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C20009-B2FB-4028-B0F3-DE3AB1579D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Platshållare för text 2"/>
          <p:cNvSpPr txBox="1">
            <a:spLocks/>
          </p:cNvSpPr>
          <p:nvPr/>
        </p:nvSpPr>
        <p:spPr>
          <a:xfrm>
            <a:off x="678912" y="3136355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000" indent="-3420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800" dirty="0" smtClean="0"/>
              <a:t>Diffusion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016717" y="1553731"/>
            <a:ext cx="5977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Focus on normal punctures, not blowouts.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Process that takes in the order of 10 – 30 minutes up to some days.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018353" y="3218780"/>
            <a:ext cx="545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Slow process that takes months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380751" y="4384863"/>
            <a:ext cx="8778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Regulation test procedures were designed to address real world pressure loss scenarios with testability in mind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For an </a:t>
            </a:r>
            <a:r>
              <a:rPr lang="en-GB" sz="2400" dirty="0" err="1" smtClean="0">
                <a:latin typeface="+mj-lt"/>
              </a:rPr>
              <a:t>iTPMS</a:t>
            </a:r>
            <a:r>
              <a:rPr lang="en-GB" sz="2400" dirty="0" smtClean="0">
                <a:latin typeface="+mj-lt"/>
              </a:rPr>
              <a:t> it is easier to handle daily customer usage than the test procedures.</a:t>
            </a:r>
          </a:p>
        </p:txBody>
      </p:sp>
    </p:spTree>
    <p:extLst>
      <p:ext uri="{BB962C8B-B14F-4D97-AF65-F5344CB8AC3E}">
        <p14:creationId xmlns:p14="http://schemas.microsoft.com/office/powerpoint/2010/main" val="38155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06507" y="227299"/>
            <a:ext cx="6786754" cy="940966"/>
          </a:xfrm>
        </p:spPr>
        <p:txBody>
          <a:bodyPr/>
          <a:lstStyle/>
          <a:p>
            <a:pPr algn="l"/>
            <a:r>
              <a:rPr lang="en-GB" dirty="0" smtClean="0"/>
              <a:t>Artificial diffusion test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586853" y="1196754"/>
            <a:ext cx="9075761" cy="538146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Diffusion is a slow pressure loss that takes months:</a:t>
            </a:r>
          </a:p>
          <a:p>
            <a:pPr lvl="1"/>
            <a:r>
              <a:rPr lang="en-GB" dirty="0" smtClean="0"/>
              <a:t>Considered in the design of indirect TPMS and in the regulatory test procedure.</a:t>
            </a:r>
          </a:p>
          <a:p>
            <a:r>
              <a:rPr lang="en-GB" dirty="0" smtClean="0"/>
              <a:t>T&amp;E Tests performed:</a:t>
            </a:r>
          </a:p>
          <a:p>
            <a:pPr lvl="1"/>
            <a:r>
              <a:rPr lang="en-GB" dirty="0" smtClean="0"/>
              <a:t>20 minutes of driving at </a:t>
            </a:r>
            <a:r>
              <a:rPr lang="en-GB" i="1" u="sng" dirty="0" smtClean="0">
                <a:solidFill>
                  <a:srgbClr val="0000FF"/>
                </a:solidFill>
              </a:rPr>
              <a:t>constant speed</a:t>
            </a:r>
            <a:r>
              <a:rPr lang="en-GB" u="sng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GB" dirty="0" smtClean="0"/>
              <a:t>Then reduce pressure with a </a:t>
            </a:r>
            <a:r>
              <a:rPr lang="en-GB" i="1" u="sng" dirty="0" smtClean="0">
                <a:solidFill>
                  <a:srgbClr val="0000FF"/>
                </a:solidFill>
              </a:rPr>
              <a:t>20% step</a:t>
            </a:r>
            <a:r>
              <a:rPr lang="en-GB" i="1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(all 4 tyres)</a:t>
            </a:r>
          </a:p>
          <a:p>
            <a:pPr lvl="1"/>
            <a:r>
              <a:rPr lang="en-GB" dirty="0" smtClean="0"/>
              <a:t>Afterwards drive at another </a:t>
            </a:r>
            <a:r>
              <a:rPr lang="en-GB" i="1" u="sng" dirty="0" smtClean="0">
                <a:solidFill>
                  <a:srgbClr val="0000FF"/>
                </a:solidFill>
              </a:rPr>
              <a:t>constant speed</a:t>
            </a:r>
            <a:r>
              <a:rPr lang="en-GB" i="1" dirty="0" smtClean="0">
                <a:solidFill>
                  <a:srgbClr val="FF0000"/>
                </a:solidFill>
              </a:rPr>
              <a:t/>
            </a:r>
            <a:br>
              <a:rPr lang="en-GB" i="1" dirty="0" smtClean="0">
                <a:solidFill>
                  <a:srgbClr val="FF00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Artificial scenario likely not happen in real life: 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Diffusion is slow process, not a step.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It is impossible to drive constantly at one speed (e.g. 140 – 150 km/h as in one of the test cases) for several months.</a:t>
            </a:r>
          </a:p>
        </p:txBody>
      </p:sp>
      <p:sp>
        <p:nvSpPr>
          <p:cNvPr id="2" name="Isosceles Triangle 1"/>
          <p:cNvSpPr/>
          <p:nvPr/>
        </p:nvSpPr>
        <p:spPr>
          <a:xfrm rot="5400000">
            <a:off x="293425" y="5547815"/>
            <a:ext cx="1501255" cy="25930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8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507341" y="1628800"/>
            <a:ext cx="8527477" cy="4104456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The T&amp;E publication includes statements that are not correct and misleading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i="1" dirty="0" smtClean="0">
                <a:solidFill>
                  <a:srgbClr val="5A85C2"/>
                </a:solidFill>
              </a:rPr>
              <a:t>OICA welcomes any fact based discussion on how to improve road safety. </a:t>
            </a:r>
          </a:p>
          <a:p>
            <a:pPr marL="0" indent="0">
              <a:buNone/>
            </a:pPr>
            <a:endParaRPr lang="sv-SE" i="1" dirty="0">
              <a:solidFill>
                <a:srgbClr val="5A85C2"/>
              </a:solidFill>
            </a:endParaRPr>
          </a:p>
          <a:p>
            <a:pPr marL="0" indent="0">
              <a:buNone/>
            </a:pPr>
            <a:r>
              <a:rPr lang="sv-SE" i="1" dirty="0" smtClean="0">
                <a:solidFill>
                  <a:srgbClr val="5A85C2"/>
                </a:solidFill>
              </a:rPr>
              <a:t>For this purpose OICA is conducting a TPMS field study.</a:t>
            </a:r>
            <a:endParaRPr lang="sv-SE" i="1" dirty="0">
              <a:solidFill>
                <a:srgbClr val="5A85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i="1" dirty="0" smtClean="0">
                <a:solidFill>
                  <a:srgbClr val="5A85C2"/>
                </a:solidFill>
              </a:rPr>
              <a:t>Status of TPMS technology</a:t>
            </a:r>
            <a:endParaRPr lang="en-US" i="1" dirty="0">
              <a:solidFill>
                <a:srgbClr val="5A85C2"/>
              </a:solidFill>
            </a:endParaRP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TPMS Field </a:t>
            </a:r>
            <a:r>
              <a:rPr lang="en-US" dirty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tudy 2016/17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81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TPMS Field Study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07340" y="1628800"/>
            <a:ext cx="9054172" cy="4104456"/>
          </a:xfrm>
        </p:spPr>
        <p:txBody>
          <a:bodyPr>
            <a:normAutofit/>
          </a:bodyPr>
          <a:lstStyle/>
          <a:p>
            <a:r>
              <a:rPr lang="en-US" dirty="0" smtClean="0"/>
              <a:t>No scientific based study available covering TPMS assessment and its effectiveness in Europe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Concerns circulating about TPMS effectiveness 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Receive certainty on field status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C20009-B2FB-4028-B0F3-DE3AB1579DD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Scope of the Investigation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07340" y="1628800"/>
            <a:ext cx="9270196" cy="410445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Collect data which enables an analysis of the effectiveness of TPMS in general and iTPMS and dTPMS in comparison</a:t>
            </a:r>
            <a:r>
              <a:rPr lang="sv-SE" dirty="0"/>
              <a:t> </a:t>
            </a:r>
            <a:r>
              <a:rPr lang="sv-SE" dirty="0" smtClean="0"/>
              <a:t>including</a:t>
            </a:r>
          </a:p>
          <a:p>
            <a:pPr lvl="1"/>
            <a:r>
              <a:rPr lang="sv-SE" dirty="0" smtClean="0"/>
              <a:t>Current tyre inflation pressure</a:t>
            </a:r>
          </a:p>
          <a:p>
            <a:pPr lvl="1"/>
            <a:r>
              <a:rPr lang="sv-SE" dirty="0" smtClean="0"/>
              <a:t>Tyre sidewall and ambient temperature</a:t>
            </a:r>
          </a:p>
          <a:p>
            <a:pPr lvl="1"/>
            <a:r>
              <a:rPr lang="sv-SE" dirty="0" smtClean="0"/>
              <a:t>Tyre dimension</a:t>
            </a:r>
          </a:p>
          <a:p>
            <a:pPr lvl="1"/>
            <a:r>
              <a:rPr lang="sv-SE" dirty="0" smtClean="0"/>
              <a:t>Vehicle load state</a:t>
            </a:r>
          </a:p>
          <a:p>
            <a:pPr lvl="1"/>
            <a:r>
              <a:rPr lang="sv-SE" dirty="0" smtClean="0"/>
              <a:t>Applicable tire pressure recommendation according to manufacturer</a:t>
            </a:r>
          </a:p>
          <a:p>
            <a:pPr lvl="1"/>
            <a:r>
              <a:rPr lang="sv-SE" dirty="0" smtClean="0"/>
              <a:t>TPMS fitment &amp; technology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C20009-B2FB-4028-B0F3-DE3AB1579DD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628</Words>
  <Application>Microsoft Office PowerPoint</Application>
  <PresentationFormat>A4 Paper (210x297 mm)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OICA comments to GRRF-83-13 / TPMS Field Study</vt:lpstr>
      <vt:lpstr>Reflections on T&amp;E report</vt:lpstr>
      <vt:lpstr>Overview on tests used for the T&amp;E report</vt:lpstr>
      <vt:lpstr>Background to regulation</vt:lpstr>
      <vt:lpstr>Artificial diffusion test</vt:lpstr>
      <vt:lpstr>Conclusion</vt:lpstr>
      <vt:lpstr>Status of TPMS technology</vt:lpstr>
      <vt:lpstr>Reasons for TPMS Field Study </vt:lpstr>
      <vt:lpstr>Scope of the Investigation</vt:lpstr>
      <vt:lpstr>Methodology</vt:lpstr>
      <vt:lpstr>Study Size and Certification</vt:lpstr>
      <vt:lpstr>Preliminary Results</vt:lpstr>
      <vt:lpstr>TPMS reset misuse prevention</vt:lpstr>
      <vt:lpstr>TPMS Reset Misuse Scenarios</vt:lpstr>
      <vt:lpstr>TPMS Reset Misuse Scenarios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use the template?</dc:title>
  <dc:creator>Predrag Pucar</dc:creator>
  <cp:lastModifiedBy>ONU</cp:lastModifiedBy>
  <cp:revision>113</cp:revision>
  <dcterms:created xsi:type="dcterms:W3CDTF">2016-12-24T15:10:42Z</dcterms:created>
  <dcterms:modified xsi:type="dcterms:W3CDTF">2017-01-24T10:31:18Z</dcterms:modified>
</cp:coreProperties>
</file>