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87" r:id="rId4"/>
  </p:sldMasterIdLst>
  <p:notesMasterIdLst>
    <p:notesMasterId r:id="rId8"/>
  </p:notesMasterIdLst>
  <p:sldIdLst>
    <p:sldId id="258" r:id="rId5"/>
    <p:sldId id="264" r:id="rId6"/>
    <p:sldId id="265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ACBED-645F-41CC-A98D-FD8B8FAA1252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7DE1B-1FA9-46AC-818A-D91ED5A04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9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BDF5-4678-4264-A22D-914A3D2D164C}" type="slidenum">
              <a:rPr lang="nl-BE" smtClean="0">
                <a:solidFill>
                  <a:prstClr val="black"/>
                </a:solidFill>
              </a:rPr>
              <a:pPr/>
              <a:t>1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6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5341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6215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68313" y="1196975"/>
            <a:ext cx="8280400" cy="48244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4112" y="64008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spcBef>
                <a:spcPct val="20000"/>
              </a:spcBef>
              <a:buFontTx/>
              <a:buChar char="–"/>
              <a:defRPr b="1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buFontTx/>
              <a:buNone/>
              <a:defRPr/>
            </a:pPr>
            <a:r>
              <a:rPr lang="en-GB" dirty="0" smtClean="0">
                <a:solidFill>
                  <a:prstClr val="white"/>
                </a:solidFill>
              </a:rPr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81710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4112" y="64008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spcBef>
                <a:spcPct val="20000"/>
              </a:spcBef>
              <a:buFontTx/>
              <a:buChar char="–"/>
              <a:defRPr b="1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buFontTx/>
              <a:buNone/>
              <a:defRPr/>
            </a:pPr>
            <a:r>
              <a:rPr lang="en-GB" dirty="0" smtClean="0">
                <a:solidFill>
                  <a:prstClr val="white"/>
                </a:solidFill>
              </a:rPr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403968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32264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53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3585078"/>
            <a:ext cx="1221127" cy="73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8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65" r="57543" b="27063"/>
          <a:stretch/>
        </p:blipFill>
        <p:spPr>
          <a:xfrm>
            <a:off x="7596336" y="116632"/>
            <a:ext cx="1368152" cy="726777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6488859"/>
            <a:ext cx="8208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BE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</a:t>
            </a:r>
            <a:r>
              <a:rPr lang="nl-BE" sz="105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nl-BE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CLEPA. All rights reserved. </a:t>
            </a:r>
            <a:r>
              <a:rPr lang="nl-BE" sz="10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www.clepa.eu</a:t>
            </a:r>
            <a:endParaRPr lang="nl-BE" sz="105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4112" y="64008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spcBef>
                <a:spcPct val="20000"/>
              </a:spcBef>
              <a:buFontTx/>
              <a:buChar char="–"/>
              <a:defRPr b="1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buFontTx/>
              <a:buNone/>
              <a:defRPr/>
            </a:pPr>
            <a:r>
              <a:rPr lang="en-GB" dirty="0" smtClean="0">
                <a:solidFill>
                  <a:prstClr val="white"/>
                </a:solidFill>
              </a:rPr>
              <a:t>(#)</a:t>
            </a:r>
          </a:p>
        </p:txBody>
      </p:sp>
    </p:spTree>
    <p:extLst>
      <p:ext uri="{BB962C8B-B14F-4D97-AF65-F5344CB8AC3E}">
        <p14:creationId xmlns:p14="http://schemas.microsoft.com/office/powerpoint/2010/main" val="346392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0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3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spcBef>
          <a:spcPct val="0"/>
        </a:spcBef>
        <a:buNone/>
        <a:defRPr sz="21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91909" y="6590581"/>
            <a:ext cx="327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1</a:t>
            </a:r>
            <a:endParaRPr lang="fr-BE" sz="1200" dirty="0"/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82836" y="2000888"/>
            <a:ext cx="8259511" cy="2169460"/>
          </a:xfrm>
        </p:spPr>
        <p:txBody>
          <a:bodyPr>
            <a:normAutofit/>
          </a:bodyPr>
          <a:lstStyle/>
          <a:p>
            <a:r>
              <a:rPr lang="fr-BE" dirty="0" err="1" smtClean="0"/>
              <a:t>Approval</a:t>
            </a:r>
            <a:r>
              <a:rPr lang="fr-BE" dirty="0" smtClean="0"/>
              <a:t> of replacement pollution </a:t>
            </a:r>
            <a:r>
              <a:rPr lang="fr-BE" dirty="0" err="1" smtClean="0"/>
              <a:t>devices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err="1" smtClean="0"/>
              <a:t>within</a:t>
            </a:r>
            <a:r>
              <a:rPr lang="fr-BE" dirty="0" smtClean="0"/>
              <a:t> R49</a:t>
            </a:r>
            <a:endParaRPr lang="fr-BE" dirty="0"/>
          </a:p>
        </p:txBody>
      </p:sp>
      <p:sp>
        <p:nvSpPr>
          <p:cNvPr id="5" name="Textfeld 12"/>
          <p:cNvSpPr txBox="1">
            <a:spLocks noChangeArrowheads="1"/>
          </p:cNvSpPr>
          <p:nvPr/>
        </p:nvSpPr>
        <p:spPr bwMode="auto">
          <a:xfrm>
            <a:off x="5304534" y="216332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1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GRPE-74-23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9–13 January 2017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4(a)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52294" y="6452558"/>
            <a:ext cx="327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fr-BE" sz="1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Reg 49-06 </a:t>
            </a:r>
            <a:r>
              <a:rPr lang="fr-BE" dirty="0" err="1" smtClean="0"/>
              <a:t>Annex</a:t>
            </a:r>
            <a:r>
              <a:rPr lang="fr-BE" dirty="0" smtClean="0"/>
              <a:t> 13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350378" y="1075905"/>
            <a:ext cx="846033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Annex 13 of ECE Regulation No. 49-06 was created for the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 approval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replacement pollution control devices for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 VI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 the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“specific testing requirements” does not permit the certification with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Annex 13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Replacement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pollution control devices for commercial vehicles are demanded by the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also for “older” vehicles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Inefficient (not type-approved) Replacement pollution control devices may be sold without any certification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competition is not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vehicle manufacturers because only original replacements are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allowed,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 </a:t>
            </a: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after-market “inefficient” (not type-approved) replacements because they are not 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52294" y="6452558"/>
            <a:ext cx="327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endParaRPr lang="fr-BE" sz="1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Reg 49-05 new </a:t>
            </a:r>
            <a:r>
              <a:rPr lang="fr-BE" dirty="0" err="1" smtClean="0"/>
              <a:t>Annex</a:t>
            </a:r>
            <a:endParaRPr lang="fr-BE" dirty="0"/>
          </a:p>
        </p:txBody>
      </p:sp>
      <p:sp>
        <p:nvSpPr>
          <p:cNvPr id="7" name="Rectangle 6"/>
          <p:cNvSpPr/>
          <p:nvPr/>
        </p:nvSpPr>
        <p:spPr>
          <a:xfrm>
            <a:off x="350378" y="1075905"/>
            <a:ext cx="846033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balanced and efficient certification procedure for approval of replacement pollution control device as a “separate technical unit” is needed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R.49-06 can be amended in line with EU Reg. 2016/1718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R.49-05 can be amended with a new annex that “</a:t>
            </a:r>
            <a:r>
              <a:rPr lang="en-US" sz="2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enables the engine and vehicle to comply with the rules with which it was originally in compliance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CLEPA is willing to propose a dedicated procedure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fr-B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er Slide - Pho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Slide">
  <a:themeElements>
    <a:clrScheme name="CLEPA Colors">
      <a:dk1>
        <a:srgbClr val="67737A"/>
      </a:dk1>
      <a:lt1>
        <a:sysClr val="window" lastClr="FFFFFF"/>
      </a:lt1>
      <a:dk2>
        <a:srgbClr val="67737A"/>
      </a:dk2>
      <a:lt2>
        <a:srgbClr val="EEECE1"/>
      </a:lt2>
      <a:accent1>
        <a:srgbClr val="DBE5F1"/>
      </a:accent1>
      <a:accent2>
        <a:srgbClr val="B8CCE4"/>
      </a:accent2>
      <a:accent3>
        <a:srgbClr val="95B3D7"/>
      </a:accent3>
      <a:accent4>
        <a:srgbClr val="366092"/>
      </a:accent4>
      <a:accent5>
        <a:srgbClr val="244061"/>
      </a:accent5>
      <a:accent6>
        <a:srgbClr val="002060"/>
      </a:accent6>
      <a:hlink>
        <a:srgbClr val="00578E"/>
      </a:hlink>
      <a:folHlink>
        <a:srgbClr val="0057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204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Chapter Slide - Photo</vt:lpstr>
      <vt:lpstr>Chapter Slide - Dark</vt:lpstr>
      <vt:lpstr>Default Slide</vt:lpstr>
      <vt:lpstr>1_Chapter Slide - Dark</vt:lpstr>
      <vt:lpstr>Approval of replacement pollution devices  within R49</vt:lpstr>
      <vt:lpstr>Reg 49-06 Annex 13</vt:lpstr>
      <vt:lpstr>Reg 49-05 new Annex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Innovation for Sustainable Mobility</dc:title>
  <dc:creator>Nathalie Gminder</dc:creator>
  <cp:lastModifiedBy>United Nations</cp:lastModifiedBy>
  <cp:revision>77</cp:revision>
  <cp:lastPrinted>2015-06-17T07:43:49Z</cp:lastPrinted>
  <dcterms:created xsi:type="dcterms:W3CDTF">2015-04-17T11:09:03Z</dcterms:created>
  <dcterms:modified xsi:type="dcterms:W3CDTF">2017-01-12T12:16:10Z</dcterms:modified>
</cp:coreProperties>
</file>