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  <p:sldMasterId id="2147483766" r:id="rId2"/>
  </p:sldMasterIdLst>
  <p:notesMasterIdLst>
    <p:notesMasterId r:id="rId14"/>
  </p:notesMasterIdLst>
  <p:handoutMasterIdLst>
    <p:handoutMasterId r:id="rId15"/>
  </p:handoutMasterIdLst>
  <p:sldIdLst>
    <p:sldId id="343" r:id="rId3"/>
    <p:sldId id="360" r:id="rId4"/>
    <p:sldId id="358" r:id="rId5"/>
    <p:sldId id="359" r:id="rId6"/>
    <p:sldId id="361" r:id="rId7"/>
    <p:sldId id="362" r:id="rId8"/>
    <p:sldId id="363" r:id="rId9"/>
    <p:sldId id="364" r:id="rId10"/>
    <p:sldId id="365" r:id="rId11"/>
    <p:sldId id="366" r:id="rId12"/>
    <p:sldId id="357" r:id="rId13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494"/>
    <a:srgbClr val="034EA2"/>
    <a:srgbClr val="0050A0"/>
    <a:srgbClr val="2E6437"/>
    <a:srgbClr val="500F28"/>
    <a:srgbClr val="0F5494"/>
    <a:srgbClr val="3166CF"/>
    <a:srgbClr val="2D5EC1"/>
    <a:srgbClr val="FFD624"/>
    <a:srgbClr val="3E6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7" autoAdjust="0"/>
    <p:restoredTop sz="80872" autoAdjust="0"/>
  </p:normalViewPr>
  <p:slideViewPr>
    <p:cSldViewPr>
      <p:cViewPr>
        <p:scale>
          <a:sx n="90" d="100"/>
          <a:sy n="90" d="100"/>
        </p:scale>
        <p:origin x="-2244" y="-6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2946400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" y="9429677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677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" y="0"/>
            <a:ext cx="2946400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5" y="4715634"/>
            <a:ext cx="5438775" cy="446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4" y="9429677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677"/>
            <a:ext cx="2946400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04" tIns="45752" rIns="91504" bIns="45752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>
            <a:spLocks noGrp="1"/>
          </p:cNvSpPr>
          <p:nvPr>
            <p:ph idx="11"/>
          </p:nvPr>
        </p:nvSpPr>
        <p:spPr>
          <a:xfrm>
            <a:off x="0" y="2852937"/>
            <a:ext cx="9144000" cy="4005064"/>
          </a:xfrm>
          <a:prstGeom prst="rect">
            <a:avLst/>
          </a:prstGeom>
        </p:spPr>
        <p:txBody>
          <a:bodyPr lIns="360000" tIns="288000" rIns="0" bIns="0"/>
          <a:lstStyle>
            <a:lvl1pPr>
              <a:lnSpc>
                <a:spcPct val="150000"/>
              </a:lnSpc>
              <a:defRPr sz="1600" b="1"/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idx="1"/>
          </p:nvPr>
        </p:nvSpPr>
        <p:spPr>
          <a:xfrm>
            <a:off x="0" y="3473"/>
            <a:ext cx="9144000" cy="2232248"/>
          </a:xfrm>
          <a:prstGeom prst="rect">
            <a:avLst/>
          </a:prstGeom>
        </p:spPr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2232248"/>
            <a:ext cx="9144000" cy="620688"/>
          </a:xfrm>
          <a:prstGeom prst="rect">
            <a:avLst/>
          </a:prstGeom>
        </p:spPr>
        <p:txBody>
          <a:bodyPr lIns="360000" tIns="216000" rIns="0" bIns="0"/>
          <a:lstStyle/>
          <a:p>
            <a:r>
              <a:rPr lang="en-GB" altLang="en-US" dirty="0" smtClean="0">
                <a:latin typeface="+mj-lt"/>
              </a:rPr>
              <a:t>JRC Role. Facts </a:t>
            </a:r>
            <a:r>
              <a:rPr lang="en-GB" altLang="en-US" dirty="0">
                <a:latin typeface="+mj-lt"/>
              </a:rPr>
              <a:t>&amp; </a:t>
            </a:r>
            <a:r>
              <a:rPr lang="en-GB" altLang="en-US" dirty="0" smtClean="0">
                <a:latin typeface="+mj-lt"/>
              </a:rPr>
              <a:t>Figures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685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2088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716016" y="2276872"/>
            <a:ext cx="4176464" cy="1800200"/>
          </a:xfrm>
          <a:prstGeom prst="rect">
            <a:avLst/>
          </a:prstGeom>
        </p:spPr>
        <p:txBody>
          <a:bodyPr lIns="0" tIns="900000" rIns="0" bIns="0" anchor="t"/>
          <a:lstStyle>
            <a:lvl1pPr algn="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714017" y="4077072"/>
            <a:ext cx="4178464" cy="915318"/>
          </a:xfrm>
          <a:prstGeom prst="rect">
            <a:avLst/>
          </a:prstGeom>
        </p:spPr>
        <p:txBody>
          <a:bodyPr lIns="0" tIns="360000" rIns="0"/>
          <a:lstStyle>
            <a:lvl1pPr marL="0" indent="0" algn="r">
              <a:buClr>
                <a:srgbClr val="1E4494"/>
              </a:buClr>
              <a:buFont typeface="Arial" panose="020B0604020202020204" pitchFamily="34" charset="0"/>
              <a:buNone/>
              <a:defRPr sz="1800" b="1"/>
            </a:lvl1pPr>
            <a:lvl2pPr marL="2286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 sz="1800"/>
            </a:lvl2pPr>
            <a:lvl3pPr marL="4572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3pPr>
            <a:lvl4pPr marL="6858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4pPr>
            <a:lvl5pPr marL="9144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/>
          </p:nvPr>
        </p:nvSpPr>
        <p:spPr>
          <a:xfrm>
            <a:off x="4716016" y="5517232"/>
            <a:ext cx="4178464" cy="648072"/>
          </a:xfrm>
          <a:prstGeom prst="rect">
            <a:avLst/>
          </a:prstGeom>
        </p:spPr>
        <p:txBody>
          <a:bodyPr lIns="0" rIns="0" bIns="360000" anchor="b"/>
          <a:lstStyle>
            <a:lvl1pPr marL="0" indent="0" algn="r">
              <a:buClr>
                <a:srgbClr val="1E4494"/>
              </a:buClr>
              <a:buFont typeface="Arial" panose="020B0604020202020204" pitchFamily="34" charset="0"/>
              <a:buNone/>
              <a:defRPr sz="1600" b="1"/>
            </a:lvl1pPr>
            <a:lvl2pPr marL="2286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 sz="1600"/>
            </a:lvl2pPr>
            <a:lvl3pPr marL="4572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3pPr>
            <a:lvl4pPr marL="6858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4pPr>
            <a:lvl5pPr marL="914400" indent="-228600" algn="r">
              <a:buClr>
                <a:srgbClr val="1E4494"/>
              </a:buClr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376386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"/>
          <p:cNvSpPr>
            <a:spLocks noGrp="1"/>
          </p:cNvSpPr>
          <p:nvPr>
            <p:ph idx="11"/>
          </p:nvPr>
        </p:nvSpPr>
        <p:spPr>
          <a:xfrm>
            <a:off x="0" y="2852937"/>
            <a:ext cx="9144000" cy="4005064"/>
          </a:xfrm>
          <a:prstGeom prst="rect">
            <a:avLst/>
          </a:prstGeom>
        </p:spPr>
        <p:txBody>
          <a:bodyPr lIns="360000" tIns="288000" rIns="0" bIns="0"/>
          <a:lstStyle>
            <a:lvl1pPr>
              <a:lnSpc>
                <a:spcPct val="150000"/>
              </a:lnSpc>
              <a:defRPr sz="1600" b="1"/>
            </a:lvl1pPr>
            <a:lvl2pPr>
              <a:lnSpc>
                <a:spcPct val="150000"/>
              </a:lnSpc>
              <a:defRPr sz="1600"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idx="1"/>
          </p:nvPr>
        </p:nvSpPr>
        <p:spPr>
          <a:xfrm>
            <a:off x="0" y="3473"/>
            <a:ext cx="9144000" cy="2232248"/>
          </a:xfrm>
          <a:prstGeom prst="rect">
            <a:avLst/>
          </a:prstGeom>
        </p:spPr>
      </p:sp>
      <p:sp>
        <p:nvSpPr>
          <p:cNvPr id="7" name="Title 4"/>
          <p:cNvSpPr>
            <a:spLocks noGrp="1"/>
          </p:cNvSpPr>
          <p:nvPr>
            <p:ph type="title"/>
          </p:nvPr>
        </p:nvSpPr>
        <p:spPr>
          <a:xfrm>
            <a:off x="0" y="2232248"/>
            <a:ext cx="9144000" cy="620688"/>
          </a:xfrm>
          <a:prstGeom prst="rect">
            <a:avLst/>
          </a:prstGeom>
        </p:spPr>
        <p:txBody>
          <a:bodyPr lIns="360000" tIns="216000" rIns="0" bIns="0"/>
          <a:lstStyle/>
          <a:p>
            <a:r>
              <a:rPr lang="en-GB" altLang="en-US" dirty="0" smtClean="0">
                <a:latin typeface="+mj-lt"/>
              </a:rPr>
              <a:t>JRC Role. Facts </a:t>
            </a:r>
            <a:r>
              <a:rPr lang="en-GB" altLang="en-US" dirty="0">
                <a:latin typeface="+mj-lt"/>
              </a:rPr>
              <a:t>&amp; </a:t>
            </a:r>
            <a:r>
              <a:rPr lang="en-GB" altLang="en-US" dirty="0" smtClean="0">
                <a:latin typeface="+mj-lt"/>
              </a:rPr>
              <a:t>Figures</a:t>
            </a:r>
            <a:endParaRPr lang="en-GB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9731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jpg"/><Relationship Id="rId18" Type="http://schemas.openxmlformats.org/officeDocument/2006/relationships/image" Target="../media/image15.jp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4.wmf"/><Relationship Id="rId12" Type="http://schemas.openxmlformats.org/officeDocument/2006/relationships/image" Target="../media/image9.jpeg"/><Relationship Id="rId17" Type="http://schemas.openxmlformats.org/officeDocument/2006/relationships/image" Target="../media/image14.jpeg"/><Relationship Id="rId2" Type="http://schemas.openxmlformats.org/officeDocument/2006/relationships/slideLayout" Target="../slideLayouts/slideLayout3.xml"/><Relationship Id="rId16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openxmlformats.org/officeDocument/2006/relationships/image" Target="../media/image1.png"/><Relationship Id="rId15" Type="http://schemas.openxmlformats.org/officeDocument/2006/relationships/image" Target="../media/image12.jpg"/><Relationship Id="rId10" Type="http://schemas.openxmlformats.org/officeDocument/2006/relationships/image" Target="../media/image7.jpg"/><Relationship Id="rId19" Type="http://schemas.openxmlformats.org/officeDocument/2006/relationships/image" Target="../media/image2.wmf"/><Relationship Id="rId4" Type="http://schemas.openxmlformats.org/officeDocument/2006/relationships/theme" Target="../theme/theme2.xml"/><Relationship Id="rId9" Type="http://schemas.openxmlformats.org/officeDocument/2006/relationships/image" Target="../media/image6.jpeg"/><Relationship Id="rId14" Type="http://schemas.openxmlformats.org/officeDocument/2006/relationships/image" Target="../media/image1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_unlogo"/>
          <p:cNvPicPr/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293" y="6237312"/>
            <a:ext cx="716915" cy="592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23579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b="1">
          <a:solidFill>
            <a:srgbClr val="004494"/>
          </a:solidFill>
          <a:latin typeface="Verdana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1E4494"/>
        </a:buClr>
        <a:buFont typeface="Verdana" pitchFamily="34" charset="0"/>
        <a:defRPr>
          <a:solidFill>
            <a:srgbClr val="004494"/>
          </a:solidFill>
          <a:latin typeface="Verdana"/>
          <a:ea typeface="MS PGothic" pitchFamily="34" charset="-128"/>
          <a:cs typeface="ＭＳ Ｐゴシック" charset="0"/>
        </a:defRPr>
      </a:lvl1pPr>
      <a:lvl2pPr marL="2286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1E4494"/>
        </a:buClr>
        <a:buFont typeface="Verdana" pitchFamily="34" charset="0"/>
        <a:buChar char="•"/>
        <a:defRPr>
          <a:solidFill>
            <a:srgbClr val="004494"/>
          </a:solidFill>
          <a:latin typeface="Verdana"/>
          <a:ea typeface="MS PGothic" pitchFamily="34" charset="-128"/>
        </a:defRPr>
      </a:lvl2pPr>
      <a:lvl3pPr marL="4572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1E4494"/>
        </a:buClr>
        <a:buFont typeface="Wingdings" pitchFamily="2" charset="2"/>
        <a:buChar char="§"/>
        <a:defRPr sz="1600">
          <a:solidFill>
            <a:srgbClr val="004494"/>
          </a:solidFill>
          <a:latin typeface="Verdana"/>
          <a:ea typeface="MS PGothic" pitchFamily="34" charset="-128"/>
        </a:defRPr>
      </a:lvl3pPr>
      <a:lvl4pPr marL="6858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1E4494"/>
        </a:buClr>
        <a:buFont typeface="Arial" charset="0"/>
        <a:buChar char="•"/>
        <a:defRPr sz="1600">
          <a:solidFill>
            <a:srgbClr val="004494"/>
          </a:solidFill>
          <a:latin typeface="Verdana"/>
          <a:ea typeface="MS PGothic" pitchFamily="34" charset="-128"/>
        </a:defRPr>
      </a:lvl4pPr>
      <a:lvl5pPr marL="9144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1E4494"/>
        </a:buClr>
        <a:buFont typeface="Verdana" pitchFamily="34" charset="0"/>
        <a:buChar char="–"/>
        <a:defRPr sz="1600">
          <a:solidFill>
            <a:srgbClr val="004494"/>
          </a:solidFill>
          <a:latin typeface="Verdana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7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le 1"/>
          <p:cNvSpPr txBox="1">
            <a:spLocks/>
          </p:cNvSpPr>
          <p:nvPr userDrawn="1"/>
        </p:nvSpPr>
        <p:spPr>
          <a:xfrm>
            <a:off x="1547341" y="476672"/>
            <a:ext cx="7272809" cy="1008112"/>
          </a:xfrm>
          <a:prstGeom prst="rect">
            <a:avLst/>
          </a:prstGeom>
        </p:spPr>
        <p:txBody>
          <a:bodyPr lIns="0" tIns="46800" rIns="0"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004494"/>
                </a:solidFill>
                <a:latin typeface="Verdana" charset="0"/>
                <a:ea typeface="MS PGothic" pitchFamily="34" charset="-128"/>
                <a:cs typeface="ＭＳ Ｐゴシック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charset="0"/>
                <a:ea typeface="ＭＳ Ｐゴシック" charset="0"/>
              </a:defRPr>
            </a:lvl9pPr>
          </a:lstStyle>
          <a:p>
            <a:pPr>
              <a:lnSpc>
                <a:spcPts val="3400"/>
              </a:lnSpc>
            </a:pPr>
            <a:r>
              <a:rPr lang="en-US" kern="0" dirty="0" smtClean="0"/>
              <a:t>Joint Research</a:t>
            </a:r>
            <a:r>
              <a:rPr lang="en-US" kern="0" baseline="0" dirty="0" smtClean="0"/>
              <a:t> Centre</a:t>
            </a:r>
          </a:p>
          <a:p>
            <a:pPr>
              <a:lnSpc>
                <a:spcPts val="3400"/>
              </a:lnSpc>
            </a:pPr>
            <a:r>
              <a:rPr lang="en-GB" sz="1800" kern="0" dirty="0" smtClean="0"/>
              <a:t>the European Commission's in-house science service</a:t>
            </a:r>
            <a:endParaRPr lang="en-GB" sz="1800" kern="0" dirty="0"/>
          </a:p>
        </p:txBody>
      </p:sp>
      <p:sp>
        <p:nvSpPr>
          <p:cNvPr id="14" name="Content Placeholder 2"/>
          <p:cNvSpPr txBox="1">
            <a:spLocks/>
          </p:cNvSpPr>
          <p:nvPr userDrawn="1"/>
        </p:nvSpPr>
        <p:spPr>
          <a:xfrm>
            <a:off x="4641685" y="1649586"/>
            <a:ext cx="4178464" cy="915318"/>
          </a:xfrm>
          <a:prstGeom prst="rect">
            <a:avLst/>
          </a:prstGeom>
        </p:spPr>
        <p:txBody>
          <a:bodyPr lIns="0" tIns="46800" rIns="0"/>
          <a:lstStyle>
            <a:lvl1pPr marL="342900" indent="-342900" algn="r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1E4494"/>
              </a:buClr>
              <a:buFont typeface="Arial" panose="020B0604020202020204" pitchFamily="34" charset="0"/>
              <a:buChar char="•"/>
              <a:defRPr b="1">
                <a:solidFill>
                  <a:srgbClr val="004494"/>
                </a:solidFill>
                <a:latin typeface="Verdana"/>
                <a:ea typeface="MS PGothic" pitchFamily="34" charset="-128"/>
                <a:cs typeface="ＭＳ Ｐゴシック" charset="0"/>
              </a:defRPr>
            </a:lvl1pPr>
            <a:lvl2pPr marL="228600" indent="-228600" algn="r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1E4494"/>
              </a:buClr>
              <a:buFont typeface="Arial" panose="020B0604020202020204" pitchFamily="34" charset="0"/>
              <a:buChar char="•"/>
              <a:defRPr>
                <a:solidFill>
                  <a:srgbClr val="004494"/>
                </a:solidFill>
                <a:latin typeface="Verdana"/>
                <a:ea typeface="MS PGothic" pitchFamily="34" charset="-128"/>
              </a:defRPr>
            </a:lvl2pPr>
            <a:lvl3pPr marL="457200" indent="-228600" algn="r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1E4494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/>
                <a:ea typeface="MS PGothic" pitchFamily="34" charset="-128"/>
              </a:defRPr>
            </a:lvl3pPr>
            <a:lvl4pPr marL="685800" indent="-228600" algn="r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1E4494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/>
                <a:ea typeface="MS PGothic" pitchFamily="34" charset="-128"/>
              </a:defRPr>
            </a:lvl4pPr>
            <a:lvl5pPr marL="914400" indent="-228600" algn="r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1E4494"/>
              </a:buClr>
              <a:buFont typeface="Arial" panose="020B0604020202020204" pitchFamily="34" charset="0"/>
              <a:buChar char="•"/>
              <a:defRPr sz="1600">
                <a:solidFill>
                  <a:srgbClr val="004494"/>
                </a:solidFill>
                <a:latin typeface="Verdana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marL="0" indent="0">
              <a:lnSpc>
                <a:spcPts val="1560"/>
              </a:lnSpc>
              <a:buNone/>
            </a:pPr>
            <a:r>
              <a:rPr lang="en-GB" sz="1300" b="0" i="1" kern="0" dirty="0" smtClean="0"/>
              <a:t>Serving society</a:t>
            </a:r>
          </a:p>
          <a:p>
            <a:pPr marL="0" indent="0">
              <a:lnSpc>
                <a:spcPts val="1560"/>
              </a:lnSpc>
              <a:buNone/>
            </a:pPr>
            <a:r>
              <a:rPr lang="en-GB" sz="1300" b="0" i="1" kern="0" dirty="0" smtClean="0"/>
              <a:t>Stimulating innovation</a:t>
            </a:r>
          </a:p>
          <a:p>
            <a:pPr marL="0" indent="0">
              <a:lnSpc>
                <a:spcPts val="1560"/>
              </a:lnSpc>
              <a:buNone/>
            </a:pPr>
            <a:r>
              <a:rPr lang="en-GB" sz="1300" b="0" i="1" kern="0" dirty="0" smtClean="0"/>
              <a:t>Supporting legislation</a:t>
            </a:r>
            <a:endParaRPr lang="en-US" sz="1300" b="0" i="1" kern="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678" y="5085184"/>
            <a:ext cx="1872208" cy="1233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78" y="3140968"/>
            <a:ext cx="1944216" cy="19442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6"/>
          <a:stretch/>
        </p:blipFill>
        <p:spPr>
          <a:xfrm>
            <a:off x="323528" y="1649586"/>
            <a:ext cx="2239949" cy="119247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072" y="3080378"/>
            <a:ext cx="573799" cy="57379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157" y="3782450"/>
            <a:ext cx="868052" cy="72987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999" y="3172109"/>
            <a:ext cx="1060314" cy="4164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512321"/>
            <a:ext cx="1253072" cy="83309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3" y="1684678"/>
            <a:ext cx="1110187" cy="9977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945" y="2387433"/>
            <a:ext cx="706999" cy="70699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082" y="5767077"/>
            <a:ext cx="1492814" cy="8956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799" y="3780726"/>
            <a:ext cx="1046342" cy="6975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944" y="4496930"/>
            <a:ext cx="1036500" cy="66026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846" y="5229200"/>
            <a:ext cx="1091027" cy="873691"/>
          </a:xfrm>
          <a:prstGeom prst="rect">
            <a:avLst/>
          </a:prstGeom>
        </p:spPr>
      </p:pic>
      <p:pic>
        <p:nvPicPr>
          <p:cNvPr id="23" name="Picture 22" descr="_unlogo"/>
          <p:cNvPicPr/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7293" y="6237312"/>
            <a:ext cx="716915" cy="5924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8811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9" r:id="rId3"/>
  </p:sldLayoutIdLst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/>
          <a:ea typeface="MS PGothic" pitchFamily="34" charset="-128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4494"/>
          </a:solidFill>
          <a:latin typeface="Verdana" charset="0"/>
          <a:ea typeface="MS PGothic" pitchFamily="34" charset="-128"/>
          <a:cs typeface="ＭＳ Ｐゴシック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charset="0"/>
          <a:ea typeface="ＭＳ Ｐゴシック" charset="0"/>
        </a:defRPr>
      </a:lvl9pPr>
    </p:titleStyle>
    <p:bodyStyle>
      <a:lvl1pPr marL="342900" indent="-3429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defRPr>
          <a:solidFill>
            <a:srgbClr val="004494"/>
          </a:solidFill>
          <a:latin typeface="Verdana"/>
          <a:ea typeface="MS PGothic" pitchFamily="34" charset="-128"/>
          <a:cs typeface="ＭＳ Ｐゴシック" charset="0"/>
        </a:defRPr>
      </a:lvl1pPr>
      <a:lvl2pPr marL="2286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•"/>
        <a:defRPr>
          <a:solidFill>
            <a:srgbClr val="004494"/>
          </a:solidFill>
          <a:latin typeface="Verdana"/>
          <a:ea typeface="MS PGothic" pitchFamily="34" charset="-128"/>
        </a:defRPr>
      </a:lvl2pPr>
      <a:lvl3pPr marL="4572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Wingdings" pitchFamily="2" charset="2"/>
        <a:buChar char="§"/>
        <a:defRPr sz="1600">
          <a:solidFill>
            <a:srgbClr val="004494"/>
          </a:solidFill>
          <a:latin typeface="Verdana"/>
          <a:ea typeface="MS PGothic" pitchFamily="34" charset="-128"/>
        </a:defRPr>
      </a:lvl3pPr>
      <a:lvl4pPr marL="6858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Arial" charset="0"/>
        <a:buChar char="•"/>
        <a:defRPr sz="1600">
          <a:solidFill>
            <a:srgbClr val="004494"/>
          </a:solidFill>
          <a:latin typeface="Verdana"/>
          <a:ea typeface="MS PGothic" pitchFamily="34" charset="-128"/>
        </a:defRPr>
      </a:lvl4pPr>
      <a:lvl5pPr marL="914400" indent="-228600" algn="l" rtl="0" eaLnBrk="0" fontAlgn="base" hangingPunct="0">
        <a:lnSpc>
          <a:spcPts val="2400"/>
        </a:lnSpc>
        <a:spcBef>
          <a:spcPct val="0"/>
        </a:spcBef>
        <a:spcAft>
          <a:spcPct val="0"/>
        </a:spcAft>
        <a:buClr>
          <a:srgbClr val="37ACDE"/>
        </a:buClr>
        <a:buFont typeface="Verdana" pitchFamily="34" charset="0"/>
        <a:buChar char="–"/>
        <a:defRPr sz="1600">
          <a:solidFill>
            <a:srgbClr val="004494"/>
          </a:solidFill>
          <a:latin typeface="Verdana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13" Type="http://schemas.openxmlformats.org/officeDocument/2006/relationships/image" Target="../media/image7.jpg"/><Relationship Id="rId18" Type="http://schemas.openxmlformats.org/officeDocument/2006/relationships/image" Target="../media/image10.jpg"/><Relationship Id="rId3" Type="http://schemas.openxmlformats.org/officeDocument/2006/relationships/image" Target="../media/image5.jpeg"/><Relationship Id="rId21" Type="http://schemas.openxmlformats.org/officeDocument/2006/relationships/image" Target="../media/image11.png"/><Relationship Id="rId7" Type="http://schemas.openxmlformats.org/officeDocument/2006/relationships/image" Target="../media/image20.jpeg"/><Relationship Id="rId12" Type="http://schemas.openxmlformats.org/officeDocument/2006/relationships/image" Target="../media/image12.jpg"/><Relationship Id="rId17" Type="http://schemas.openxmlformats.org/officeDocument/2006/relationships/image" Target="../media/image14.jpeg"/><Relationship Id="rId2" Type="http://schemas.openxmlformats.org/officeDocument/2006/relationships/image" Target="../media/image6.jpeg"/><Relationship Id="rId16" Type="http://schemas.openxmlformats.org/officeDocument/2006/relationships/image" Target="../media/image13.jpeg"/><Relationship Id="rId20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4.jpg"/><Relationship Id="rId5" Type="http://schemas.openxmlformats.org/officeDocument/2006/relationships/image" Target="../media/image4.wmf"/><Relationship Id="rId15" Type="http://schemas.openxmlformats.org/officeDocument/2006/relationships/image" Target="../media/image8.jpeg"/><Relationship Id="rId10" Type="http://schemas.openxmlformats.org/officeDocument/2006/relationships/image" Target="../media/image23.jpeg"/><Relationship Id="rId19" Type="http://schemas.openxmlformats.org/officeDocument/2006/relationships/image" Target="../media/image9.jpeg"/><Relationship Id="rId4" Type="http://schemas.openxmlformats.org/officeDocument/2006/relationships/image" Target="../media/image18.jpeg"/><Relationship Id="rId9" Type="http://schemas.openxmlformats.org/officeDocument/2006/relationships/image" Target="../media/image22.jpeg"/><Relationship Id="rId1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1960" y="2060848"/>
            <a:ext cx="4608512" cy="2304256"/>
          </a:xfrm>
        </p:spPr>
        <p:txBody>
          <a:bodyPr/>
          <a:lstStyle/>
          <a:p>
            <a:r>
              <a:rPr lang="en-IE" sz="2000" dirty="0"/>
              <a:t>Alignment of Regulation 96 to Regulation (EU) 2016/1628</a:t>
            </a:r>
            <a:br>
              <a:rPr lang="en-IE" sz="2000" dirty="0"/>
            </a:br>
            <a:r>
              <a:rPr lang="en-IE" sz="2000" dirty="0"/>
              <a:t/>
            </a:r>
            <a:br>
              <a:rPr lang="en-IE" sz="2000" dirty="0"/>
            </a:b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GB" sz="2000" b="0" dirty="0" smtClean="0"/>
              <a:t/>
            </a:r>
            <a:br>
              <a:rPr lang="en-GB" sz="2000" b="0" dirty="0" smtClean="0"/>
            </a:br>
            <a:r>
              <a:rPr lang="en-GB" sz="2000" b="0" dirty="0" smtClean="0"/>
              <a:t/>
            </a:r>
            <a:br>
              <a:rPr lang="en-GB" sz="2000" b="0" dirty="0" smtClean="0"/>
            </a:br>
            <a:r>
              <a:rPr lang="en-GB" sz="2000" b="0" dirty="0" smtClean="0"/>
              <a:t> </a:t>
            </a:r>
            <a:endParaRPr lang="en-US" sz="2000" dirty="0">
              <a:solidFill>
                <a:srgbClr val="1E44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75580" y="108351"/>
            <a:ext cx="3416300" cy="81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36000" rIns="18000" bIns="36000">
            <a:spAutoFit/>
          </a:bodyPr>
          <a:lstStyle>
            <a:defPPr>
              <a:defRPr lang="nl-NL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1600" b="0" dirty="0">
                <a:solidFill>
                  <a:srgbClr val="1E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Informal document </a:t>
            </a:r>
            <a:r>
              <a:rPr lang="en-GB" altLang="en-US" sz="1600" b="0" dirty="0" smtClean="0">
                <a:solidFill>
                  <a:srgbClr val="1E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GRPE-74-13</a:t>
            </a:r>
            <a:endParaRPr lang="en-GB" altLang="en-US" sz="1600" b="0" dirty="0">
              <a:solidFill>
                <a:srgbClr val="1E44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altLang="en-US" sz="1600" b="0" dirty="0" smtClean="0">
                <a:solidFill>
                  <a:srgbClr val="1E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74th </a:t>
            </a:r>
            <a:r>
              <a:rPr lang="en-GB" altLang="en-US" sz="1600" b="0" dirty="0">
                <a:solidFill>
                  <a:srgbClr val="1E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GRPE</a:t>
            </a:r>
            <a:r>
              <a:rPr lang="en-GB" altLang="en-US" sz="1600" b="0">
                <a:solidFill>
                  <a:srgbClr val="1E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altLang="en-US" sz="1600" b="0">
                <a:solidFill>
                  <a:srgbClr val="1E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r>
              <a:rPr lang="en-GB" altLang="en-US" sz="1600" b="0" smtClean="0">
                <a:solidFill>
                  <a:srgbClr val="1E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-13 </a:t>
            </a:r>
            <a:r>
              <a:rPr lang="en-GB" altLang="en-US" sz="1600" b="0" dirty="0" smtClean="0">
                <a:solidFill>
                  <a:srgbClr val="1E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January 2017,</a:t>
            </a:r>
            <a:endParaRPr lang="en-GB" altLang="en-US" sz="1600" b="0" dirty="0">
              <a:solidFill>
                <a:srgbClr val="1E44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GB" altLang="en-US" sz="1600" b="0" dirty="0">
                <a:solidFill>
                  <a:srgbClr val="1E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</a:t>
            </a:r>
            <a:r>
              <a:rPr lang="en-GB" altLang="en-US" sz="1600" b="0" dirty="0" smtClean="0">
                <a:solidFill>
                  <a:srgbClr val="1E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genda </a:t>
            </a:r>
            <a:r>
              <a:rPr lang="en-GB" altLang="en-US" sz="1600" b="0" dirty="0">
                <a:solidFill>
                  <a:srgbClr val="1E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item </a:t>
            </a:r>
            <a:r>
              <a:rPr lang="en-GB" altLang="en-US" sz="1600" b="0" dirty="0" smtClean="0">
                <a:solidFill>
                  <a:srgbClr val="1E449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6(a)</a:t>
            </a:r>
            <a:endParaRPr lang="en-GB" altLang="en-US" sz="1600" b="0" dirty="0">
              <a:solidFill>
                <a:srgbClr val="1E4494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416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100057" cy="720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1"/>
          </p:nvPr>
        </p:nvSpPr>
        <p:spPr>
          <a:xfrm>
            <a:off x="0" y="908720"/>
            <a:ext cx="9144000" cy="40050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IE" sz="1800" dirty="0"/>
              <a:t>Planned to submit a first draft as informal document to next GRPE session (June 2017)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IE" sz="1800" dirty="0"/>
              <a:t>Publication goal </a:t>
            </a:r>
          </a:p>
          <a:p>
            <a:pPr marL="630238">
              <a:buFont typeface="Wingdings" panose="05000000000000000000" pitchFamily="2" charset="2"/>
              <a:buChar char="Ø"/>
            </a:pPr>
            <a:r>
              <a:rPr lang="en-IE" dirty="0"/>
              <a:t>In order to ensure adequate EU market alignment and contemporary EU and UN ECE approvals in view of Stage V, the new amendment should ideally be published in 2018</a:t>
            </a:r>
            <a:r>
              <a:rPr lang="en-IE" dirty="0" smtClean="0"/>
              <a:t>.</a:t>
            </a:r>
            <a:endParaRPr lang="en-IE" dirty="0"/>
          </a:p>
          <a:p>
            <a:pPr>
              <a:buFont typeface="Wingdings" panose="05000000000000000000" pitchFamily="2" charset="2"/>
              <a:buChar char="q"/>
            </a:pPr>
            <a:r>
              <a:rPr lang="en-IE" sz="1800" dirty="0"/>
              <a:t>Regulation 120</a:t>
            </a:r>
          </a:p>
          <a:p>
            <a:pPr marL="630238">
              <a:buFont typeface="Wingdings" panose="05000000000000000000" pitchFamily="2" charset="2"/>
              <a:buChar char="Ø"/>
            </a:pPr>
            <a:r>
              <a:rPr lang="en-IE" dirty="0"/>
              <a:t>Also Regulation 120 will </a:t>
            </a:r>
            <a:r>
              <a:rPr lang="en-IE" dirty="0" smtClean="0"/>
              <a:t>need </a:t>
            </a:r>
            <a:r>
              <a:rPr lang="en-IE" dirty="0"/>
              <a:t>update to maintain alignment on some specific provisions like: </a:t>
            </a:r>
          </a:p>
          <a:p>
            <a:pPr marL="992188">
              <a:buFont typeface="Wingdings" panose="05000000000000000000" pitchFamily="2" charset="2"/>
              <a:buChar char="§"/>
            </a:pPr>
            <a:r>
              <a:rPr lang="en-IE" dirty="0" smtClean="0"/>
              <a:t>Accessories </a:t>
            </a:r>
            <a:r>
              <a:rPr lang="en-IE" dirty="0"/>
              <a:t>installed for engine power determination </a:t>
            </a:r>
            <a:endParaRPr lang="en-IE" dirty="0" smtClean="0"/>
          </a:p>
          <a:p>
            <a:pPr marL="992188">
              <a:buFont typeface="Wingdings" panose="05000000000000000000" pitchFamily="2" charset="2"/>
              <a:buChar char="§"/>
            </a:pPr>
            <a:r>
              <a:rPr lang="en-IE" dirty="0"/>
              <a:t>R</a:t>
            </a:r>
            <a:r>
              <a:rPr lang="en-IE" dirty="0" smtClean="0"/>
              <a:t>eference fuels</a:t>
            </a:r>
          </a:p>
          <a:p>
            <a:pPr marL="992188">
              <a:buFont typeface="Wingdings" panose="05000000000000000000" pitchFamily="2" charset="2"/>
              <a:buChar char="§"/>
            </a:pPr>
            <a:r>
              <a:rPr lang="en-IE" dirty="0" smtClean="0"/>
              <a:t>Information </a:t>
            </a:r>
            <a:r>
              <a:rPr lang="en-IE" dirty="0"/>
              <a:t>document</a:t>
            </a:r>
          </a:p>
          <a:p>
            <a:pPr marL="630238">
              <a:buFont typeface="Wingdings" panose="05000000000000000000" pitchFamily="2" charset="2"/>
              <a:buChar char="Ø"/>
            </a:pPr>
            <a:r>
              <a:rPr lang="en-IE" dirty="0"/>
              <a:t>This can be done as a sister activity of the main one.</a:t>
            </a:r>
          </a:p>
          <a:p>
            <a:endParaRPr lang="en-I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620688"/>
          </a:xfrm>
        </p:spPr>
        <p:txBody>
          <a:bodyPr/>
          <a:lstStyle/>
          <a:p>
            <a:r>
              <a:rPr lang="en-GB" dirty="0" smtClean="0"/>
              <a:t>      Timing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4624"/>
            <a:ext cx="862781" cy="925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19797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9183"/>
            <a:ext cx="914400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3528" y="1484784"/>
            <a:ext cx="8419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dirty="0" smtClean="0">
                <a:solidFill>
                  <a:srgbClr val="1E4494"/>
                </a:solidFill>
              </a:rPr>
              <a:t>Acknowledgements to contributors such as Italy and EUROMOT</a:t>
            </a:r>
            <a:endParaRPr lang="en-GB" sz="1800" dirty="0">
              <a:solidFill>
                <a:srgbClr val="1E4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0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1"/>
          </p:nvPr>
        </p:nvSpPr>
        <p:spPr>
          <a:xfrm>
            <a:off x="179512" y="1988840"/>
            <a:ext cx="8748464" cy="4176464"/>
          </a:xfrm>
        </p:spPr>
        <p:txBody>
          <a:bodyPr tIns="360000" anchor="t"/>
          <a:lstStyle/>
          <a:p>
            <a:pPr marL="358775" lvl="0" indent="-358775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defRPr/>
            </a:pPr>
            <a:r>
              <a:rPr lang="en-GB" sz="2400" dirty="0">
                <a:solidFill>
                  <a:srgbClr val="000000"/>
                </a:solidFill>
              </a:rPr>
              <a:t>UNECE Regulation </a:t>
            </a:r>
            <a:r>
              <a:rPr lang="en-GB" sz="2400" dirty="0" smtClean="0">
                <a:solidFill>
                  <a:srgbClr val="000000"/>
                </a:solidFill>
              </a:rPr>
              <a:t>96</a:t>
            </a:r>
          </a:p>
          <a:p>
            <a:pPr marL="0" lvl="0" indent="0" algn="ctr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defRPr/>
            </a:pPr>
            <a:r>
              <a:rPr lang="en-GB" sz="1800" b="0" dirty="0" smtClean="0">
                <a:solidFill>
                  <a:srgbClr val="000000"/>
                </a:solidFill>
              </a:rPr>
              <a:t>on</a:t>
            </a:r>
            <a:endParaRPr lang="en-GB" sz="1800" b="0" dirty="0">
              <a:solidFill>
                <a:srgbClr val="000000"/>
              </a:solidFill>
            </a:endParaRPr>
          </a:p>
          <a:p>
            <a:pPr marL="0" lvl="0" indent="0" algn="ctr">
              <a:lnSpc>
                <a:spcPct val="100000"/>
              </a:lnSpc>
              <a:spcBef>
                <a:spcPts val="600"/>
              </a:spcBef>
              <a:spcAft>
                <a:spcPts val="300"/>
              </a:spcAft>
              <a:buClrTx/>
              <a:defRPr/>
            </a:pPr>
            <a:r>
              <a:rPr lang="en-GB" sz="1800" b="0" dirty="0" smtClean="0">
                <a:solidFill>
                  <a:srgbClr val="000000"/>
                </a:solidFill>
              </a:rPr>
              <a:t>Uniform </a:t>
            </a:r>
            <a:r>
              <a:rPr lang="en-GB" sz="1800" b="0" dirty="0">
                <a:solidFill>
                  <a:srgbClr val="000000"/>
                </a:solidFill>
              </a:rPr>
              <a:t>provisions concerning the approval of compression ignition (C.I.) engines </a:t>
            </a:r>
            <a:r>
              <a:rPr lang="en-GB" sz="1800" b="0" dirty="0" smtClean="0">
                <a:solidFill>
                  <a:srgbClr val="000000"/>
                </a:solidFill>
              </a:rPr>
              <a:t>to be </a:t>
            </a:r>
            <a:r>
              <a:rPr lang="en-GB" sz="1800" b="0" dirty="0">
                <a:solidFill>
                  <a:srgbClr val="000000"/>
                </a:solidFill>
              </a:rPr>
              <a:t>installed in agricultural and forestry tractors and in non-road mobile machinery with regard to the emissions of pollutants by the engine</a:t>
            </a:r>
            <a:br>
              <a:rPr lang="en-GB" sz="1800" b="0" dirty="0">
                <a:solidFill>
                  <a:srgbClr val="000000"/>
                </a:solidFill>
              </a:rPr>
            </a:br>
            <a:endParaRPr lang="en-GB" sz="1800" b="0" dirty="0" smtClean="0">
              <a:solidFill>
                <a:srgbClr val="000000"/>
              </a:solidFill>
            </a:endParaRPr>
          </a:p>
          <a:p>
            <a:pPr marL="285750" lvl="0" indent="-285750">
              <a:lnSpc>
                <a:spcPct val="100000"/>
              </a:lnSpc>
              <a:spcBef>
                <a:spcPts val="3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lang="en-IE" sz="1800" i="1" dirty="0" smtClean="0">
                <a:solidFill>
                  <a:srgbClr val="000000"/>
                </a:solidFill>
              </a:rPr>
              <a:t>R96 covers only part of the scope of EU Stage V* Regulation.</a:t>
            </a: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lang="en-IE" sz="1800" i="1" dirty="0" smtClean="0">
                <a:solidFill>
                  <a:srgbClr val="000000"/>
                </a:solidFill>
              </a:rPr>
              <a:t>R96 includes in its scope T vehicles which will be subject to equivalent </a:t>
            </a:r>
            <a:r>
              <a:rPr lang="en-IE" sz="1800" i="1" dirty="0">
                <a:solidFill>
                  <a:srgbClr val="000000"/>
                </a:solidFill>
              </a:rPr>
              <a:t>Stage V </a:t>
            </a:r>
            <a:r>
              <a:rPr lang="en-IE" sz="1800" i="1" dirty="0" smtClean="0">
                <a:solidFill>
                  <a:srgbClr val="000000"/>
                </a:solidFill>
              </a:rPr>
              <a:t>legislation, under development.</a:t>
            </a:r>
            <a:endParaRPr lang="en-IE" sz="1800" i="1" dirty="0">
              <a:solidFill>
                <a:srgbClr val="000000"/>
              </a:solidFill>
            </a:endParaRP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Font typeface="Wingdings" panose="05000000000000000000" pitchFamily="2" charset="2"/>
              <a:buChar char="q"/>
              <a:defRPr/>
            </a:pPr>
            <a:r>
              <a:rPr lang="en-IE" sz="1800" i="1" dirty="0">
                <a:solidFill>
                  <a:srgbClr val="000000"/>
                </a:solidFill>
              </a:rPr>
              <a:t>Need to align </a:t>
            </a:r>
            <a:r>
              <a:rPr lang="en-IE" sz="1800" i="1" dirty="0" smtClean="0">
                <a:solidFill>
                  <a:srgbClr val="000000"/>
                </a:solidFill>
              </a:rPr>
              <a:t>R96 limits to EU Stage V Regulation.</a:t>
            </a:r>
          </a:p>
          <a:p>
            <a:pPr marL="0" lv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defRPr/>
            </a:pPr>
            <a:r>
              <a:rPr lang="en-IE" sz="1400" b="0" i="1" dirty="0">
                <a:solidFill>
                  <a:srgbClr val="000000"/>
                </a:solidFill>
              </a:rPr>
              <a:t>*Stage V = REGULATION (EU) 2016/1628</a:t>
            </a:r>
            <a:endParaRPr lang="en-GB" sz="1400" b="0" i="1" dirty="0">
              <a:solidFill>
                <a:srgbClr val="000000"/>
              </a:solidFill>
            </a:endParaRPr>
          </a:p>
        </p:txBody>
      </p:sp>
      <p:sp>
        <p:nvSpPr>
          <p:cNvPr id="2" name="Picture Placeholder 1"/>
          <p:cNvSpPr>
            <a:spLocks noGrp="1"/>
          </p:cNvSpPr>
          <p:nvPr>
            <p:ph type="pic" idx="1"/>
          </p:nvPr>
        </p:nvSpPr>
        <p:spPr/>
      </p:sp>
      <p:pic>
        <p:nvPicPr>
          <p:cNvPr id="10" name="Picture 2" descr="H:\Desktop\NS_Visuals\Ppt\JRC ppt\2015 04 14 VS Expo\role-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224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82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1"/>
          </p:nvPr>
        </p:nvSpPr>
        <p:spPr>
          <a:xfrm>
            <a:off x="0" y="548680"/>
            <a:ext cx="9144000" cy="5472608"/>
          </a:xfrm>
        </p:spPr>
        <p:txBody>
          <a:bodyPr/>
          <a:lstStyle/>
          <a:p>
            <a:r>
              <a:rPr lang="en-GB" sz="2000" dirty="0"/>
              <a:t>Guiding principles of the 05 series of amendment</a:t>
            </a:r>
          </a:p>
          <a:p>
            <a:pPr marL="366713" lvl="1"/>
            <a:r>
              <a:rPr lang="en-GB" sz="1800" dirty="0"/>
              <a:t>Follow R96-04 structure</a:t>
            </a:r>
          </a:p>
          <a:p>
            <a:pPr marL="366713" lvl="1"/>
            <a:r>
              <a:rPr lang="en-GB" sz="1800" dirty="0"/>
              <a:t>Mirroring the scope of EU Stage V</a:t>
            </a:r>
          </a:p>
          <a:p>
            <a:pPr marL="627063" lvl="2"/>
            <a:r>
              <a:rPr lang="en-GB" dirty="0"/>
              <a:t>IWV &amp; Rail out of scope for WP29</a:t>
            </a:r>
          </a:p>
          <a:p>
            <a:pPr marL="366713" lvl="1"/>
            <a:r>
              <a:rPr lang="en-GB" sz="1800" dirty="0"/>
              <a:t>Keep R96 as a core Type Approval legislation</a:t>
            </a:r>
          </a:p>
          <a:p>
            <a:pPr marL="627063" lvl="2"/>
            <a:r>
              <a:rPr lang="en-GB" dirty="0"/>
              <a:t>Exemptions and particular provisions to remain only in national/regional legislation</a:t>
            </a:r>
          </a:p>
          <a:p>
            <a:pPr marL="366713" lvl="1"/>
            <a:r>
              <a:rPr lang="en-GB" sz="1800" dirty="0"/>
              <a:t>Alignment of the R96 technical annexes to the EU Stage V Delegated and Implementing Acts.</a:t>
            </a:r>
          </a:p>
          <a:p>
            <a:pPr marL="627063" lvl="2"/>
            <a:r>
              <a:rPr lang="en-GB" dirty="0"/>
              <a:t>Examples: </a:t>
            </a:r>
          </a:p>
          <a:p>
            <a:pPr marL="984250" lvl="3">
              <a:buFont typeface="Courier New" panose="02070309020205020404" pitchFamily="49" charset="0"/>
              <a:buChar char="o"/>
            </a:pPr>
            <a:r>
              <a:rPr lang="en-GB" dirty="0"/>
              <a:t>deletion of annex 4A in R 96</a:t>
            </a:r>
          </a:p>
          <a:p>
            <a:pPr marL="984250" lvl="3">
              <a:buFont typeface="Courier New" panose="02070309020205020404" pitchFamily="49" charset="0"/>
              <a:buChar char="o"/>
            </a:pPr>
            <a:r>
              <a:rPr lang="en-GB" dirty="0"/>
              <a:t>Addition of PN </a:t>
            </a:r>
            <a:r>
              <a:rPr lang="en-GB" dirty="0" smtClean="0"/>
              <a:t>measurements</a:t>
            </a:r>
            <a:endParaRPr lang="en-GB" dirty="0"/>
          </a:p>
          <a:p>
            <a:pPr marL="0" indent="0"/>
            <a:r>
              <a:rPr lang="en-GB" dirty="0" smtClean="0"/>
              <a:t>The previous series of amendments remain in force for contracting parties wishing to apply them.</a:t>
            </a:r>
            <a:endParaRPr lang="en-GB" dirty="0"/>
          </a:p>
          <a:p>
            <a:endParaRPr lang="en-GB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20688"/>
          </a:xfrm>
        </p:spPr>
        <p:txBody>
          <a:bodyPr/>
          <a:lstStyle/>
          <a:p>
            <a:pPr algn="ctr"/>
            <a:r>
              <a:rPr lang="en-GB" dirty="0"/>
              <a:t>Work Progress</a:t>
            </a:r>
          </a:p>
        </p:txBody>
      </p:sp>
    </p:spTree>
    <p:extLst>
      <p:ext uri="{BB962C8B-B14F-4D97-AF65-F5344CB8AC3E}">
        <p14:creationId xmlns:p14="http://schemas.microsoft.com/office/powerpoint/2010/main" val="3531266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620688"/>
          </a:xfrm>
        </p:spPr>
        <p:txBody>
          <a:bodyPr/>
          <a:lstStyle/>
          <a:p>
            <a:pPr algn="ctr"/>
            <a:r>
              <a:rPr lang="en-GB" dirty="0"/>
              <a:t>Scope Evolution</a:t>
            </a:r>
          </a:p>
        </p:txBody>
      </p:sp>
      <p:sp>
        <p:nvSpPr>
          <p:cNvPr id="6" name="Ovale 3"/>
          <p:cNvSpPr/>
          <p:nvPr/>
        </p:nvSpPr>
        <p:spPr>
          <a:xfrm>
            <a:off x="755576" y="1333885"/>
            <a:ext cx="2376264" cy="2855647"/>
          </a:xfrm>
          <a:prstGeom prst="ellipse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R 96-04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NRMM + 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CI engines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19 to 560 kW</a:t>
            </a:r>
          </a:p>
        </p:txBody>
      </p:sp>
      <p:sp>
        <p:nvSpPr>
          <p:cNvPr id="7" name="Ovale 4"/>
          <p:cNvSpPr/>
          <p:nvPr/>
        </p:nvSpPr>
        <p:spPr>
          <a:xfrm>
            <a:off x="4932040" y="764704"/>
            <a:ext cx="3816424" cy="4138022"/>
          </a:xfrm>
          <a:prstGeom prst="ellipse">
            <a:avLst/>
          </a:prstGeom>
          <a:solidFill>
            <a:srgbClr val="9BBB59">
              <a:lumMod val="75000"/>
            </a:srgbClr>
          </a:solidFill>
          <a:ln w="25400" cap="flat" cmpd="sng" algn="ctr">
            <a:solidFill>
              <a:srgbClr val="9BBB59">
                <a:lumMod val="50000"/>
              </a:srgbClr>
            </a:solidFill>
            <a:prstDash val="solid"/>
          </a:ln>
          <a:effectLst/>
        </p:spPr>
        <p:txBody>
          <a:bodyPr lIns="36000" rIns="3600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R 96-05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NRMM + T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itchFamily="34" charset="0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CI and SI engines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Liquid and gaseous fuelled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itchFamily="34" charset="0"/>
                <a:ea typeface="+mn-ea"/>
                <a:cs typeface="+mn-cs"/>
              </a:rPr>
              <a:t>0 to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itchFamily="34" charset="0"/>
                <a:ea typeface="+mn-ea"/>
                <a:cs typeface="Arial"/>
              </a:rPr>
              <a:t>∞ kW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160372"/>
            <a:ext cx="1603562" cy="1202671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9" name="Ovale 6"/>
          <p:cNvSpPr/>
          <p:nvPr/>
        </p:nvSpPr>
        <p:spPr>
          <a:xfrm>
            <a:off x="590391" y="5101967"/>
            <a:ext cx="2592288" cy="974546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as Bold ITC" pitchFamily="34" charset="0"/>
                <a:ea typeface="+mn-ea"/>
                <a:cs typeface="+mn-cs"/>
              </a:rPr>
              <a:t>SI &lt; 19 kW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as Bold ITC" pitchFamily="34" charset="0"/>
                <a:ea typeface="+mn-ea"/>
                <a:cs typeface="+mn-cs"/>
              </a:rPr>
              <a:t>IWV &amp; RAIL</a:t>
            </a:r>
          </a:p>
        </p:txBody>
      </p:sp>
      <p:sp>
        <p:nvSpPr>
          <p:cNvPr id="10" name="Simbolo &quot;divieto&quot; 7"/>
          <p:cNvSpPr/>
          <p:nvPr/>
        </p:nvSpPr>
        <p:spPr>
          <a:xfrm>
            <a:off x="1115616" y="4869160"/>
            <a:ext cx="1512167" cy="1440160"/>
          </a:xfrm>
          <a:prstGeom prst="noSmoking">
            <a:avLst>
              <a:gd name="adj" fmla="val 11410"/>
            </a:avLst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vale 9"/>
          <p:cNvSpPr/>
          <p:nvPr/>
        </p:nvSpPr>
        <p:spPr>
          <a:xfrm>
            <a:off x="5546478" y="5101967"/>
            <a:ext cx="2851517" cy="974546"/>
          </a:xfrm>
          <a:prstGeom prst="ellipse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ras Bold ITC" pitchFamily="34" charset="0"/>
                <a:ea typeface="+mn-ea"/>
                <a:cs typeface="+mn-cs"/>
              </a:rPr>
              <a:t>IWV &amp; RAIL</a:t>
            </a:r>
          </a:p>
        </p:txBody>
      </p:sp>
      <p:sp>
        <p:nvSpPr>
          <p:cNvPr id="12" name="Simbolo &quot;divieto&quot; 11"/>
          <p:cNvSpPr/>
          <p:nvPr/>
        </p:nvSpPr>
        <p:spPr>
          <a:xfrm>
            <a:off x="6228184" y="4941168"/>
            <a:ext cx="1404156" cy="1296144"/>
          </a:xfrm>
          <a:prstGeom prst="noSmoking">
            <a:avLst>
              <a:gd name="adj" fmla="val 11410"/>
            </a:avLst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328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890" y="1874836"/>
            <a:ext cx="482068" cy="4820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16"/>
          <a:stretch/>
        </p:blipFill>
        <p:spPr>
          <a:xfrm>
            <a:off x="7236296" y="1340768"/>
            <a:ext cx="1305999" cy="6952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23" y="1591769"/>
            <a:ext cx="806689" cy="53092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101" y="1446178"/>
            <a:ext cx="822102" cy="8221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259" y="2507175"/>
            <a:ext cx="684797" cy="61768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26"/>
          <a:stretch/>
        </p:blipFill>
        <p:spPr>
          <a:xfrm>
            <a:off x="5293648" y="1688381"/>
            <a:ext cx="1006544" cy="5674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483" y="4430871"/>
            <a:ext cx="1193232" cy="49530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228" y="3737641"/>
            <a:ext cx="1246196" cy="7668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3234" y="3742878"/>
            <a:ext cx="1146003" cy="7616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3651" y="2680633"/>
            <a:ext cx="1029997" cy="6767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350" y="2640873"/>
            <a:ext cx="1260452" cy="7562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30" y="2485178"/>
            <a:ext cx="748595" cy="6294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170" y="4778036"/>
            <a:ext cx="1507286" cy="93610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403648" y="1556792"/>
            <a:ext cx="1584176" cy="288032"/>
          </a:xfrm>
          <a:prstGeom prst="rect">
            <a:avLst/>
          </a:prstGeom>
          <a:solidFill>
            <a:srgbClr val="92D05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IE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19-56kW</a:t>
            </a:r>
            <a:endParaRPr lang="en-I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9512" y="3137727"/>
            <a:ext cx="612069" cy="288032"/>
          </a:xfrm>
          <a:prstGeom prst="rect">
            <a:avLst/>
          </a:prstGeom>
          <a:solidFill>
            <a:srgbClr val="92D05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IE" sz="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CI 0-8kW</a:t>
            </a:r>
            <a:endParaRPr lang="en-IE" sz="9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403648" y="3137727"/>
            <a:ext cx="792088" cy="288032"/>
          </a:xfrm>
          <a:prstGeom prst="rect">
            <a:avLst/>
          </a:prstGeom>
          <a:solidFill>
            <a:srgbClr val="BDDEFF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IE" sz="10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CI 19-37kW</a:t>
            </a:r>
            <a:endParaRPr lang="en-IE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997059" y="2268643"/>
            <a:ext cx="1564479" cy="288032"/>
          </a:xfrm>
          <a:prstGeom prst="rect">
            <a:avLst/>
          </a:prstGeom>
          <a:solidFill>
            <a:srgbClr val="BDDEFF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I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56-130kW</a:t>
            </a:r>
            <a:endParaRPr lang="en-I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561539" y="2268643"/>
            <a:ext cx="2314717" cy="288032"/>
          </a:xfrm>
          <a:prstGeom prst="rect">
            <a:avLst/>
          </a:prstGeom>
          <a:solidFill>
            <a:srgbClr val="BDDEFF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I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130-560kW</a:t>
            </a:r>
            <a:endParaRPr lang="en-I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>
            <a:off x="2997060" y="1556792"/>
            <a:ext cx="0" cy="1868967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4" name="Picture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72128"/>
            <a:ext cx="812625" cy="319198"/>
          </a:xfrm>
          <a:prstGeom prst="rect">
            <a:avLst/>
          </a:prstGeom>
        </p:spPr>
      </p:pic>
      <p:sp>
        <p:nvSpPr>
          <p:cNvPr id="25" name="Pentagon 24"/>
          <p:cNvSpPr/>
          <p:nvPr/>
        </p:nvSpPr>
        <p:spPr>
          <a:xfrm>
            <a:off x="791581" y="4005064"/>
            <a:ext cx="5005340" cy="288032"/>
          </a:xfrm>
          <a:prstGeom prst="homePlate">
            <a:avLst/>
          </a:prstGeom>
          <a:solidFill>
            <a:srgbClr val="BDDEFF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IE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&gt;0kW</a:t>
            </a:r>
            <a:endParaRPr lang="en-I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Pentagon 25"/>
          <p:cNvSpPr/>
          <p:nvPr/>
        </p:nvSpPr>
        <p:spPr>
          <a:xfrm>
            <a:off x="179513" y="5938247"/>
            <a:ext cx="2745538" cy="144016"/>
          </a:xfrm>
          <a:prstGeom prst="homePlate">
            <a:avLst/>
          </a:prstGeom>
          <a:solidFill>
            <a:srgbClr val="92D05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IE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&gt;0kW</a:t>
            </a:r>
            <a:endParaRPr lang="en-I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Pentagon 26"/>
          <p:cNvSpPr/>
          <p:nvPr/>
        </p:nvSpPr>
        <p:spPr>
          <a:xfrm>
            <a:off x="179512" y="6370295"/>
            <a:ext cx="2745539" cy="144016"/>
          </a:xfrm>
          <a:prstGeom prst="homePlate">
            <a:avLst/>
          </a:prstGeom>
          <a:solidFill>
            <a:srgbClr val="92D05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IE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&gt;0kW</a:t>
            </a:r>
            <a:endParaRPr lang="en-I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Pentagon 27"/>
          <p:cNvSpPr/>
          <p:nvPr/>
        </p:nvSpPr>
        <p:spPr>
          <a:xfrm>
            <a:off x="6876256" y="2099816"/>
            <a:ext cx="1800200" cy="288032"/>
          </a:xfrm>
          <a:prstGeom prst="homePlate">
            <a:avLst/>
          </a:prstGeom>
          <a:solidFill>
            <a:srgbClr val="92D05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IE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&gt;560kW</a:t>
            </a:r>
            <a:endParaRPr lang="en-I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195736" y="3140968"/>
            <a:ext cx="792088" cy="288032"/>
          </a:xfrm>
          <a:prstGeom prst="rect">
            <a:avLst/>
          </a:prstGeom>
          <a:solidFill>
            <a:srgbClr val="BDDEFF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IE" sz="10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CI 37-56kW</a:t>
            </a:r>
            <a:endParaRPr lang="en-IE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79514" y="4005064"/>
            <a:ext cx="702626" cy="2880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IE" sz="1800" b="0" dirty="0"/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179514" y="4005064"/>
            <a:ext cx="861379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179512" y="4293096"/>
            <a:ext cx="861379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179512" y="4005064"/>
            <a:ext cx="2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Pentagon 33"/>
          <p:cNvSpPr/>
          <p:nvPr/>
        </p:nvSpPr>
        <p:spPr>
          <a:xfrm>
            <a:off x="829764" y="4534507"/>
            <a:ext cx="2987719" cy="288032"/>
          </a:xfrm>
          <a:prstGeom prst="homePlate">
            <a:avLst/>
          </a:prstGeom>
          <a:solidFill>
            <a:srgbClr val="BDDEFF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IE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&gt;0kW</a:t>
            </a:r>
            <a:endParaRPr lang="en-I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79512" y="4536828"/>
            <a:ext cx="702628" cy="288032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IE" sz="1800" b="0" dirty="0"/>
          </a:p>
        </p:txBody>
      </p:sp>
      <p:cxnSp>
        <p:nvCxnSpPr>
          <p:cNvPr id="36" name="Straight Connector 35"/>
          <p:cNvCxnSpPr/>
          <p:nvPr/>
        </p:nvCxnSpPr>
        <p:spPr bwMode="auto">
          <a:xfrm>
            <a:off x="179514" y="4536828"/>
            <a:ext cx="861379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>
            <a:off x="179512" y="4824860"/>
            <a:ext cx="861379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Straight Connector 37"/>
          <p:cNvCxnSpPr/>
          <p:nvPr/>
        </p:nvCxnSpPr>
        <p:spPr bwMode="auto">
          <a:xfrm>
            <a:off x="179512" y="4536828"/>
            <a:ext cx="2" cy="288032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9" name="Rectangle 38"/>
          <p:cNvSpPr/>
          <p:nvPr/>
        </p:nvSpPr>
        <p:spPr>
          <a:xfrm>
            <a:off x="2816101" y="5103656"/>
            <a:ext cx="2331964" cy="288032"/>
          </a:xfrm>
          <a:prstGeom prst="rect">
            <a:avLst/>
          </a:prstGeom>
          <a:solidFill>
            <a:srgbClr val="BDDEFF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I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300-1000kW</a:t>
            </a:r>
            <a:endParaRPr lang="en-I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Pentagon 39"/>
          <p:cNvSpPr/>
          <p:nvPr/>
        </p:nvSpPr>
        <p:spPr>
          <a:xfrm>
            <a:off x="5148064" y="5103656"/>
            <a:ext cx="2017024" cy="288032"/>
          </a:xfrm>
          <a:prstGeom prst="homePlate">
            <a:avLst/>
          </a:prstGeom>
          <a:solidFill>
            <a:srgbClr val="BDDEFF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IE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≥1000kW</a:t>
            </a:r>
            <a:endParaRPr lang="en-IE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42956" y="5102072"/>
            <a:ext cx="792088" cy="288032"/>
          </a:xfrm>
          <a:prstGeom prst="rect">
            <a:avLst/>
          </a:prstGeom>
          <a:solidFill>
            <a:srgbClr val="BDDEFF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IE" sz="10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37-75kW</a:t>
            </a:r>
            <a:endParaRPr lang="en-IE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231924" y="5101776"/>
            <a:ext cx="792088" cy="288032"/>
          </a:xfrm>
          <a:prstGeom prst="rect">
            <a:avLst/>
          </a:prstGeom>
          <a:solidFill>
            <a:srgbClr val="BDDEFF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IE" sz="10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75-130kW</a:t>
            </a:r>
            <a:endParaRPr lang="en-IE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2024012" y="5103656"/>
            <a:ext cx="792088" cy="288032"/>
          </a:xfrm>
          <a:prstGeom prst="rect">
            <a:avLst/>
          </a:prstGeom>
          <a:solidFill>
            <a:srgbClr val="BDDEFF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IE" sz="105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130-300kW</a:t>
            </a:r>
            <a:endParaRPr lang="en-IE" sz="105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128814" y="3781601"/>
            <a:ext cx="15536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Rail - Locomotives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107504" y="4337396"/>
            <a:ext cx="12009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Rail - Railcars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395536" y="4889429"/>
            <a:ext cx="24371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Inland Waterway Vessels (IWV)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07504" y="5733256"/>
            <a:ext cx="11785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Snowmobiles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7504" y="6154271"/>
            <a:ext cx="2766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Terrain &amp; Side-by-Side Vehicles 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61642" y="1023034"/>
            <a:ext cx="15696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Land-based NRMM</a:t>
            </a:r>
          </a:p>
        </p:txBody>
      </p:sp>
      <p:sp>
        <p:nvSpPr>
          <p:cNvPr id="50" name="Rectangle 49"/>
          <p:cNvSpPr/>
          <p:nvPr/>
        </p:nvSpPr>
        <p:spPr>
          <a:xfrm>
            <a:off x="179512" y="1556792"/>
            <a:ext cx="1224136" cy="288032"/>
          </a:xfrm>
          <a:prstGeom prst="rect">
            <a:avLst/>
          </a:prstGeom>
          <a:solidFill>
            <a:srgbClr val="BDDEFF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IE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0-19kW</a:t>
            </a:r>
            <a:endParaRPr lang="en-I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504" y="5750753"/>
            <a:ext cx="778504" cy="519003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504" y="6311359"/>
            <a:ext cx="660019" cy="420439"/>
          </a:xfrm>
          <a:prstGeom prst="rect">
            <a:avLst/>
          </a:prstGeom>
        </p:spPr>
      </p:pic>
      <p:sp>
        <p:nvSpPr>
          <p:cNvPr id="53" name="Pentagon 52"/>
          <p:cNvSpPr/>
          <p:nvPr/>
        </p:nvSpPr>
        <p:spPr>
          <a:xfrm>
            <a:off x="6876256" y="2492896"/>
            <a:ext cx="1800200" cy="288032"/>
          </a:xfrm>
          <a:prstGeom prst="homePlate">
            <a:avLst/>
          </a:prstGeom>
          <a:solidFill>
            <a:srgbClr val="92D05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IE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Gen-Sets &gt;560kW</a:t>
            </a:r>
            <a:endParaRPr lang="en-IE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289" y="2739370"/>
            <a:ext cx="779467" cy="70053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064" y="2108698"/>
            <a:ext cx="651022" cy="432828"/>
          </a:xfrm>
          <a:prstGeom prst="rect">
            <a:avLst/>
          </a:prstGeom>
        </p:spPr>
      </p:pic>
      <p:sp>
        <p:nvSpPr>
          <p:cNvPr id="56" name="Pentagon 55"/>
          <p:cNvSpPr/>
          <p:nvPr/>
        </p:nvSpPr>
        <p:spPr>
          <a:xfrm>
            <a:off x="5148064" y="5408280"/>
            <a:ext cx="2017024" cy="144016"/>
          </a:xfrm>
          <a:prstGeom prst="homePlate">
            <a:avLst/>
          </a:prstGeom>
          <a:solidFill>
            <a:srgbClr val="BDDEFF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IE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Auxiliaries ≥1000kW</a:t>
            </a:r>
            <a:endParaRPr lang="en-IE" sz="11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07990" y="3140968"/>
            <a:ext cx="694720" cy="288032"/>
          </a:xfrm>
          <a:prstGeom prst="rect">
            <a:avLst/>
          </a:prstGeom>
          <a:solidFill>
            <a:srgbClr val="92D05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IE" sz="900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CI 8-19kW</a:t>
            </a:r>
            <a:endParaRPr lang="en-IE" sz="9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626897" y="5408280"/>
            <a:ext cx="1521167" cy="144016"/>
          </a:xfrm>
          <a:prstGeom prst="rect">
            <a:avLst/>
          </a:prstGeom>
          <a:solidFill>
            <a:srgbClr val="BDDEFF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IE" sz="110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Auxiliaries  560-1000kW</a:t>
            </a:r>
            <a:endParaRPr lang="en-IE" sz="1100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167922" y="1340768"/>
            <a:ext cx="15680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050" b="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SI – Spark-ignited (gasoline)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170276" y="3391108"/>
            <a:ext cx="18117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sz="1050" b="0" dirty="0" smtClean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CI – Compression-ignited (diesel)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49" y="2880099"/>
            <a:ext cx="1231325" cy="660276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9049" y="2125203"/>
            <a:ext cx="511709" cy="511709"/>
          </a:xfrm>
          <a:prstGeom prst="rect">
            <a:avLst/>
          </a:prstGeom>
        </p:spPr>
      </p:pic>
      <p:sp>
        <p:nvSpPr>
          <p:cNvPr id="63" name="Rectangle 62"/>
          <p:cNvSpPr>
            <a:spLocks noChangeAspect="1"/>
          </p:cNvSpPr>
          <p:nvPr/>
        </p:nvSpPr>
        <p:spPr>
          <a:xfrm>
            <a:off x="4716016" y="6018689"/>
            <a:ext cx="235205" cy="196364"/>
          </a:xfrm>
          <a:prstGeom prst="rect">
            <a:avLst/>
          </a:prstGeom>
          <a:solidFill>
            <a:srgbClr val="92D050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9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4" name="Rectangle 63"/>
          <p:cNvSpPr>
            <a:spLocks noChangeAspect="1"/>
          </p:cNvSpPr>
          <p:nvPr/>
        </p:nvSpPr>
        <p:spPr>
          <a:xfrm>
            <a:off x="4716135" y="5733256"/>
            <a:ext cx="237588" cy="196364"/>
          </a:xfrm>
          <a:prstGeom prst="rect">
            <a:avLst/>
          </a:prstGeom>
          <a:solidFill>
            <a:srgbClr val="BDDEFF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IE" sz="8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65" name="TextBox 2"/>
          <p:cNvSpPr txBox="1">
            <a:spLocks noChangeArrowheads="1"/>
          </p:cNvSpPr>
          <p:nvPr/>
        </p:nvSpPr>
        <p:spPr bwMode="auto">
          <a:xfrm>
            <a:off x="4923330" y="5744553"/>
            <a:ext cx="2464136" cy="216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IE" altLang="en-US" sz="1100" b="1" i="0" dirty="0" smtClean="0">
                <a:solidFill>
                  <a:schemeClr val="tx1"/>
                </a:solidFill>
              </a:rPr>
              <a:t>Scope of Directive 97/68/EC</a:t>
            </a:r>
            <a:endParaRPr lang="en-IE" altLang="en-US" sz="1100" b="1" i="0" dirty="0">
              <a:solidFill>
                <a:schemeClr val="tx1"/>
              </a:solidFill>
            </a:endParaRPr>
          </a:p>
        </p:txBody>
      </p:sp>
      <p:sp>
        <p:nvSpPr>
          <p:cNvPr id="66" name="TextBox 66"/>
          <p:cNvSpPr txBox="1">
            <a:spLocks noChangeArrowheads="1"/>
          </p:cNvSpPr>
          <p:nvPr/>
        </p:nvSpPr>
        <p:spPr bwMode="auto">
          <a:xfrm>
            <a:off x="4929680" y="6008063"/>
            <a:ext cx="3440365" cy="237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en-US" sz="1100" b="1" i="0" dirty="0" smtClean="0">
                <a:solidFill>
                  <a:schemeClr val="tx1"/>
                </a:solidFill>
              </a:rPr>
              <a:t>Scope  extensions new NRMM Regulation</a:t>
            </a:r>
            <a:endParaRPr lang="en-GB" altLang="en-US" sz="1100" b="1" i="0" dirty="0">
              <a:solidFill>
                <a:schemeClr val="tx1"/>
              </a:solidFill>
            </a:endParaRPr>
          </a:p>
        </p:txBody>
      </p:sp>
      <p:sp>
        <p:nvSpPr>
          <p:cNvPr id="67" name="TextBox 14"/>
          <p:cNvSpPr txBox="1">
            <a:spLocks noChangeArrowheads="1"/>
          </p:cNvSpPr>
          <p:nvPr/>
        </p:nvSpPr>
        <p:spPr bwMode="auto">
          <a:xfrm>
            <a:off x="126242" y="447055"/>
            <a:ext cx="36701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IE" altLang="en-US" i="0" dirty="0" smtClean="0">
                <a:solidFill>
                  <a:srgbClr val="1E4494"/>
                </a:solidFill>
              </a:rPr>
              <a:t>New NRMM Regulation</a:t>
            </a:r>
            <a:endParaRPr lang="en-IE" altLang="en-US" sz="1600" i="0" dirty="0" smtClean="0">
              <a:solidFill>
                <a:srgbClr val="1E4494"/>
              </a:solidFill>
            </a:endParaRPr>
          </a:p>
        </p:txBody>
      </p:sp>
      <p:sp>
        <p:nvSpPr>
          <p:cNvPr id="68" name="TextBox 14"/>
          <p:cNvSpPr txBox="1">
            <a:spLocks noChangeArrowheads="1"/>
          </p:cNvSpPr>
          <p:nvPr/>
        </p:nvSpPr>
        <p:spPr bwMode="auto">
          <a:xfrm>
            <a:off x="4932040" y="476672"/>
            <a:ext cx="373224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IE" altLang="en-US" sz="2000" i="0" dirty="0" smtClean="0">
                <a:solidFill>
                  <a:srgbClr val="1E4494"/>
                </a:solidFill>
              </a:rPr>
              <a:t>Regulation (EU) 2016/1628</a:t>
            </a:r>
            <a:endParaRPr lang="en-IE" altLang="en-US" sz="1400" i="0" dirty="0" smtClean="0">
              <a:solidFill>
                <a:srgbClr val="1E4494"/>
              </a:solidFill>
            </a:endParaRPr>
          </a:p>
        </p:txBody>
      </p:sp>
      <p:sp>
        <p:nvSpPr>
          <p:cNvPr id="69" name="Ovale 9"/>
          <p:cNvSpPr>
            <a:spLocks noChangeAspect="1"/>
          </p:cNvSpPr>
          <p:nvPr/>
        </p:nvSpPr>
        <p:spPr>
          <a:xfrm>
            <a:off x="179515" y="3645024"/>
            <a:ext cx="8496942" cy="206911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b="1" dirty="0">
              <a:solidFill>
                <a:schemeClr val="tx1"/>
              </a:solidFill>
              <a:latin typeface="Eras Bold ITC" pitchFamily="34" charset="0"/>
            </a:endParaRPr>
          </a:p>
        </p:txBody>
      </p:sp>
      <p:sp>
        <p:nvSpPr>
          <p:cNvPr id="70" name="Simbolo &quot;divieto&quot; 11"/>
          <p:cNvSpPr/>
          <p:nvPr/>
        </p:nvSpPr>
        <p:spPr>
          <a:xfrm>
            <a:off x="3275856" y="3606447"/>
            <a:ext cx="2565184" cy="2107694"/>
          </a:xfrm>
          <a:prstGeom prst="noSmoking">
            <a:avLst>
              <a:gd name="adj" fmla="val 11410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09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</p:spPr>
        <p:txBody>
          <a:bodyPr/>
          <a:lstStyle/>
          <a:p>
            <a:r>
              <a:rPr lang="en-GB" dirty="0"/>
              <a:t>Contents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8505"/>
            <a:ext cx="8687804" cy="6162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3253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</p:spPr>
        <p:txBody>
          <a:bodyPr/>
          <a:lstStyle/>
          <a:p>
            <a:r>
              <a:rPr lang="en-GB" dirty="0"/>
              <a:t>Contents (cont.)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48" y="476672"/>
            <a:ext cx="8985548" cy="5911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8816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-27384"/>
            <a:ext cx="9144000" cy="620688"/>
          </a:xfrm>
        </p:spPr>
        <p:txBody>
          <a:bodyPr/>
          <a:lstStyle/>
          <a:p>
            <a:r>
              <a:rPr lang="en-GB" dirty="0"/>
              <a:t>Contents (cont.)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8939316" cy="5366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6021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648072"/>
            <a:ext cx="9144000" cy="620688"/>
          </a:xfrm>
        </p:spPr>
        <p:txBody>
          <a:bodyPr/>
          <a:lstStyle/>
          <a:p>
            <a:r>
              <a:rPr lang="en-GB" dirty="0"/>
              <a:t>Contents (cont.)</a:t>
            </a:r>
            <a:br>
              <a:rPr lang="en-GB" dirty="0"/>
            </a:b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637244"/>
            <a:ext cx="9080897" cy="3506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1062234"/>
      </p:ext>
    </p:extLst>
  </p:cSld>
  <p:clrMapOvr>
    <a:masterClrMapping/>
  </p:clrMapOvr>
</p:sld>
</file>

<file path=ppt/theme/theme1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ＭＳ Ｐゴシック"/>
        <a:cs typeface=""/>
      </a:majorFont>
      <a:minorFont>
        <a:latin typeface="Verdan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>
            <a:ln>
              <a:noFill/>
            </a:ln>
            <a:solidFill>
              <a:srgbClr val="FFD624"/>
            </a:solidFill>
            <a:effectLst/>
            <a:latin typeface="Verdana" charset="0"/>
            <a:ea typeface="ＭＳ Ｐゴシック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12027</TotalTime>
  <Words>394</Words>
  <Application>Microsoft Office PowerPoint</Application>
  <PresentationFormat>On-screen Show (4:3)</PresentationFormat>
  <Paragraphs>85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Slide_Master</vt:lpstr>
      <vt:lpstr>1_Slide_Master</vt:lpstr>
      <vt:lpstr>Alignment of Regulation 96 to Regulation (EU) 2016/1628      </vt:lpstr>
      <vt:lpstr>PowerPoint Presentation</vt:lpstr>
      <vt:lpstr>Work Progress</vt:lpstr>
      <vt:lpstr>Scope Evolution</vt:lpstr>
      <vt:lpstr>PowerPoint Presentation</vt:lpstr>
      <vt:lpstr>Contents</vt:lpstr>
      <vt:lpstr>Contents (cont.)</vt:lpstr>
      <vt:lpstr>Contents (cont.)</vt:lpstr>
      <vt:lpstr>Contents (cont.) </vt:lpstr>
      <vt:lpstr>      Timing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United Nations</cp:lastModifiedBy>
  <cp:revision>383</cp:revision>
  <cp:lastPrinted>2015-02-12T17:08:05Z</cp:lastPrinted>
  <dcterms:created xsi:type="dcterms:W3CDTF">2011-10-28T10:25:18Z</dcterms:created>
  <dcterms:modified xsi:type="dcterms:W3CDTF">2017-01-11T13:55:10Z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ServerID">
    <vt:lpwstr>0d3b22a6-6203-4efc-8e8e-b5279256493b</vt:lpwstr>
  </property>
  <property fmtid="{D5CDD505-2E9C-101B-9397-08002B2CF9AE}" pid="3" name="Jive_VersionGuid">
    <vt:lpwstr>30c1ceaa-642b-44c9-8486-5218f90ea04b</vt:lpwstr>
  </property>
  <property fmtid="{D5CDD505-2E9C-101B-9397-08002B2CF9AE}" pid="4" name="Offisync_UniqueId">
    <vt:lpwstr>64605</vt:lpwstr>
  </property>
  <property fmtid="{D5CDD505-2E9C-101B-9397-08002B2CF9AE}" pid="5" name="Offisync_ProviderInitializationData">
    <vt:lpwstr>https://connected.cnect.cec.eu.int</vt:lpwstr>
  </property>
  <property fmtid="{D5CDD505-2E9C-101B-9397-08002B2CF9AE}" pid="6" name="Offisync_UpdateToken">
    <vt:lpwstr>3</vt:lpwstr>
  </property>
  <property fmtid="{D5CDD505-2E9C-101B-9397-08002B2CF9AE}" pid="7" name="Jive_LatestUserAccountName">
    <vt:lpwstr>perujao</vt:lpwstr>
  </property>
</Properties>
</file>