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8" r:id="rId4"/>
    <p:sldId id="265" r:id="rId5"/>
    <p:sldId id="264" r:id="rId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5" autoAdjust="0"/>
    <p:restoredTop sz="94816" autoAdjust="0"/>
  </p:normalViewPr>
  <p:slideViewPr>
    <p:cSldViewPr snapToGrid="0">
      <p:cViewPr varScale="1">
        <p:scale>
          <a:sx n="80" d="100"/>
          <a:sy n="80" d="100"/>
        </p:scale>
        <p:origin x="-821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000A7-A633-4424-8BD8-BDB5B4541665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97568-0040-480F-8F72-62151F576A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1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97568-0040-480F-8F72-62151F576A3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10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97568-0040-480F-8F72-62151F576A3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10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97568-0040-480F-8F72-62151F576A3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10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97568-0040-480F-8F72-62151F576A3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10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2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48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26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9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74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80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6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99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22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5E4A-902E-4302-A2E0-FBDF0BC9B3A4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956C-39FA-4B1E-9B6E-DFB5961D9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20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1561" y="2355773"/>
            <a:ext cx="10709753" cy="1665082"/>
          </a:xfrm>
        </p:spPr>
        <p:txBody>
          <a:bodyPr anchor="t">
            <a:normAutofit fontScale="90000"/>
          </a:bodyPr>
          <a:lstStyle/>
          <a:p>
            <a:r>
              <a:rPr lang="en-US" altLang="ja-JP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Additional Explanations </a:t>
            </a:r>
            <a:r>
              <a:rPr lang="en-US" altLang="ja-JP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to </a:t>
            </a:r>
            <a:r>
              <a:rPr lang="en-US" altLang="ja-JP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ECE/TRANS/WP.29/GRE/2016/35</a:t>
            </a:r>
            <a:endParaRPr kumimoji="1" lang="ja-JP" altLang="en-US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447465" y="272314"/>
            <a:ext cx="4464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GB" altLang="ja-JP" dirty="0">
                <a:latin typeface="Arial Unicode MS" pitchFamily="50" charset="-128"/>
                <a:ea typeface="Arial Unicode MS" pitchFamily="50" charset="-128"/>
                <a:cs typeface="Times New Roman" pitchFamily="18" charset="0"/>
              </a:rPr>
              <a:t>Transmitted </a:t>
            </a:r>
            <a:r>
              <a:rPr kumimoji="0" lang="en-GB" altLang="ja-JP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Times New Roman" pitchFamily="18" charset="0"/>
              </a:rPr>
              <a:t>by the expert from Japan</a:t>
            </a:r>
            <a:endParaRPr lang="en-US" altLang="ja-JP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81975" y="234736"/>
            <a:ext cx="3868063" cy="9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36000" rIns="18000" bIns="3600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TT" altLang="ja-JP" u="sng" dirty="0">
                <a:solidFill>
                  <a:schemeClr val="tx1"/>
                </a:solidFill>
              </a:rPr>
              <a:t>Informal </a:t>
            </a:r>
            <a:r>
              <a:rPr lang="en-TT" altLang="ja-JP" u="sng" dirty="0" smtClean="0">
                <a:solidFill>
                  <a:schemeClr val="tx1"/>
                </a:solidFill>
              </a:rPr>
              <a:t>document</a:t>
            </a:r>
            <a:r>
              <a:rPr lang="en-TT" altLang="ja-JP" dirty="0" smtClean="0">
                <a:solidFill>
                  <a:schemeClr val="tx1"/>
                </a:solidFill>
              </a:rPr>
              <a:t> </a:t>
            </a:r>
            <a:r>
              <a:rPr lang="en-TT" altLang="ja-JP" b="1" dirty="0" smtClean="0">
                <a:solidFill>
                  <a:schemeClr val="tx1"/>
                </a:solidFill>
              </a:rPr>
              <a:t>GRE-7</a:t>
            </a:r>
            <a:r>
              <a:rPr lang="en-US" altLang="ja-JP" b="1" dirty="0"/>
              <a:t>7</a:t>
            </a:r>
            <a:r>
              <a:rPr lang="en-TT" altLang="ja-JP" b="1" dirty="0" smtClean="0">
                <a:solidFill>
                  <a:schemeClr val="tx1"/>
                </a:solidFill>
              </a:rPr>
              <a:t>-19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lang="en-TT" altLang="ja-JP" dirty="0" smtClean="0">
                <a:solidFill>
                  <a:schemeClr val="tx1"/>
                </a:solidFill>
              </a:rPr>
              <a:t>(7</a:t>
            </a:r>
            <a:r>
              <a:rPr lang="en-US" altLang="ja-JP" dirty="0"/>
              <a:t>7</a:t>
            </a:r>
            <a:r>
              <a:rPr lang="en-TT" altLang="ja-JP" dirty="0" err="1" smtClean="0">
                <a:solidFill>
                  <a:schemeClr val="tx1"/>
                </a:solidFill>
              </a:rPr>
              <a:t>th</a:t>
            </a:r>
            <a:r>
              <a:rPr lang="en-TT" altLang="ja-JP" dirty="0" smtClean="0">
                <a:solidFill>
                  <a:schemeClr val="tx1"/>
                </a:solidFill>
              </a:rPr>
              <a:t> </a:t>
            </a:r>
            <a:r>
              <a:rPr lang="en-TT" altLang="ja-JP" dirty="0">
                <a:solidFill>
                  <a:schemeClr val="tx1"/>
                </a:solidFill>
              </a:rPr>
              <a:t>GRE, </a:t>
            </a:r>
            <a:r>
              <a:rPr lang="en-US" altLang="ja-JP" dirty="0"/>
              <a:t>4</a:t>
            </a:r>
            <a:r>
              <a:rPr lang="en-TT" altLang="ja-JP" dirty="0" smtClean="0">
                <a:solidFill>
                  <a:schemeClr val="tx1"/>
                </a:solidFill>
              </a:rPr>
              <a:t>-</a:t>
            </a:r>
            <a:r>
              <a:rPr lang="en-US" altLang="ja-JP" dirty="0" smtClean="0"/>
              <a:t>7</a:t>
            </a:r>
            <a:r>
              <a:rPr lang="en-TT" altLang="ja-JP" dirty="0" smtClean="0">
                <a:solidFill>
                  <a:schemeClr val="tx1"/>
                </a:solidFill>
              </a:rPr>
              <a:t> April 2017</a:t>
            </a:r>
            <a:endParaRPr lang="ja-JP" altLang="ja-JP" dirty="0">
              <a:solidFill>
                <a:schemeClr val="tx1"/>
              </a:solidFill>
            </a:endParaRPr>
          </a:p>
          <a:p>
            <a:r>
              <a:rPr lang="en-TT" altLang="ja-JP" dirty="0">
                <a:solidFill>
                  <a:schemeClr val="tx1"/>
                </a:solidFill>
              </a:rPr>
              <a:t>agenda item </a:t>
            </a:r>
            <a:r>
              <a:rPr lang="en-TT" altLang="ja-JP" dirty="0" smtClean="0">
                <a:solidFill>
                  <a:schemeClr val="tx1"/>
                </a:solidFill>
              </a:rPr>
              <a:t>7 (c))</a:t>
            </a:r>
            <a:endParaRPr kumimoji="0" lang="en-GB" altLang="ja-JP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0" y="4950747"/>
            <a:ext cx="12204000" cy="112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MLIT, Japan</a:t>
            </a:r>
          </a:p>
          <a:p>
            <a:r>
              <a:rPr lang="en-US" altLang="ja-JP" sz="3200" b="1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(Ministry </a:t>
            </a:r>
            <a:r>
              <a:rPr lang="en-US" altLang="ja-JP" sz="32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of Land, Infrastructure, Transport and </a:t>
            </a:r>
            <a:r>
              <a:rPr lang="en-US" altLang="ja-JP" sz="3200" b="1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Tourism)</a:t>
            </a:r>
            <a:endParaRPr lang="ja-JP" altLang="en-US" sz="32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97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13050" y="142875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FF00"/>
                </a:solidFill>
              </a:rPr>
              <a:t>Background</a:t>
            </a:r>
            <a:endParaRPr lang="en-US" altLang="ja-JP" sz="3600" dirty="0">
              <a:solidFill>
                <a:srgbClr val="FFFF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450" y="950396"/>
            <a:ext cx="12024000" cy="4538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500"/>
              </a:lnSpc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At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the 76</a:t>
            </a:r>
            <a:r>
              <a:rPr lang="en-US" altLang="ja-JP" sz="2400" baseline="30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session of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GRE, Japan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submitted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Formal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Document 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ECE/TRANS/WP.29/ GRE/2016/35 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to propose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that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headlamps of motorcycles equipped with optional daytime </a:t>
            </a:r>
            <a:r>
              <a:rPr lang="en-US" altLang="ja-JP" sz="24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running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lamps </a:t>
            </a:r>
            <a:r>
              <a:rPr lang="en-US" altLang="ja-JP" sz="24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DRLs</a:t>
            </a:r>
            <a:r>
              <a:rPr lang="en-US" altLang="ja-JP" sz="24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shall automatically be switched ON </a:t>
            </a:r>
            <a:r>
              <a:rPr lang="en-US" altLang="ja-JP" sz="24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at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night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</a:t>
            </a:r>
          </a:p>
          <a:p>
            <a:pPr marL="261938" indent="-261938" algn="just">
              <a:lnSpc>
                <a:spcPts val="3500"/>
              </a:lnSpc>
            </a:pPr>
            <a:endParaRPr kumimoji="1" lang="en-US" altLang="ja-JP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3500"/>
              </a:lnSpc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On the other hand, the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following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comments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were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provided for this proposal by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some experts in the last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session.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1688" indent="-438150" algn="just">
              <a:lnSpc>
                <a:spcPts val="3500"/>
              </a:lnSpc>
              <a:buFontTx/>
              <a:buChar char="-"/>
            </a:pP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a possibility that </a:t>
            </a:r>
            <a:r>
              <a:rPr lang="en-US" altLang="ja-JP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Motorcycles </a:t>
            </a:r>
            <a:r>
              <a:rPr lang="en-US" altLang="ja-JP" sz="2400" u="sng" dirty="0">
                <a:latin typeface="Arial" panose="020B0604020202020204" pitchFamily="34" charset="0"/>
                <a:cs typeface="Arial" panose="020B0604020202020204" pitchFamily="34" charset="0"/>
              </a:rPr>
              <a:t>have technical problem </a:t>
            </a:r>
            <a:r>
              <a:rPr lang="en-US" altLang="ja-JP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be installed </a:t>
            </a:r>
            <a:r>
              <a:rPr lang="en-US" altLang="ja-JP" sz="2400" u="sng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ja-JP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illuminance sensors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which enables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utomatic switching from DRLs to headlamps.</a:t>
            </a:r>
          </a:p>
          <a:p>
            <a:pPr marL="801688" indent="-438150" algn="just">
              <a:lnSpc>
                <a:spcPts val="3500"/>
              </a:lnSpc>
              <a:buFontTx/>
              <a:buChar char="-"/>
            </a:pPr>
            <a:r>
              <a:rPr lang="en-US" altLang="ja-JP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Automatic switching may be an excessive burden on motorcycles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from the viewpoint of cost.</a:t>
            </a:r>
          </a:p>
        </p:txBody>
      </p:sp>
      <p:sp>
        <p:nvSpPr>
          <p:cNvPr id="9" name="下矢印 8"/>
          <p:cNvSpPr/>
          <p:nvPr/>
        </p:nvSpPr>
        <p:spPr>
          <a:xfrm>
            <a:off x="5393580" y="5588000"/>
            <a:ext cx="1944589" cy="628648"/>
          </a:xfrm>
          <a:prstGeom prst="downArrow">
            <a:avLst>
              <a:gd name="adj1" fmla="val 40066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タイトル 7"/>
          <p:cNvSpPr>
            <a:spLocks noGrp="1"/>
          </p:cNvSpPr>
          <p:nvPr>
            <p:ph type="ctrTitle"/>
          </p:nvPr>
        </p:nvSpPr>
        <p:spPr>
          <a:xfrm>
            <a:off x="936415" y="6254748"/>
            <a:ext cx="10666861" cy="576000"/>
          </a:xfrm>
          <a:ln w="19050">
            <a:noFill/>
          </a:ln>
        </p:spPr>
        <p:txBody>
          <a:bodyPr anchor="t">
            <a:normAutofit/>
          </a:bodyPr>
          <a:lstStyle/>
          <a:p>
            <a:pPr>
              <a:lnSpc>
                <a:spcPts val="3600"/>
              </a:lnSpc>
              <a:spcAft>
                <a:spcPts val="600"/>
              </a:spcAft>
            </a:pPr>
            <a:r>
              <a:rPr lang="en-US" altLang="ja-JP" sz="28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This document provides Japan’s view to the above comments.</a:t>
            </a:r>
            <a:endParaRPr kumimoji="1" lang="ja-JP" altLang="en-US" sz="6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3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13050" y="142875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>
                <a:solidFill>
                  <a:srgbClr val="FFFF00"/>
                </a:solidFill>
              </a:rPr>
              <a:t>Justification of the proposal</a:t>
            </a:r>
            <a:endParaRPr lang="en-US" altLang="ja-JP" sz="3600" dirty="0">
              <a:solidFill>
                <a:srgbClr val="FFFF00"/>
              </a:solidFill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44001" y="1245020"/>
            <a:ext cx="9936000" cy="461665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2400" b="1" dirty="0" smtClean="0">
                <a:cs typeface="Arial" panose="020B0604020202020204" pitchFamily="34" charset="0"/>
              </a:rPr>
              <a:t>1.</a:t>
            </a:r>
            <a:r>
              <a:rPr lang="ja-JP" altLang="en-US" sz="2400" b="1" dirty="0" smtClean="0">
                <a:cs typeface="Arial" panose="020B0604020202020204" pitchFamily="34" charset="0"/>
              </a:rPr>
              <a:t>  </a:t>
            </a:r>
            <a:r>
              <a:rPr lang="en-US" altLang="ja-JP" sz="2400" b="1" dirty="0" smtClean="0">
                <a:cs typeface="Arial" panose="020B0604020202020204" pitchFamily="34" charset="0"/>
              </a:rPr>
              <a:t>The necessity of automatic switching</a:t>
            </a:r>
            <a:r>
              <a:rPr lang="ja-JP" altLang="en-US" sz="2400" b="1" dirty="0" smtClean="0">
                <a:cs typeface="Arial" panose="020B0604020202020204" pitchFamily="34" charset="0"/>
              </a:rPr>
              <a:t>　</a:t>
            </a:r>
            <a:r>
              <a:rPr lang="en-US" altLang="ja-JP" sz="2400" b="1" dirty="0" smtClean="0">
                <a:cs typeface="Arial" panose="020B0604020202020204" pitchFamily="34" charset="0"/>
              </a:rPr>
              <a:t>from DRLs to headlamps</a:t>
            </a:r>
            <a:endParaRPr lang="ja-JP" altLang="en-US" sz="2400" b="1" dirty="0"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9595" y="1964744"/>
            <a:ext cx="11925300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500"/>
              </a:lnSpc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Several researches* conducted by Japan showed that using DRLs on motorcycles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at night causes glare to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drivers of oncoming vehicles.</a:t>
            </a:r>
          </a:p>
          <a:p>
            <a:pPr algn="just">
              <a:lnSpc>
                <a:spcPts val="3500"/>
              </a:lnSpc>
              <a:spcAft>
                <a:spcPts val="1200"/>
              </a:spcAft>
            </a:pPr>
            <a:r>
              <a:rPr lang="ja-JP" altLang="en-US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                                                                                          </a:t>
            </a:r>
            <a:r>
              <a:rPr lang="en-US" altLang="ja-JP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(*</a:t>
            </a:r>
            <a:r>
              <a:rPr lang="ja-JP" altLang="en-US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Informal document No. GRE-75-09 and GRE-76-03)</a:t>
            </a:r>
            <a:endParaRPr lang="en-US" altLang="ja-JP" sz="2400" dirty="0" smtClean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3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As specified in Regulation No.87, technical requirement for DRLs of motorcycles is exactly the same as those of four-wheeled vehicles whose “automatic switching” function are mandatory.</a:t>
            </a:r>
            <a:endParaRPr lang="en-US" altLang="ja-JP" sz="24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3500"/>
              </a:lnSpc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Based on the above, motorcycles equipped with DRLs also need to have “automatic switching” function.</a:t>
            </a:r>
          </a:p>
        </p:txBody>
      </p:sp>
    </p:spTree>
    <p:extLst>
      <p:ext uri="{BB962C8B-B14F-4D97-AF65-F5344CB8AC3E}">
        <p14:creationId xmlns:p14="http://schemas.microsoft.com/office/powerpoint/2010/main" val="63830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13050" y="142875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3600" dirty="0">
                <a:solidFill>
                  <a:srgbClr val="FFFF00"/>
                </a:solidFill>
              </a:rPr>
              <a:t>Justification </a:t>
            </a:r>
            <a:r>
              <a:rPr lang="en-US" altLang="ja-JP" sz="3600" dirty="0" smtClean="0">
                <a:solidFill>
                  <a:srgbClr val="FFFF00"/>
                </a:solidFill>
              </a:rPr>
              <a:t>of the proposal</a:t>
            </a:r>
            <a:endParaRPr lang="en-US" altLang="ja-JP" sz="3600" dirty="0">
              <a:solidFill>
                <a:srgbClr val="FFFF00"/>
              </a:solidFill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50101" y="966761"/>
            <a:ext cx="11880000" cy="4608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2400" b="1" dirty="0">
                <a:cs typeface="Arial" panose="020B0604020202020204" pitchFamily="34" charset="0"/>
              </a:rPr>
              <a:t>2</a:t>
            </a:r>
            <a:r>
              <a:rPr lang="en-US" altLang="ja-JP" sz="2400" b="1" dirty="0" smtClean="0">
                <a:cs typeface="Arial" panose="020B0604020202020204" pitchFamily="34" charset="0"/>
              </a:rPr>
              <a:t>. </a:t>
            </a:r>
            <a:r>
              <a:rPr lang="ja-JP" altLang="en-US" sz="2400" b="1" dirty="0" smtClean="0"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cs typeface="Arial" panose="020B0604020202020204" pitchFamily="34" charset="0"/>
              </a:rPr>
              <a:t>“Automatic switching” of motorcycles has already put to practical use widely.</a:t>
            </a:r>
            <a:endParaRPr lang="ja-JP" altLang="en-US" sz="2400" b="1" dirty="0"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495" y="1563743"/>
            <a:ext cx="12096000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500"/>
              </a:lnSpc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According to results of investigation by Japan.</a:t>
            </a:r>
          </a:p>
          <a:p>
            <a:pPr marL="444500" indent="-444500" algn="just">
              <a:lnSpc>
                <a:spcPts val="3500"/>
              </a:lnSpc>
            </a:pP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-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17 models out of 20 sold in Europe are equipped with “automatic switching” function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including illuminance sensors.</a:t>
            </a:r>
          </a:p>
          <a:p>
            <a:pPr marL="444500" indent="-444500" algn="just">
              <a:lnSpc>
                <a:spcPts val="3500"/>
              </a:lnSpc>
            </a:pPr>
            <a:r>
              <a:rPr lang="ja-JP" altLang="en-US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- 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All 10 models imported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to Japan with “automatic switching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” function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are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equipped with </a:t>
            </a:r>
            <a:r>
              <a:rPr lang="en-US" altLang="ja-JP" sz="2400" u="sng" dirty="0" err="1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illuminance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sensors in instrument panels covered with panel cases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788401" y="6307888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Example of </a:t>
            </a:r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motorcycles instrument panel</a:t>
            </a:r>
            <a:endParaRPr lang="en-US" altLang="ja-JP" sz="1600" dirty="0" smtClean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6894" y="3817523"/>
            <a:ext cx="84240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lnSpc>
                <a:spcPts val="3500"/>
              </a:lnSpc>
              <a:spcAft>
                <a:spcPts val="1200"/>
              </a:spcAft>
            </a:pPr>
            <a:r>
              <a:rPr lang="ja-JP" altLang="en-US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-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Manufacturers decides each criteria of sky illuminance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for “automatic switchin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g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”.</a:t>
            </a:r>
          </a:p>
          <a:p>
            <a:pPr marL="342900" indent="-342900" algn="just">
              <a:lnSpc>
                <a:spcPts val="3500"/>
              </a:lnSpc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As mentioned above, since “automatic switchin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g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” of motorcycles has already put to practical use widely, 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technical problem for motorcycles to be installed with “automatic switching” cannot be found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938" y="3841286"/>
            <a:ext cx="3564000" cy="250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3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Rot="1" noChangeArrowheads="1"/>
          </p:cNvSpPr>
          <p:nvPr/>
        </p:nvSpPr>
        <p:spPr bwMode="auto">
          <a:xfrm>
            <a:off x="2813050" y="142875"/>
            <a:ext cx="7105650" cy="593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3600" dirty="0">
                <a:solidFill>
                  <a:srgbClr val="FFFF00"/>
                </a:solidFill>
              </a:rPr>
              <a:t>Justification </a:t>
            </a:r>
            <a:r>
              <a:rPr lang="en-US" altLang="ja-JP" sz="3600" dirty="0" smtClean="0">
                <a:solidFill>
                  <a:srgbClr val="FFFF00"/>
                </a:solidFill>
              </a:rPr>
              <a:t>of the proposal</a:t>
            </a:r>
            <a:endParaRPr lang="en-US" altLang="ja-JP" sz="3600" dirty="0">
              <a:solidFill>
                <a:srgbClr val="FFFF00"/>
              </a:solidFill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62629" y="1158204"/>
            <a:ext cx="11736888" cy="461665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2400" b="1" dirty="0" smtClean="0">
                <a:cs typeface="Arial" panose="020B0604020202020204" pitchFamily="34" charset="0"/>
              </a:rPr>
              <a:t>3.</a:t>
            </a:r>
            <a:r>
              <a:rPr lang="ja-JP" altLang="en-US" sz="2400" b="1" dirty="0" smtClean="0">
                <a:cs typeface="Arial" panose="020B0604020202020204" pitchFamily="34" charset="0"/>
              </a:rPr>
              <a:t>  </a:t>
            </a:r>
            <a:r>
              <a:rPr lang="en-US" altLang="ja-JP" sz="2400" b="1" dirty="0" smtClean="0">
                <a:cs typeface="Arial" panose="020B0604020202020204" pitchFamily="34" charset="0"/>
              </a:rPr>
              <a:t>“</a:t>
            </a:r>
            <a:r>
              <a:rPr lang="en-US" altLang="ja-JP" sz="2400" b="1" dirty="0">
                <a:cs typeface="Arial" panose="020B0604020202020204" pitchFamily="34" charset="0"/>
              </a:rPr>
              <a:t>A</a:t>
            </a:r>
            <a:r>
              <a:rPr lang="en-US" altLang="ja-JP" sz="2400" b="1" dirty="0" smtClean="0">
                <a:cs typeface="Arial" panose="020B0604020202020204" pitchFamily="34" charset="0"/>
              </a:rPr>
              <a:t>utomatic switching” is not mandatory for motorcycles without DRLs.</a:t>
            </a:r>
            <a:endParaRPr lang="ja-JP" altLang="en-US" sz="2400" b="1" dirty="0"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45" y="1692461"/>
            <a:ext cx="11925300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DRLs installed on motorcycles are not mandatory but optional lighting devices. That is ,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manufacturers can freely decide whether they install or does not install DRLs on motorcycles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ts val="3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On the other hands, “automatic switchin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g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” in Japanes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proposal are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mandatory only on motorcycles equipped with DRLs optionally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ts val="3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Furthermore,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cost of installing illuminance sensors are sufficiently lower than that of installing DRLs</a:t>
            </a: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ts val="3500"/>
              </a:lnSpc>
              <a:buFont typeface="Arial" charset="0"/>
              <a:buChar char="•"/>
            </a:pPr>
            <a:r>
              <a:rPr lang="en-US" altLang="ja-JP" sz="2400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Based on the above, it is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not considered </a:t>
            </a:r>
            <a:r>
              <a:rPr lang="en-US" altLang="ja-JP" sz="24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that </a:t>
            </a:r>
            <a:r>
              <a:rPr lang="en-US" altLang="ja-JP" sz="2400" u="sng" dirty="0" smtClean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Japanese proposal can be an </a:t>
            </a:r>
            <a:r>
              <a:rPr lang="en-US" altLang="ja-JP" sz="2400" u="sng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excessive burden on motorcycles from the viewpoint of cost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. </a:t>
            </a:r>
            <a:endParaRPr lang="en-US" altLang="ja-JP" sz="2400" dirty="0" smtClean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9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335</Words>
  <Application>Microsoft Office PowerPoint</Application>
  <PresentationFormat>Custom</PresentationFormat>
  <Paragraphs>38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テーマ</vt:lpstr>
      <vt:lpstr>Additional Explanations to ECE/TRANS/WP.29/GRE/2016/35</vt:lpstr>
      <vt:lpstr>This document provides Japan’s view to the above comments.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DRL夜間時のグレア間の評価解析</dc:title>
  <dc:creator>aoki</dc:creator>
  <cp:lastModifiedBy>Konstantin Glukhenkiy</cp:lastModifiedBy>
  <cp:revision>189</cp:revision>
  <cp:lastPrinted>2016-07-14T02:05:36Z</cp:lastPrinted>
  <dcterms:created xsi:type="dcterms:W3CDTF">2016-06-03T04:43:23Z</dcterms:created>
  <dcterms:modified xsi:type="dcterms:W3CDTF">2017-03-31T15:33:53Z</dcterms:modified>
</cp:coreProperties>
</file>