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367" r:id="rId3"/>
    <p:sldId id="690" r:id="rId4"/>
    <p:sldId id="726" r:id="rId5"/>
    <p:sldId id="710" r:id="rId6"/>
    <p:sldId id="711" r:id="rId7"/>
    <p:sldId id="724" r:id="rId8"/>
    <p:sldId id="712" r:id="rId9"/>
    <p:sldId id="721" r:id="rId10"/>
    <p:sldId id="727" r:id="rId11"/>
    <p:sldId id="719" r:id="rId1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E2"/>
    <a:srgbClr val="FF0000"/>
    <a:srgbClr val="2314EC"/>
    <a:srgbClr val="232CDD"/>
    <a:srgbClr val="9BA703"/>
    <a:srgbClr val="2D5EC1"/>
    <a:srgbClr val="3166CF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80" d="100"/>
          <a:sy n="80" d="100"/>
        </p:scale>
        <p:origin x="-14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fld id="{71C6C190-9536-4B76-9528-D860CA85608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55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733" y="4680591"/>
            <a:ext cx="5376834" cy="44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fld id="{73E86311-2732-483C-8C25-78673CF1971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59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BD87761-1A8E-45D4-9414-F2F6765691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49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DD52-4F34-4FCB-A640-C9C436161D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5113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5113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BAA3-CC7A-405C-845D-18309D449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6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marL="0"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298800"/>
            <a:ext cx="1869733" cy="144135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38128" y="6414427"/>
            <a:ext cx="867744" cy="830997"/>
            <a:chOff x="4136304" y="6377685"/>
            <a:chExt cx="867744" cy="83099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b="0" i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6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600" b="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7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1760"/>
            <a:ext cx="227766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22668"/>
          <a:stretch/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88224" y="116632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4927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6297439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33814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9489"/>
          <a:stretch/>
        </p:blipFill>
        <p:spPr>
          <a:xfrm>
            <a:off x="-127000" y="0"/>
            <a:ext cx="46990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116632"/>
            <a:ext cx="2133600" cy="476250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B67A-7BCB-4618-8D5C-D188CF0AA5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9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B026-F0A1-4B76-B213-81F522C15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B137-B28E-48E2-A7E6-B2AA3B6597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2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8554-EEEE-4E07-852C-BBDE4673C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236E-D943-439A-B550-E780146CF8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5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1A6A-4384-468A-A26E-AE5639DAE9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05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DC83-D5F5-437F-8D56-E1574FDB45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7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3D904-2437-49E1-9433-D1D707FE08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4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24625"/>
            <a:ext cx="3816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Working Group on “Motorcycles” (MCWG)  - </a:t>
            </a:r>
            <a:r>
              <a:rPr lang="en-GB" dirty="0" smtClean="0"/>
              <a:t>15 December 2015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A279E7-AF8C-4F92-9DCC-0FC03608F2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9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bienkowska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hyperlink" Target="http://www.twitter.com/EU_Growth" TargetMode="External"/><Relationship Id="rId17" Type="http://schemas.openxmlformats.org/officeDocument/2006/relationships/image" Target="../media/image17.emf"/><Relationship Id="rId2" Type="http://schemas.openxmlformats.org/officeDocument/2006/relationships/image" Target="../media/image8.png"/><Relationship Id="rId16" Type="http://schemas.openxmlformats.org/officeDocument/2006/relationships/hyperlink" Target="http://www.youtube.com/c/EUGrowth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emf"/><Relationship Id="rId5" Type="http://schemas.openxmlformats.org/officeDocument/2006/relationships/image" Target="../media/image10.png"/><Relationship Id="rId15" Type="http://schemas.openxmlformats.org/officeDocument/2006/relationships/image" Target="../media/image16.emf"/><Relationship Id="rId10" Type="http://schemas.openxmlformats.org/officeDocument/2006/relationships/hyperlink" Target="http://www.facebook.com/EU.Growth" TargetMode="External"/><Relationship Id="rId4" Type="http://schemas.openxmlformats.org/officeDocument/2006/relationships/hyperlink" Target="http://www.facebook.com/MrSmeForEurope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ec.europa.eu/growth/index_en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abc.europa.eu/w/browse/79af0476-e923-44de-9ca2-7961ab15be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eaLnBrk="1" hangingPunct="1"/>
            <a:fld id="{0A62D41B-7961-46E6-BC6D-86948A652C8E}" type="slidenum">
              <a:rPr lang="en-GB" sz="1400" smtClean="0">
                <a:solidFill>
                  <a:schemeClr val="bg1"/>
                </a:solidFill>
                <a:latin typeface="Verdana" pitchFamily="34" charset="0"/>
              </a:rPr>
              <a:pPr eaLnBrk="1" hangingPunct="1"/>
              <a:t>1</a:t>
            </a:fld>
            <a:endParaRPr lang="en-GB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475"/>
            <a:ext cx="8496300" cy="1079500"/>
          </a:xfrm>
        </p:spPr>
        <p:txBody>
          <a:bodyPr/>
          <a:lstStyle/>
          <a:p>
            <a:pPr indent="0" algn="ctr" eaLnBrk="1" hangingPunct="1"/>
            <a:r>
              <a:rPr lang="en-GB" sz="2800" dirty="0" smtClean="0"/>
              <a:t>65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GRB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363"/>
            <a:ext cx="9144000" cy="194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600" dirty="0" smtClean="0"/>
              <a:t>EU Regulation </a:t>
            </a:r>
            <a:r>
              <a:rPr lang="en-GB" sz="3600" dirty="0"/>
              <a:t>on </a:t>
            </a:r>
            <a:r>
              <a:rPr lang="en-GB" sz="3600" dirty="0" smtClean="0"/>
              <a:t>AVAS requirements</a:t>
            </a:r>
          </a:p>
          <a:p>
            <a:r>
              <a:rPr lang="en-GB" sz="3600" b="0" i="0" dirty="0" smtClean="0"/>
              <a:t> </a:t>
            </a:r>
            <a:r>
              <a:rPr lang="en-GB" sz="2800" dirty="0"/>
              <a:t>Presentation by the European Commission expert </a:t>
            </a:r>
            <a:endParaRPr lang="en-GB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" y="116632"/>
            <a:ext cx="41341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solidFill>
                  <a:schemeClr val="tx1"/>
                </a:solidFill>
                <a:effectLst/>
              </a:rPr>
              <a:t>Transmitted by the expert from the European Commission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 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84168" y="123666"/>
            <a:ext cx="2631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u="sng" dirty="0">
                <a:solidFill>
                  <a:schemeClr val="tx1"/>
                </a:solidFill>
                <a:effectLst/>
              </a:rPr>
              <a:t>Informal document </a:t>
            </a:r>
            <a:r>
              <a:rPr lang="en-US" altLang="zh-CN" sz="1200" b="1" dirty="0" smtClean="0">
                <a:solidFill>
                  <a:schemeClr val="tx1"/>
                </a:solidFill>
                <a:effectLst/>
              </a:rPr>
              <a:t>GRB-65-05</a:t>
            </a:r>
            <a:endParaRPr lang="en-US" altLang="zh-CN" sz="1200" b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effectLst/>
              </a:rPr>
              <a:t>(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65th 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GRB,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15-17 February 2017,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effectLst/>
              </a:rPr>
              <a:t>agenda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item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8)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204864"/>
            <a:ext cx="4968552" cy="2016224"/>
          </a:xfrm>
        </p:spPr>
        <p:txBody>
          <a:bodyPr/>
          <a:lstStyle/>
          <a:p>
            <a:r>
              <a:rPr lang="en-GB" sz="2800" dirty="0" smtClean="0">
                <a:ea typeface="ＭＳ Ｐゴシック" pitchFamily="34" charset="-128"/>
              </a:rPr>
              <a:t>Thank you for your attention</a:t>
            </a:r>
            <a:br>
              <a:rPr lang="en-GB" sz="2800" dirty="0" smtClean="0">
                <a:ea typeface="ＭＳ Ｐゴシック" pitchFamily="34" charset="-128"/>
              </a:rPr>
            </a:br>
            <a:r>
              <a:rPr lang="es-ES" sz="2800" dirty="0" smtClean="0">
                <a:ea typeface="ＭＳ Ｐゴシック" pitchFamily="34" charset="-128"/>
              </a:rPr>
              <a:t/>
            </a:r>
            <a:br>
              <a:rPr lang="es-ES" sz="2800" dirty="0" smtClean="0">
                <a:ea typeface="ＭＳ Ｐゴシック" pitchFamily="34" charset="-128"/>
              </a:rPr>
            </a:br>
            <a:r>
              <a:rPr lang="es-ES" sz="2800" dirty="0" smtClean="0">
                <a:ea typeface="ＭＳ Ｐゴシック" pitchFamily="34" charset="-128"/>
              </a:rPr>
              <a:t>DG GROW – </a:t>
            </a:r>
            <a:r>
              <a:rPr lang="es-ES" sz="2800" dirty="0" err="1" smtClean="0">
                <a:ea typeface="ＭＳ Ｐゴシック" pitchFamily="34" charset="-128"/>
              </a:rPr>
              <a:t>Unit</a:t>
            </a:r>
            <a:r>
              <a:rPr lang="es-ES" sz="2800" dirty="0" smtClean="0">
                <a:ea typeface="ＭＳ Ｐゴシック" pitchFamily="34" charset="-128"/>
              </a:rPr>
              <a:t> C4</a:t>
            </a:r>
            <a:endParaRPr lang="es-ES" sz="2800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4581128"/>
            <a:ext cx="7102927" cy="187220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400" dirty="0"/>
              <a:t>Further information: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http://ec.europa.eu/growth/sectors/automotive/index_en.htm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52" y="5825819"/>
            <a:ext cx="292744" cy="2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89" y="5824766"/>
            <a:ext cx="28528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0" y="6023108"/>
            <a:ext cx="1116546" cy="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56" y="5693525"/>
            <a:ext cx="871043" cy="1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15" y="6120033"/>
            <a:ext cx="458584" cy="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736" y="6295733"/>
            <a:ext cx="1642998" cy="1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79787"/>
            <a:ext cx="928440" cy="1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96" y="5995597"/>
            <a:ext cx="506039" cy="13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5" y="6199228"/>
            <a:ext cx="797361" cy="1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3" y="5910119"/>
            <a:ext cx="926926" cy="11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19" y="5901258"/>
            <a:ext cx="377949" cy="1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2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01341"/>
            <a:ext cx="8569077" cy="3714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dirty="0" smtClean="0"/>
              <a:t>State of play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348880"/>
            <a:ext cx="8928992" cy="41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New draft incorporating </a:t>
            </a:r>
            <a:r>
              <a:rPr lang="en-GB" b="1" dirty="0" smtClean="0"/>
              <a:t>comments (accomplished)	</a:t>
            </a:r>
            <a:r>
              <a:rPr lang="en-GB" b="1" dirty="0"/>
              <a:t>	</a:t>
            </a:r>
            <a:r>
              <a:rPr lang="en-GB" b="1" dirty="0" smtClean="0"/>
              <a:t>12 Jan 2017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MS supportive</a:t>
            </a:r>
            <a:r>
              <a:rPr lang="en-GB" b="1" dirty="0" smtClean="0"/>
              <a:t>						</a:t>
            </a:r>
            <a:r>
              <a:rPr lang="en-GB" b="1" dirty="0" smtClean="0">
                <a:solidFill>
                  <a:srgbClr val="C00000"/>
                </a:solidFill>
              </a:rPr>
              <a:t>31 Jan 2017</a:t>
            </a:r>
            <a:endParaRPr lang="en-GB" b="1" dirty="0">
              <a:solidFill>
                <a:srgbClr val="C00000"/>
              </a:solidFill>
            </a:endParaRP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ISC (with review)</a:t>
            </a:r>
            <a:r>
              <a:rPr lang="en-GB" b="1" dirty="0"/>
              <a:t>					</a:t>
            </a:r>
            <a:r>
              <a:rPr lang="en-GB" b="1" dirty="0" smtClean="0"/>
              <a:t>13 Feb – end Mar 2017</a:t>
            </a:r>
            <a:endParaRPr lang="en-GB" b="1" dirty="0"/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Presentation of final draft </a:t>
            </a:r>
            <a:r>
              <a:rPr lang="en-GB" b="1" dirty="0"/>
              <a:t>in </a:t>
            </a:r>
            <a:r>
              <a:rPr lang="en-GB" b="1" dirty="0" smtClean="0"/>
              <a:t>MSEG </a:t>
            </a:r>
            <a:r>
              <a:rPr lang="en-GB" b="1" dirty="0"/>
              <a:t>			</a:t>
            </a:r>
            <a:r>
              <a:rPr lang="en-GB" b="1" dirty="0" smtClean="0"/>
              <a:t>6 Apr 2017</a:t>
            </a:r>
            <a:endParaRPr lang="en-GB" b="1" dirty="0"/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Better Regulation Portal	(accomplished)			end Apr 2017 (latest)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Adoption</a:t>
            </a:r>
            <a:r>
              <a:rPr lang="en-GB" b="1" dirty="0"/>
              <a:t>	</a:t>
            </a:r>
            <a:r>
              <a:rPr lang="en-GB" dirty="0"/>
              <a:t>					</a:t>
            </a:r>
            <a:r>
              <a:rPr lang="en-GB" b="1" dirty="0" smtClean="0"/>
              <a:t>June </a:t>
            </a:r>
            <a:r>
              <a:rPr lang="en-GB" b="1" dirty="0"/>
              <a:t>2017</a:t>
            </a:r>
          </a:p>
          <a:p>
            <a:pPr marL="628650" lvl="1" indent="0" eaLnBrk="1" hangingPunct="1">
              <a:buNone/>
              <a:tabLst>
                <a:tab pos="628650" algn="l"/>
                <a:tab pos="7800975" algn="l"/>
              </a:tabLst>
            </a:pPr>
            <a:endParaRPr lang="en-GB" b="0" dirty="0" smtClean="0"/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090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01341"/>
            <a:ext cx="8569077" cy="3714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Detailing requirements of Acoustic Vehicle Alerting System (AVAS)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348880"/>
            <a:ext cx="8928992" cy="41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15950" lvl="1" eaLnBrk="1" hangingPunct="1">
              <a:tabLst>
                <a:tab pos="5651500" algn="l"/>
                <a:tab pos="7800975" algn="l"/>
              </a:tabLst>
            </a:pPr>
            <a:r>
              <a:rPr lang="en-GB" dirty="0"/>
              <a:t>Commission </a:t>
            </a:r>
            <a:r>
              <a:rPr lang="en-GB" dirty="0" smtClean="0"/>
              <a:t>empowered to detail by 1/7/2017 AVAS requirements that are already in Annex VIII to Reg. (EU) No 540/2014</a:t>
            </a:r>
            <a:endParaRPr lang="en-GB" dirty="0" smtClean="0">
              <a:solidFill>
                <a:srgbClr val="FF0000"/>
              </a:solidFill>
            </a:endParaRPr>
          </a:p>
          <a:p>
            <a:pPr marL="285750" lvl="1" indent="0" eaLnBrk="1" hangingPunct="1">
              <a:buNone/>
              <a:tabLst>
                <a:tab pos="628650" algn="l"/>
              </a:tabLst>
            </a:pPr>
            <a:endParaRPr lang="en-GB" dirty="0" smtClean="0"/>
          </a:p>
          <a:p>
            <a:pPr marL="628650" lvl="1" indent="-342900" eaLnBrk="1" hangingPunct="1">
              <a:tabLst>
                <a:tab pos="628650" algn="l"/>
              </a:tabLst>
            </a:pPr>
            <a:r>
              <a:rPr lang="en-GB" dirty="0"/>
              <a:t>Commission Delegated Regulation taking into account the UNECE </a:t>
            </a:r>
            <a:r>
              <a:rPr lang="en-GB" dirty="0" smtClean="0"/>
              <a:t>relevant work </a:t>
            </a:r>
          </a:p>
          <a:p>
            <a:pPr marL="628650" lvl="1" indent="-342900" eaLnBrk="1" hangingPunct="1">
              <a:tabLst>
                <a:tab pos="628650" algn="l"/>
              </a:tabLst>
            </a:pPr>
            <a:endParaRPr lang="en-GB" dirty="0"/>
          </a:p>
          <a:p>
            <a:pPr marL="628650" lvl="1" indent="-342900" eaLnBrk="1" hangingPunct="1">
              <a:tabLst>
                <a:tab pos="628650" algn="l"/>
              </a:tabLst>
            </a:pPr>
            <a:r>
              <a:rPr lang="en-GB" dirty="0" smtClean="0"/>
              <a:t>Result of current UNECE work: </a:t>
            </a:r>
          </a:p>
          <a:p>
            <a:pPr marL="628650" lvl="1" indent="-342900" eaLnBrk="1" hangingPunct="1">
              <a:buFontTx/>
              <a:buChar char="-"/>
              <a:tabLst>
                <a:tab pos="628650" algn="l"/>
              </a:tabLst>
            </a:pPr>
            <a:r>
              <a:rPr lang="en-GB" dirty="0" smtClean="0"/>
              <a:t>UNECE Regulation No 138 on QRTV adopted in the 168</a:t>
            </a:r>
            <a:r>
              <a:rPr lang="en-GB" baseline="30000" dirty="0" smtClean="0"/>
              <a:t>th</a:t>
            </a:r>
            <a:r>
              <a:rPr lang="en-GB" dirty="0" smtClean="0"/>
              <a:t> WP29 (March 2016)</a:t>
            </a:r>
          </a:p>
          <a:p>
            <a:pPr marL="628650" lvl="1" indent="-342900" eaLnBrk="1" hangingPunct="1">
              <a:buFontTx/>
              <a:buChar char="-"/>
              <a:tabLst>
                <a:tab pos="628650" algn="l"/>
              </a:tabLst>
            </a:pPr>
            <a:r>
              <a:rPr lang="en-GB" dirty="0" smtClean="0"/>
              <a:t>UNECE R138 amendment 01 for AVAS pause switch – common proposal by Japan and OICA adopted by the 64</a:t>
            </a:r>
            <a:r>
              <a:rPr lang="en-GB" baseline="30000" dirty="0" smtClean="0"/>
              <a:t>th</a:t>
            </a:r>
            <a:r>
              <a:rPr lang="en-GB" dirty="0" smtClean="0"/>
              <a:t> GRB (5-7 Sept 2016) for optional pause switch</a:t>
            </a:r>
            <a:endParaRPr lang="en-GB" dirty="0"/>
          </a:p>
          <a:p>
            <a:pPr marL="628650" lvl="1" indent="0" eaLnBrk="1" hangingPunct="1">
              <a:buNone/>
              <a:tabLst>
                <a:tab pos="628650" algn="l"/>
                <a:tab pos="7800975" algn="l"/>
              </a:tabLst>
            </a:pPr>
            <a:endParaRPr lang="en-GB" b="0" dirty="0" smtClean="0"/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8906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4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kern="1200" dirty="0">
              <a:latin typeface="Arial" charset="0"/>
            </a:endParaRPr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628800"/>
            <a:ext cx="8928992" cy="1656184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Regulation on AVAS requirements: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Commission Delegated Regulation amending and supplementing Regulation </a:t>
            </a:r>
            <a:r>
              <a:rPr lang="en-GB" dirty="0"/>
              <a:t>(EU) No 540/2014 of the European Parliament and of the Council as regards the Acoustic Vehicle Alerting System requirements for vehicle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EU type-approval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176" y="3356992"/>
            <a:ext cx="85072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chemeClr val="tx1"/>
                </a:solidFill>
              </a:rPr>
              <a:t>Legal obligations: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tx1"/>
                </a:solidFill>
              </a:rPr>
              <a:t>to detail the requirements in Annex VIII by completing them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chemeClr val="tx1"/>
                </a:solidFill>
              </a:rPr>
              <a:t>t</a:t>
            </a:r>
            <a:r>
              <a:rPr lang="en-GB" b="1" i="1" dirty="0" smtClean="0">
                <a:solidFill>
                  <a:schemeClr val="tx1"/>
                </a:solidFill>
              </a:rPr>
              <a:t>o have the AVAS on all new EV and HEV types by 1/7/2019 and all new EV and HEV by 1/7/2021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Articles</a:t>
            </a:r>
            <a:endParaRPr lang="en-GB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Amendment of Annexes I and VIII to Reg. 540/2014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Entry into force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GB" b="1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5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268760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308" y="1556792"/>
            <a:ext cx="89289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b="1" dirty="0" smtClean="0">
                <a:solidFill>
                  <a:schemeClr val="tx1"/>
                </a:solidFill>
              </a:rPr>
              <a:t>Requirements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Based on the technical requirements drafting in </a:t>
            </a:r>
            <a:r>
              <a:rPr lang="en-GB" dirty="0">
                <a:solidFill>
                  <a:schemeClr val="tx1"/>
                </a:solidFill>
              </a:rPr>
              <a:t>Annex VIII, Reg. 540/2014 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Completing the </a:t>
            </a:r>
            <a:r>
              <a:rPr lang="en-GB" i="1" dirty="0" smtClean="0">
                <a:solidFill>
                  <a:schemeClr val="tx1"/>
                </a:solidFill>
              </a:rPr>
              <a:t>technical</a:t>
            </a:r>
            <a:r>
              <a:rPr lang="en-GB" dirty="0" smtClean="0">
                <a:solidFill>
                  <a:schemeClr val="tx1"/>
                </a:solidFill>
              </a:rPr>
              <a:t> requirements of Annex VIII, Reg. 540/2014 by </a:t>
            </a:r>
            <a:r>
              <a:rPr lang="en-GB" i="1" dirty="0" smtClean="0">
                <a:solidFill>
                  <a:schemeClr val="tx1"/>
                </a:solidFill>
              </a:rPr>
              <a:t>referring</a:t>
            </a:r>
            <a:r>
              <a:rPr lang="en-GB" dirty="0" smtClean="0">
                <a:solidFill>
                  <a:schemeClr val="tx1"/>
                </a:solidFill>
              </a:rPr>
              <a:t> to requirements of UN R138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i="1" dirty="0" smtClean="0">
                <a:solidFill>
                  <a:schemeClr val="tx1"/>
                </a:solidFill>
              </a:rPr>
              <a:t>Accepting</a:t>
            </a:r>
            <a:r>
              <a:rPr lang="en-GB" dirty="0" smtClean="0">
                <a:solidFill>
                  <a:schemeClr val="tx1"/>
                </a:solidFill>
              </a:rPr>
              <a:t> the necessary </a:t>
            </a:r>
            <a:r>
              <a:rPr lang="en-GB" i="1" dirty="0" smtClean="0">
                <a:solidFill>
                  <a:schemeClr val="tx1"/>
                </a:solidFill>
              </a:rPr>
              <a:t>admin</a:t>
            </a:r>
            <a:r>
              <a:rPr lang="en-GB" dirty="0" smtClean="0">
                <a:solidFill>
                  <a:schemeClr val="tx1"/>
                </a:solidFill>
              </a:rPr>
              <a:t> requirements from </a:t>
            </a:r>
            <a:r>
              <a:rPr lang="en-GB" dirty="0">
                <a:solidFill>
                  <a:schemeClr val="tx1"/>
                </a:solidFill>
              </a:rPr>
              <a:t>UN </a:t>
            </a:r>
            <a:r>
              <a:rPr lang="en-GB" dirty="0" smtClean="0">
                <a:solidFill>
                  <a:schemeClr val="tx1"/>
                </a:solidFill>
              </a:rPr>
              <a:t>R138 alternatively to corresponding admin requirements of the EU </a:t>
            </a:r>
            <a:r>
              <a:rPr lang="en-GB" dirty="0">
                <a:solidFill>
                  <a:schemeClr val="tx1"/>
                </a:solidFill>
              </a:rPr>
              <a:t>legislation (Annex </a:t>
            </a:r>
            <a:r>
              <a:rPr lang="en-GB" dirty="0" smtClean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, Reg. </a:t>
            </a:r>
            <a:r>
              <a:rPr lang="en-GB" dirty="0" smtClean="0">
                <a:solidFill>
                  <a:schemeClr val="tx1"/>
                </a:solidFill>
              </a:rPr>
              <a:t>540/2014)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6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05077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484784"/>
            <a:ext cx="914147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chemeClr val="tx1"/>
                </a:solidFill>
              </a:rPr>
              <a:t>A) Technical requirements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Reference to EU OJ </a:t>
            </a:r>
            <a:r>
              <a:rPr lang="en-GB" dirty="0">
                <a:solidFill>
                  <a:schemeClr val="tx1"/>
                </a:solidFill>
              </a:rPr>
              <a:t>number L9/13.1.2017 </a:t>
            </a:r>
            <a:r>
              <a:rPr lang="en-GB" dirty="0" smtClean="0">
                <a:solidFill>
                  <a:schemeClr val="tx1"/>
                </a:solidFill>
              </a:rPr>
              <a:t>(UNECE R138, base version)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Accepting the definition of "Pause function" as in UN R138, 01 amendment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The AVAS sound generation requirement in forward motion and reverse as in Reg. 540/2014 </a:t>
            </a:r>
            <a:r>
              <a:rPr lang="en-GB" u="sng" dirty="0" smtClean="0">
                <a:solidFill>
                  <a:schemeClr val="tx1"/>
                </a:solidFill>
              </a:rPr>
              <a:t>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‪"/>
            </a:pPr>
            <a:r>
              <a:rPr lang="en-GB" dirty="0" smtClean="0">
                <a:solidFill>
                  <a:schemeClr val="tx1"/>
                </a:solidFill>
              </a:rPr>
              <a:t>the overall sound emission of the vehicle without AVAS in accordance to UNECE R138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4"/>
            </a:pPr>
            <a:r>
              <a:rPr lang="en-GB" dirty="0" smtClean="0">
                <a:solidFill>
                  <a:schemeClr val="tx1"/>
                </a:solidFill>
              </a:rPr>
              <a:t>Requirements </a:t>
            </a:r>
            <a:r>
              <a:rPr lang="en-GB" dirty="0">
                <a:solidFill>
                  <a:schemeClr val="tx1"/>
                </a:solidFill>
              </a:rPr>
              <a:t>on </a:t>
            </a:r>
            <a:r>
              <a:rPr lang="en-GB" dirty="0" smtClean="0">
                <a:solidFill>
                  <a:schemeClr val="tx1"/>
                </a:solidFill>
              </a:rPr>
              <a:t>testing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min vehicle sound level when no AVAS in reverse, due to vehicle warning alarm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7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3000" y="1340768"/>
            <a:ext cx="8928992" cy="288032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1772816"/>
            <a:ext cx="90730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2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n-GB" dirty="0" smtClean="0">
                <a:solidFill>
                  <a:schemeClr val="tx1"/>
                </a:solidFill>
              </a:rPr>
              <a:t>Pause switch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- </a:t>
            </a:r>
            <a:r>
              <a:rPr lang="en-GB" dirty="0" smtClean="0">
                <a:solidFill>
                  <a:schemeClr val="tx1"/>
                </a:solidFill>
              </a:rPr>
              <a:t>Called pause function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- </a:t>
            </a:r>
            <a:r>
              <a:rPr lang="en-GB" dirty="0" smtClean="0">
                <a:solidFill>
                  <a:schemeClr val="tx1"/>
                </a:solidFill>
              </a:rPr>
              <a:t>Optional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- </a:t>
            </a:r>
            <a:r>
              <a:rPr lang="en-GB" dirty="0" smtClean="0">
                <a:solidFill>
                  <a:schemeClr val="tx1"/>
                </a:solidFill>
              </a:rPr>
              <a:t>To comply with the requirements in UN R138 (common position of Japan and OICA as adopted at the 64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GRB)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8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1196752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56792"/>
            <a:ext cx="8856984" cy="50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chemeClr val="tx1"/>
                </a:solidFill>
              </a:rPr>
              <a:t>B) Administrative requirements accepted from the UN R138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UN R138 type-approval certificate (communication) accepted and attached to the vehicle EU type-approval certificate with respect to sound emission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(Model of Communication for UN type-approval introduced)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u="sng" dirty="0" smtClean="0">
                <a:solidFill>
                  <a:schemeClr val="tx1"/>
                </a:solidFill>
              </a:rPr>
              <a:t>or</a:t>
            </a:r>
            <a:r>
              <a:rPr lang="en-GB" dirty="0" smtClean="0">
                <a:solidFill>
                  <a:schemeClr val="tx1"/>
                </a:solidFill>
              </a:rPr>
              <a:t> the EU test results attached as in Reg. 540/2014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information document and the type-approval certificate of the vehicle, as laid down in Reg. 540/2014 and Dir. 2007/46, suitably modified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9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r>
              <a:rPr lang="en-GB" dirty="0" smtClean="0"/>
              <a:t>Draft proposal documents under</a:t>
            </a:r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0" lvl="2" indent="0" eaLnBrk="1" hangingPunct="1">
              <a:buNone/>
              <a:tabLst>
                <a:tab pos="2606675" algn="l"/>
                <a:tab pos="6632575" algn="l"/>
              </a:tabLst>
            </a:pPr>
            <a:r>
              <a:rPr lang="en-GB" dirty="0" smtClean="0">
                <a:hlinkClick r:id="rId3"/>
              </a:rPr>
              <a:t>https://circabc.europa.eu/w/browse/79af0476-e923-44de-9ca2-7961ab15beca</a:t>
            </a:r>
            <a:endParaRPr lang="en-GB" dirty="0" smtClean="0"/>
          </a:p>
          <a:p>
            <a:pPr marL="0" lvl="2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r>
              <a:rPr lang="en-GB" dirty="0" smtClean="0"/>
              <a:t>(URL link to the 24/1/2017 MS </a:t>
            </a:r>
            <a:r>
              <a:rPr lang="en-GB" smtClean="0"/>
              <a:t>Experts Group)</a:t>
            </a: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1196752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56792"/>
            <a:ext cx="8856984" cy="50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7787</TotalTime>
  <Words>472</Words>
  <Application>Microsoft Office PowerPoint</Application>
  <PresentationFormat>On-screen Show (4:3)</PresentationFormat>
  <Paragraphs>127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Slide_Master</vt:lpstr>
      <vt:lpstr>Default Design</vt:lpstr>
      <vt:lpstr>65th GRB</vt:lpstr>
      <vt:lpstr>State of play</vt:lpstr>
      <vt:lpstr>Detailing requirements of Acoustic Vehicle Alerting System (AVAS)</vt:lpstr>
      <vt:lpstr> Regulation on AVAS requirements:  Commission Delegated Regulation amending and supplementing Regulation (EU) No 540/2014 of the European Parliament and of the Council as regards the Acoustic Vehicle Alerting System requirements for vehicle  EU type-approval  </vt:lpstr>
      <vt:lpstr> Regulation on AVAS requirements </vt:lpstr>
      <vt:lpstr> Regulation on AVAS requirements </vt:lpstr>
      <vt:lpstr> Regulation on AVAS requirements </vt:lpstr>
      <vt:lpstr> Regulation on AVAS requirements </vt:lpstr>
      <vt:lpstr> Regulation on AVAS requirements </vt:lpstr>
      <vt:lpstr>Thank you for your attention  DG GROW – Unit C4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“Motorcycles” (MCWG) 15 Dec 15</dc:title>
  <dc:creator>DG GROW C4</dc:creator>
  <cp:lastModifiedBy>Konstantin Glukhenkiy</cp:lastModifiedBy>
  <cp:revision>787</cp:revision>
  <cp:lastPrinted>2013-12-19T07:14:03Z</cp:lastPrinted>
  <dcterms:created xsi:type="dcterms:W3CDTF">2011-10-28T10:25:18Z</dcterms:created>
  <dcterms:modified xsi:type="dcterms:W3CDTF">2017-02-01T17:00:48Z</dcterms:modified>
</cp:coreProperties>
</file>