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77" r:id="rId6"/>
    <p:sldId id="272" r:id="rId7"/>
    <p:sldId id="274" r:id="rId8"/>
    <p:sldId id="275" r:id="rId9"/>
    <p:sldId id="273" r:id="rId10"/>
    <p:sldId id="264" r:id="rId11"/>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0000"/>
    <a:srgbClr val="FFFFFF"/>
    <a:srgbClr val="00B0F0"/>
    <a:srgbClr val="385D8A"/>
    <a:srgbClr val="FCD5B5"/>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80" d="100"/>
          <a:sy n="80" d="100"/>
        </p:scale>
        <p:origin x="-1958" y="-187"/>
      </p:cViewPr>
      <p:guideLst>
        <p:guide orient="horz" pos="2160"/>
        <p:guide pos="312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C17061-29D0-42DA-837C-1ADC46FB4778}" type="datetimeFigureOut">
              <a:rPr lang="en-GB" smtClean="0"/>
              <a:pPr/>
              <a:t>14/03/2016</a:t>
            </a:fld>
            <a:endParaRPr lang="en-GB"/>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4E66AF-0F9C-4791-B29F-24A818E4221E}" type="slidenum">
              <a:rPr lang="en-GB" smtClean="0"/>
              <a:pPr/>
              <a:t>‹#›</a:t>
            </a:fld>
            <a:endParaRPr lang="en-GB"/>
          </a:p>
        </p:txBody>
      </p:sp>
    </p:spTree>
    <p:extLst>
      <p:ext uri="{BB962C8B-B14F-4D97-AF65-F5344CB8AC3E}">
        <p14:creationId xmlns:p14="http://schemas.microsoft.com/office/powerpoint/2010/main" val="1668275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B52815-3348-4212-928D-79D1F17B4929}" type="datetime1">
              <a:rPr lang="en-US" smtClean="0"/>
              <a:pPr/>
              <a:t>3/14/2016</a:t>
            </a:fld>
            <a:endParaRPr lang="en-US" dirty="0"/>
          </a:p>
        </p:txBody>
      </p:sp>
      <p:sp>
        <p:nvSpPr>
          <p:cNvPr id="5" name="Footer Placeholder 4"/>
          <p:cNvSpPr>
            <a:spLocks noGrp="1"/>
          </p:cNvSpPr>
          <p:nvPr>
            <p:ph type="ftr" sz="quarter" idx="11"/>
          </p:nvPr>
        </p:nvSpPr>
        <p:spPr/>
        <p:txBody>
          <a:bodyPr/>
          <a:lstStyle/>
          <a:p>
            <a:r>
              <a:rPr lang="en-US" smtClean="0"/>
              <a:t>Geoff Draper (GTB) </a:t>
            </a:r>
            <a:endParaRPr lang="en-US" dirty="0"/>
          </a:p>
        </p:txBody>
      </p:sp>
      <p:sp>
        <p:nvSpPr>
          <p:cNvPr id="6" name="Slide Number Placeholder 5"/>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EACA65-2318-4174-8B10-9722A79B079A}" type="datetime1">
              <a:rPr lang="en-US" smtClean="0"/>
              <a:pPr/>
              <a:t>3/14/2016</a:t>
            </a:fld>
            <a:endParaRPr lang="en-US" dirty="0"/>
          </a:p>
        </p:txBody>
      </p:sp>
      <p:sp>
        <p:nvSpPr>
          <p:cNvPr id="5" name="Footer Placeholder 4"/>
          <p:cNvSpPr>
            <a:spLocks noGrp="1"/>
          </p:cNvSpPr>
          <p:nvPr>
            <p:ph type="ftr" sz="quarter" idx="11"/>
          </p:nvPr>
        </p:nvSpPr>
        <p:spPr/>
        <p:txBody>
          <a:bodyPr/>
          <a:lstStyle/>
          <a:p>
            <a:r>
              <a:rPr lang="en-US" smtClean="0"/>
              <a:t>Geoff Draper (GTB) </a:t>
            </a:r>
            <a:endParaRPr lang="en-US" dirty="0"/>
          </a:p>
        </p:txBody>
      </p:sp>
      <p:sp>
        <p:nvSpPr>
          <p:cNvPr id="6" name="Slide Number Placeholder 5"/>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D7D5D7-8D87-4C88-B4AF-77A42D3C1328}" type="datetime1">
              <a:rPr lang="en-US" smtClean="0"/>
              <a:pPr/>
              <a:t>3/14/2016</a:t>
            </a:fld>
            <a:endParaRPr lang="en-US" dirty="0"/>
          </a:p>
        </p:txBody>
      </p:sp>
      <p:sp>
        <p:nvSpPr>
          <p:cNvPr id="5" name="Footer Placeholder 4"/>
          <p:cNvSpPr>
            <a:spLocks noGrp="1"/>
          </p:cNvSpPr>
          <p:nvPr>
            <p:ph type="ftr" sz="quarter" idx="11"/>
          </p:nvPr>
        </p:nvSpPr>
        <p:spPr/>
        <p:txBody>
          <a:bodyPr/>
          <a:lstStyle/>
          <a:p>
            <a:r>
              <a:rPr lang="en-US" smtClean="0"/>
              <a:t>Geoff Draper (GTB) </a:t>
            </a:r>
            <a:endParaRPr lang="en-US" dirty="0"/>
          </a:p>
        </p:txBody>
      </p:sp>
      <p:sp>
        <p:nvSpPr>
          <p:cNvPr id="6" name="Slide Number Placeholder 5"/>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74EC76-66CF-4D99-A8B6-06C74675CD9B}" type="datetime1">
              <a:rPr lang="en-US" smtClean="0"/>
              <a:pPr/>
              <a:t>3/14/2016</a:t>
            </a:fld>
            <a:endParaRPr lang="en-US" dirty="0"/>
          </a:p>
        </p:txBody>
      </p:sp>
      <p:sp>
        <p:nvSpPr>
          <p:cNvPr id="5" name="Footer Placeholder 4"/>
          <p:cNvSpPr>
            <a:spLocks noGrp="1"/>
          </p:cNvSpPr>
          <p:nvPr>
            <p:ph type="ftr" sz="quarter" idx="11"/>
          </p:nvPr>
        </p:nvSpPr>
        <p:spPr/>
        <p:txBody>
          <a:bodyPr/>
          <a:lstStyle/>
          <a:p>
            <a:r>
              <a:rPr lang="en-US" smtClean="0"/>
              <a:t>Geoff Draper (GTB) </a:t>
            </a:r>
            <a:endParaRPr lang="en-US" dirty="0"/>
          </a:p>
        </p:txBody>
      </p:sp>
      <p:sp>
        <p:nvSpPr>
          <p:cNvPr id="6" name="Slide Number Placeholder 5"/>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CC68DE-3BE5-422C-A8B3-1BD3E41DB926}" type="datetime1">
              <a:rPr lang="en-US" smtClean="0"/>
              <a:pPr/>
              <a:t>3/14/2016</a:t>
            </a:fld>
            <a:endParaRPr lang="en-US" dirty="0"/>
          </a:p>
        </p:txBody>
      </p:sp>
      <p:sp>
        <p:nvSpPr>
          <p:cNvPr id="5" name="Footer Placeholder 4"/>
          <p:cNvSpPr>
            <a:spLocks noGrp="1"/>
          </p:cNvSpPr>
          <p:nvPr>
            <p:ph type="ftr" sz="quarter" idx="11"/>
          </p:nvPr>
        </p:nvSpPr>
        <p:spPr/>
        <p:txBody>
          <a:bodyPr/>
          <a:lstStyle/>
          <a:p>
            <a:r>
              <a:rPr lang="en-US" smtClean="0"/>
              <a:t>Geoff Draper (GTB) </a:t>
            </a:r>
            <a:endParaRPr lang="en-US" dirty="0"/>
          </a:p>
        </p:txBody>
      </p:sp>
      <p:sp>
        <p:nvSpPr>
          <p:cNvPr id="6" name="Slide Number Placeholder 5"/>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BD58FA-EB56-4EE0-9BFD-98D4B9CCB4CC}" type="datetime1">
              <a:rPr lang="en-US" smtClean="0"/>
              <a:pPr/>
              <a:t>3/14/2016</a:t>
            </a:fld>
            <a:endParaRPr lang="en-US" dirty="0"/>
          </a:p>
        </p:txBody>
      </p:sp>
      <p:sp>
        <p:nvSpPr>
          <p:cNvPr id="6" name="Footer Placeholder 5"/>
          <p:cNvSpPr>
            <a:spLocks noGrp="1"/>
          </p:cNvSpPr>
          <p:nvPr>
            <p:ph type="ftr" sz="quarter" idx="11"/>
          </p:nvPr>
        </p:nvSpPr>
        <p:spPr/>
        <p:txBody>
          <a:bodyPr/>
          <a:lstStyle/>
          <a:p>
            <a:r>
              <a:rPr lang="en-US" smtClean="0"/>
              <a:t>Geoff Draper (GTB) </a:t>
            </a:r>
            <a:endParaRPr lang="en-US" dirty="0"/>
          </a:p>
        </p:txBody>
      </p:sp>
      <p:sp>
        <p:nvSpPr>
          <p:cNvPr id="7" name="Slide Number Placeholder 6"/>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0FCC04-EC3D-4E6B-AD81-1DF37B27759C}" type="datetime1">
              <a:rPr lang="en-US" smtClean="0"/>
              <a:pPr/>
              <a:t>3/14/2016</a:t>
            </a:fld>
            <a:endParaRPr lang="en-US" dirty="0"/>
          </a:p>
        </p:txBody>
      </p:sp>
      <p:sp>
        <p:nvSpPr>
          <p:cNvPr id="8" name="Footer Placeholder 7"/>
          <p:cNvSpPr>
            <a:spLocks noGrp="1"/>
          </p:cNvSpPr>
          <p:nvPr>
            <p:ph type="ftr" sz="quarter" idx="11"/>
          </p:nvPr>
        </p:nvSpPr>
        <p:spPr/>
        <p:txBody>
          <a:bodyPr/>
          <a:lstStyle/>
          <a:p>
            <a:r>
              <a:rPr lang="en-US" smtClean="0"/>
              <a:t>Geoff Draper (GTB) </a:t>
            </a:r>
            <a:endParaRPr lang="en-US" dirty="0"/>
          </a:p>
        </p:txBody>
      </p:sp>
      <p:sp>
        <p:nvSpPr>
          <p:cNvPr id="9" name="Slide Number Placeholder 8"/>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AF8EA0-E1EB-4B20-A35C-ADCCA5729635}" type="datetime1">
              <a:rPr lang="en-US" smtClean="0"/>
              <a:pPr/>
              <a:t>3/14/2016</a:t>
            </a:fld>
            <a:endParaRPr lang="en-US" dirty="0"/>
          </a:p>
        </p:txBody>
      </p:sp>
      <p:sp>
        <p:nvSpPr>
          <p:cNvPr id="4" name="Footer Placeholder 3"/>
          <p:cNvSpPr>
            <a:spLocks noGrp="1"/>
          </p:cNvSpPr>
          <p:nvPr>
            <p:ph type="ftr" sz="quarter" idx="11"/>
          </p:nvPr>
        </p:nvSpPr>
        <p:spPr/>
        <p:txBody>
          <a:bodyPr/>
          <a:lstStyle/>
          <a:p>
            <a:r>
              <a:rPr lang="en-US" smtClean="0"/>
              <a:t>Geoff Draper (GTB) </a:t>
            </a:r>
            <a:endParaRPr lang="en-US" dirty="0"/>
          </a:p>
        </p:txBody>
      </p:sp>
      <p:sp>
        <p:nvSpPr>
          <p:cNvPr id="5" name="Slide Number Placeholder 4"/>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B2AD76-A556-4523-8570-450EB627BD62}" type="datetime1">
              <a:rPr lang="en-US" smtClean="0"/>
              <a:pPr/>
              <a:t>3/14/2016</a:t>
            </a:fld>
            <a:endParaRPr lang="en-US" dirty="0"/>
          </a:p>
        </p:txBody>
      </p:sp>
      <p:sp>
        <p:nvSpPr>
          <p:cNvPr id="3" name="Footer Placeholder 2"/>
          <p:cNvSpPr>
            <a:spLocks noGrp="1"/>
          </p:cNvSpPr>
          <p:nvPr>
            <p:ph type="ftr" sz="quarter" idx="11"/>
          </p:nvPr>
        </p:nvSpPr>
        <p:spPr/>
        <p:txBody>
          <a:bodyPr/>
          <a:lstStyle/>
          <a:p>
            <a:r>
              <a:rPr lang="en-US" smtClean="0"/>
              <a:t>Geoff Draper (GTB) </a:t>
            </a:r>
            <a:endParaRPr lang="en-US" dirty="0"/>
          </a:p>
        </p:txBody>
      </p:sp>
      <p:sp>
        <p:nvSpPr>
          <p:cNvPr id="4" name="Slide Number Placeholder 3"/>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A5C706-E577-4CF8-9FF3-F25BC2587FD3}" type="datetime1">
              <a:rPr lang="en-US" smtClean="0"/>
              <a:pPr/>
              <a:t>3/14/2016</a:t>
            </a:fld>
            <a:endParaRPr lang="en-US" dirty="0"/>
          </a:p>
        </p:txBody>
      </p:sp>
      <p:sp>
        <p:nvSpPr>
          <p:cNvPr id="6" name="Footer Placeholder 5"/>
          <p:cNvSpPr>
            <a:spLocks noGrp="1"/>
          </p:cNvSpPr>
          <p:nvPr>
            <p:ph type="ftr" sz="quarter" idx="11"/>
          </p:nvPr>
        </p:nvSpPr>
        <p:spPr/>
        <p:txBody>
          <a:bodyPr/>
          <a:lstStyle/>
          <a:p>
            <a:r>
              <a:rPr lang="en-US" smtClean="0"/>
              <a:t>Geoff Draper (GTB) </a:t>
            </a:r>
            <a:endParaRPr lang="en-US" dirty="0"/>
          </a:p>
        </p:txBody>
      </p:sp>
      <p:sp>
        <p:nvSpPr>
          <p:cNvPr id="7" name="Slide Number Placeholder 6"/>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1F8015-AB84-41BA-BA3F-C04550702BEF}" type="datetime1">
              <a:rPr lang="en-US" smtClean="0"/>
              <a:pPr/>
              <a:t>3/14/2016</a:t>
            </a:fld>
            <a:endParaRPr lang="en-US" dirty="0"/>
          </a:p>
        </p:txBody>
      </p:sp>
      <p:sp>
        <p:nvSpPr>
          <p:cNvPr id="6" name="Footer Placeholder 5"/>
          <p:cNvSpPr>
            <a:spLocks noGrp="1"/>
          </p:cNvSpPr>
          <p:nvPr>
            <p:ph type="ftr" sz="quarter" idx="11"/>
          </p:nvPr>
        </p:nvSpPr>
        <p:spPr/>
        <p:txBody>
          <a:bodyPr/>
          <a:lstStyle/>
          <a:p>
            <a:r>
              <a:rPr lang="en-US" smtClean="0"/>
              <a:t>Geoff Draper (GTB) </a:t>
            </a:r>
            <a:endParaRPr lang="en-US" dirty="0"/>
          </a:p>
        </p:txBody>
      </p:sp>
      <p:sp>
        <p:nvSpPr>
          <p:cNvPr id="7" name="Slide Number Placeholder 6"/>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CE576E-2E5B-475B-BA25-0A925A8EC6B3}" type="datetime1">
              <a:rPr lang="en-US" smtClean="0"/>
              <a:pPr/>
              <a:t>3/14/2016</a:t>
            </a:fld>
            <a:endParaRPr lang="en-US" dirty="0"/>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Geoff Draper (GTB) </a:t>
            </a:r>
            <a:endParaRPr lang="en-US" dirty="0"/>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606F99-AF4C-43D3-8DA9-0FC98A7A07D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48544" y="1700808"/>
            <a:ext cx="8280920" cy="1384995"/>
          </a:xfrm>
          <a:prstGeom prst="rect">
            <a:avLst/>
          </a:prstGeom>
          <a:noFill/>
        </p:spPr>
        <p:txBody>
          <a:bodyPr wrap="square" rtlCol="0">
            <a:spAutoFit/>
          </a:bodyPr>
          <a:lstStyle/>
          <a:p>
            <a:pPr algn="ctr"/>
            <a:r>
              <a:rPr lang="en-GB" sz="2400" b="1" dirty="0" smtClean="0">
                <a:solidFill>
                  <a:srgbClr val="002060"/>
                </a:solidFill>
                <a:latin typeface="Eras Medium ITC" pitchFamily="34" charset="0"/>
                <a:cs typeface="Arial" pitchFamily="34" charset="0"/>
              </a:rPr>
              <a:t>Simplification of Lighting and Light-Signalling Regulations</a:t>
            </a:r>
          </a:p>
          <a:p>
            <a:pPr algn="ctr"/>
            <a:endParaRPr lang="en-GB" sz="2400" dirty="0" smtClean="0">
              <a:solidFill>
                <a:srgbClr val="002060"/>
              </a:solidFill>
              <a:latin typeface="Eras Medium ITC" pitchFamily="34" charset="0"/>
              <a:cs typeface="Arial" pitchFamily="34" charset="0"/>
            </a:endParaRPr>
          </a:p>
          <a:p>
            <a:pPr algn="ctr"/>
            <a:r>
              <a:rPr lang="en-GB" dirty="0">
                <a:solidFill>
                  <a:srgbClr val="002060"/>
                </a:solidFill>
                <a:latin typeface="Eras Medium ITC" pitchFamily="34" charset="0"/>
                <a:cs typeface="Arial" pitchFamily="34" charset="0"/>
              </a:rPr>
              <a:t>Draft overview for GRE-75 based on </a:t>
            </a:r>
            <a:endParaRPr lang="en-GB" dirty="0" smtClean="0">
              <a:solidFill>
                <a:srgbClr val="002060"/>
              </a:solidFill>
              <a:latin typeface="Eras Medium ITC" pitchFamily="34" charset="0"/>
              <a:cs typeface="Arial" pitchFamily="34" charset="0"/>
            </a:endParaRPr>
          </a:p>
          <a:p>
            <a:pPr algn="ctr"/>
            <a:r>
              <a:rPr lang="en-GB" dirty="0" smtClean="0">
                <a:solidFill>
                  <a:srgbClr val="002060"/>
                </a:solidFill>
                <a:latin typeface="Eras Medium ITC" pitchFamily="34" charset="0"/>
                <a:cs typeface="Arial" pitchFamily="34" charset="0"/>
              </a:rPr>
              <a:t>outcome of discussions of IWG-SLR at its 9</a:t>
            </a:r>
            <a:r>
              <a:rPr lang="en-GB" baseline="30000" dirty="0" smtClean="0">
                <a:solidFill>
                  <a:srgbClr val="002060"/>
                </a:solidFill>
                <a:latin typeface="Eras Medium ITC" pitchFamily="34" charset="0"/>
                <a:cs typeface="Arial" pitchFamily="34" charset="0"/>
              </a:rPr>
              <a:t>th</a:t>
            </a:r>
            <a:r>
              <a:rPr lang="en-GB" dirty="0" smtClean="0">
                <a:solidFill>
                  <a:srgbClr val="002060"/>
                </a:solidFill>
                <a:latin typeface="Eras Medium ITC" pitchFamily="34" charset="0"/>
                <a:cs typeface="Arial" pitchFamily="34" charset="0"/>
              </a:rPr>
              <a:t> session</a:t>
            </a:r>
          </a:p>
        </p:txBody>
      </p:sp>
      <p:sp>
        <p:nvSpPr>
          <p:cNvPr id="7" name="Rectangle 6"/>
          <p:cNvSpPr/>
          <p:nvPr/>
        </p:nvSpPr>
        <p:spPr>
          <a:xfrm>
            <a:off x="416496" y="3573016"/>
            <a:ext cx="8856984" cy="2769989"/>
          </a:xfrm>
          <a:prstGeom prst="rect">
            <a:avLst/>
          </a:prstGeom>
          <a:ln>
            <a:solidFill>
              <a:schemeClr val="accent1"/>
            </a:solidFill>
          </a:ln>
        </p:spPr>
        <p:txBody>
          <a:bodyPr wrap="square">
            <a:spAutoFit/>
          </a:bodyPr>
          <a:lstStyle/>
          <a:p>
            <a:pPr marL="355600" algn="just">
              <a:spcBef>
                <a:spcPts val="600"/>
              </a:spcBef>
              <a:spcAft>
                <a:spcPts val="600"/>
              </a:spcAft>
            </a:pPr>
            <a:r>
              <a:rPr lang="en-GB" sz="1600" dirty="0" smtClean="0">
                <a:solidFill>
                  <a:srgbClr val="002060"/>
                </a:solidFill>
                <a:latin typeface="Eras Medium ITC" pitchFamily="34" charset="0"/>
                <a:cs typeface="Arial" pitchFamily="34" charset="0"/>
              </a:rPr>
              <a:t>Assumptions:</a:t>
            </a:r>
          </a:p>
          <a:p>
            <a:pPr marL="1076325" indent="-355600" algn="just">
              <a:spcBef>
                <a:spcPts val="600"/>
              </a:spcBef>
              <a:spcAft>
                <a:spcPts val="600"/>
              </a:spcAft>
              <a:buFont typeface="Arial" pitchFamily="34" charset="0"/>
              <a:buChar char="•"/>
            </a:pPr>
            <a:r>
              <a:rPr lang="en-GB" sz="1600" dirty="0" smtClean="0">
                <a:solidFill>
                  <a:srgbClr val="002060"/>
                </a:solidFill>
                <a:latin typeface="Eras Medium ITC" pitchFamily="34" charset="0"/>
                <a:cs typeface="Arial" pitchFamily="34" charset="0"/>
              </a:rPr>
              <a:t>simplification work cannot progress without stopping the continual amendment of the existing regulations</a:t>
            </a:r>
          </a:p>
          <a:p>
            <a:pPr marL="1076325" indent="-355600" algn="just">
              <a:spcBef>
                <a:spcPts val="600"/>
              </a:spcBef>
              <a:spcAft>
                <a:spcPts val="600"/>
              </a:spcAft>
              <a:buFont typeface="Arial" pitchFamily="34" charset="0"/>
              <a:buChar char="•"/>
            </a:pPr>
            <a:r>
              <a:rPr lang="en-GB" sz="1600" dirty="0" smtClean="0">
                <a:solidFill>
                  <a:srgbClr val="002060"/>
                </a:solidFill>
                <a:latin typeface="Eras Medium ITC" pitchFamily="34" charset="0"/>
                <a:cs typeface="Arial" pitchFamily="34" charset="0"/>
              </a:rPr>
              <a:t>stopping the amendment of the existing regulations may cause some disturbance to innovation but it is expected that the existing regulations will not present significant barriers to innovation during the simplification process</a:t>
            </a:r>
          </a:p>
          <a:p>
            <a:pPr marL="1076325" indent="-355600" algn="just">
              <a:spcBef>
                <a:spcPts val="600"/>
              </a:spcBef>
              <a:spcAft>
                <a:spcPts val="600"/>
              </a:spcAft>
              <a:buFont typeface="Arial" pitchFamily="34" charset="0"/>
              <a:buChar char="•"/>
            </a:pPr>
            <a:r>
              <a:rPr lang="en-GB" sz="1600" dirty="0" smtClean="0">
                <a:solidFill>
                  <a:srgbClr val="002060"/>
                </a:solidFill>
                <a:latin typeface="Eras Medium ITC" pitchFamily="34" charset="0"/>
                <a:cs typeface="Arial" pitchFamily="34" charset="0"/>
              </a:rPr>
              <a:t>in the case of an urgent need to introduce new technologies the exemption provisions in article 6 and Schedule 7 of the  draft Revision 3 of the 1958 agreement (ECE/TRANS/WP.29/2015/40) can be implemented.</a:t>
            </a:r>
            <a:endParaRPr lang="en-US" sz="1600" dirty="0">
              <a:solidFill>
                <a:srgbClr val="002060"/>
              </a:solidFill>
              <a:latin typeface="Eras Medium ITC" pitchFamily="34" charset="0"/>
              <a:cs typeface="Arial" pitchFamily="34" charset="0"/>
            </a:endParaRPr>
          </a:p>
        </p:txBody>
      </p:sp>
      <p:sp>
        <p:nvSpPr>
          <p:cNvPr id="8" name="Slide Number Placeholder 11"/>
          <p:cNvSpPr>
            <a:spLocks noGrp="1"/>
          </p:cNvSpPr>
          <p:nvPr>
            <p:ph type="sldNum" sz="quarter" idx="12"/>
          </p:nvPr>
        </p:nvSpPr>
        <p:spPr>
          <a:xfrm>
            <a:off x="9345488" y="6381328"/>
            <a:ext cx="425252" cy="340148"/>
          </a:xfrm>
          <a:ln>
            <a:solidFill>
              <a:schemeClr val="accent1"/>
            </a:solidFill>
          </a:ln>
        </p:spPr>
        <p:txBody>
          <a:bodyPr/>
          <a:lstStyle/>
          <a:p>
            <a:pPr algn="ctr"/>
            <a:fld id="{EB606F99-AF4C-43D3-8DA9-0FC98A7A07DC}" type="slidenum">
              <a:rPr lang="en-US" b="1" smtClean="0">
                <a:solidFill>
                  <a:srgbClr val="002060"/>
                </a:solidFill>
              </a:rPr>
              <a:pPr algn="ctr"/>
              <a:t>1</a:t>
            </a:fld>
            <a:endParaRPr lang="en-US" b="1" dirty="0">
              <a:solidFill>
                <a:srgbClr val="002060"/>
              </a:solidFill>
            </a:endParaRPr>
          </a:p>
        </p:txBody>
      </p:sp>
      <p:sp>
        <p:nvSpPr>
          <p:cNvPr id="9" name="Rectangle 8"/>
          <p:cNvSpPr/>
          <p:nvPr/>
        </p:nvSpPr>
        <p:spPr>
          <a:xfrm>
            <a:off x="5673080" y="312783"/>
            <a:ext cx="3735415" cy="923330"/>
          </a:xfrm>
          <a:prstGeom prst="rect">
            <a:avLst/>
          </a:prstGeom>
        </p:spPr>
        <p:txBody>
          <a:bodyPr wrap="square">
            <a:spAutoFit/>
          </a:bodyPr>
          <a:lstStyle/>
          <a:p>
            <a:r>
              <a:rPr lang="en-GB" dirty="0" smtClean="0"/>
              <a:t>Informal </a:t>
            </a:r>
            <a:r>
              <a:rPr lang="en-GB" dirty="0"/>
              <a:t>document </a:t>
            </a:r>
            <a:r>
              <a:rPr lang="en-GB" dirty="0" smtClean="0"/>
              <a:t>GRE-75-05 </a:t>
            </a:r>
            <a:endParaRPr lang="en-GB" dirty="0"/>
          </a:p>
          <a:p>
            <a:r>
              <a:rPr lang="en-GB" dirty="0"/>
              <a:t>(</a:t>
            </a:r>
            <a:r>
              <a:rPr lang="en-GB" dirty="0" smtClean="0"/>
              <a:t>75th </a:t>
            </a:r>
            <a:r>
              <a:rPr lang="en-GB" dirty="0"/>
              <a:t>GRE, </a:t>
            </a:r>
            <a:r>
              <a:rPr lang="en-GB" dirty="0" smtClean="0"/>
              <a:t>5-8 April 2016, </a:t>
            </a:r>
            <a:endParaRPr lang="en-GB" dirty="0"/>
          </a:p>
          <a:p>
            <a:r>
              <a:rPr lang="en-GB" dirty="0"/>
              <a:t>agenda </a:t>
            </a:r>
            <a:r>
              <a:rPr lang="en-GB" dirty="0" smtClean="0"/>
              <a:t>item 4) </a:t>
            </a:r>
            <a:endParaRPr lang="en-GB" dirty="0"/>
          </a:p>
        </p:txBody>
      </p:sp>
      <p:sp>
        <p:nvSpPr>
          <p:cNvPr id="10" name="Rectangle 9"/>
          <p:cNvSpPr/>
          <p:nvPr/>
        </p:nvSpPr>
        <p:spPr>
          <a:xfrm>
            <a:off x="476545" y="415412"/>
            <a:ext cx="4572000" cy="369332"/>
          </a:xfrm>
          <a:prstGeom prst="rect">
            <a:avLst/>
          </a:prstGeom>
        </p:spPr>
        <p:txBody>
          <a:bodyPr>
            <a:spAutoFit/>
          </a:bodyPr>
          <a:lstStyle/>
          <a:p>
            <a:r>
              <a:rPr lang="en-GB" dirty="0" smtClean="0"/>
              <a:t> </a:t>
            </a:r>
            <a:r>
              <a:rPr lang="en-GB" dirty="0"/>
              <a:t>Transmitted by IWG SLR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736976" y="332656"/>
            <a:ext cx="4680520" cy="461665"/>
          </a:xfrm>
          <a:prstGeom prst="rect">
            <a:avLst/>
          </a:prstGeom>
          <a:solidFill>
            <a:schemeClr val="accent5">
              <a:lumMod val="40000"/>
              <a:lumOff val="60000"/>
            </a:schemeClr>
          </a:solidFill>
          <a:ln>
            <a:solidFill>
              <a:schemeClr val="accent1"/>
            </a:solidFill>
          </a:ln>
        </p:spPr>
        <p:txBody>
          <a:bodyPr wrap="square" rtlCol="0">
            <a:spAutoFit/>
          </a:bodyPr>
          <a:lstStyle/>
          <a:p>
            <a:pPr algn="ctr"/>
            <a:r>
              <a:rPr lang="en-GB" sz="2400" dirty="0" smtClean="0"/>
              <a:t>Wider Global Harmonisation</a:t>
            </a:r>
            <a:endParaRPr lang="en-US" sz="2400" dirty="0"/>
          </a:p>
        </p:txBody>
      </p:sp>
      <p:sp>
        <p:nvSpPr>
          <p:cNvPr id="6" name="TextBox 5"/>
          <p:cNvSpPr txBox="1"/>
          <p:nvPr/>
        </p:nvSpPr>
        <p:spPr>
          <a:xfrm>
            <a:off x="416496" y="1276786"/>
            <a:ext cx="9001000" cy="4314643"/>
          </a:xfrm>
          <a:prstGeom prst="rect">
            <a:avLst/>
          </a:prstGeom>
          <a:noFill/>
        </p:spPr>
        <p:txBody>
          <a:bodyPr wrap="square" rtlCol="0">
            <a:spAutoFit/>
          </a:bodyPr>
          <a:lstStyle/>
          <a:p>
            <a:pPr>
              <a:lnSpc>
                <a:spcPts val="2160"/>
              </a:lnSpc>
              <a:spcBef>
                <a:spcPts val="600"/>
              </a:spcBef>
              <a:spcAft>
                <a:spcPts val="600"/>
              </a:spcAft>
            </a:pPr>
            <a:r>
              <a:rPr lang="en-GB" dirty="0" smtClean="0"/>
              <a:t>In addition to simplifying the UN Regulations and removing unnecessary barriers to innovation there are wider benefits to be exploited</a:t>
            </a:r>
          </a:p>
          <a:p>
            <a:pPr>
              <a:lnSpc>
                <a:spcPts val="2160"/>
              </a:lnSpc>
              <a:spcBef>
                <a:spcPts val="600"/>
              </a:spcBef>
              <a:spcAft>
                <a:spcPts val="600"/>
              </a:spcAft>
            </a:pPr>
            <a:endParaRPr lang="en-GB" dirty="0" smtClean="0"/>
          </a:p>
          <a:p>
            <a:pPr marL="720725" indent="-365125">
              <a:lnSpc>
                <a:spcPts val="2160"/>
              </a:lnSpc>
              <a:spcBef>
                <a:spcPts val="600"/>
              </a:spcBef>
              <a:spcAft>
                <a:spcPts val="600"/>
              </a:spcAft>
              <a:buFont typeface="Wingdings" pitchFamily="2" charset="2"/>
              <a:buChar char="Ø"/>
            </a:pPr>
            <a:r>
              <a:rPr lang="en-GB" dirty="0" smtClean="0"/>
              <a:t>Encouraging more countries to join the 1958 agreement</a:t>
            </a:r>
          </a:p>
          <a:p>
            <a:pPr marL="720725" indent="-365125">
              <a:lnSpc>
                <a:spcPts val="2160"/>
              </a:lnSpc>
              <a:spcBef>
                <a:spcPts val="600"/>
              </a:spcBef>
              <a:spcAft>
                <a:spcPts val="600"/>
              </a:spcAft>
              <a:buFont typeface="Wingdings" pitchFamily="2" charset="2"/>
              <a:buChar char="Ø"/>
            </a:pPr>
            <a:r>
              <a:rPr lang="en-GB" dirty="0" smtClean="0"/>
              <a:t>Overcoming the objections of the US NHTSA to the current UN Regulations that are deemed to be unsuitable as a basis for a self certification system and its enforcement. (note; current work by NHTSA and SAE to introduce ADB into the FMVSS108)</a:t>
            </a:r>
          </a:p>
          <a:p>
            <a:pPr marL="720725" indent="-365125">
              <a:lnSpc>
                <a:spcPts val="2160"/>
              </a:lnSpc>
              <a:spcBef>
                <a:spcPts val="600"/>
              </a:spcBef>
              <a:spcAft>
                <a:spcPts val="600"/>
              </a:spcAft>
              <a:buFont typeface="Wingdings" pitchFamily="2" charset="2"/>
              <a:buChar char="Ø"/>
            </a:pPr>
            <a:r>
              <a:rPr lang="en-GB" dirty="0" smtClean="0"/>
              <a:t>Synchronisation of the technical  requirements of the individual mandatory national standards with the UN regulations. (e.g. China, Republic of Korea, India, Brazil)</a:t>
            </a:r>
          </a:p>
          <a:p>
            <a:pPr marL="720725" indent="-365125">
              <a:lnSpc>
                <a:spcPts val="2160"/>
              </a:lnSpc>
              <a:spcBef>
                <a:spcPts val="600"/>
              </a:spcBef>
              <a:spcAft>
                <a:spcPts val="600"/>
              </a:spcAft>
              <a:buFont typeface="Wingdings" pitchFamily="2" charset="2"/>
              <a:buChar char="Ø"/>
            </a:pPr>
            <a:r>
              <a:rPr lang="en-GB" dirty="0" smtClean="0"/>
              <a:t>Development of technical requirements that may provide a firm basis for development of GTR’s for lighting and light signalling.</a:t>
            </a:r>
          </a:p>
          <a:p>
            <a:pPr>
              <a:lnSpc>
                <a:spcPts val="2160"/>
              </a:lnSpc>
              <a:spcAft>
                <a:spcPts val="600"/>
              </a:spcAft>
            </a:pPr>
            <a:endParaRPr lang="en-GB" b="1" dirty="0"/>
          </a:p>
        </p:txBody>
      </p:sp>
      <p:sp>
        <p:nvSpPr>
          <p:cNvPr id="12" name="Slide Number Placeholder 11"/>
          <p:cNvSpPr>
            <a:spLocks noGrp="1"/>
          </p:cNvSpPr>
          <p:nvPr>
            <p:ph type="sldNum" sz="quarter" idx="12"/>
          </p:nvPr>
        </p:nvSpPr>
        <p:spPr>
          <a:xfrm>
            <a:off x="9345488" y="6381328"/>
            <a:ext cx="425252" cy="340148"/>
          </a:xfrm>
          <a:ln>
            <a:solidFill>
              <a:schemeClr val="accent1"/>
            </a:solidFill>
          </a:ln>
        </p:spPr>
        <p:txBody>
          <a:bodyPr/>
          <a:lstStyle/>
          <a:p>
            <a:pPr algn="ctr"/>
            <a:fld id="{EB606F99-AF4C-43D3-8DA9-0FC98A7A07DC}" type="slidenum">
              <a:rPr lang="en-US" b="1" smtClean="0">
                <a:solidFill>
                  <a:schemeClr val="tx1"/>
                </a:solidFill>
              </a:rPr>
              <a:pPr algn="ctr"/>
              <a:t>10</a:t>
            </a:fld>
            <a:endParaRPr lang="en-US" b="1"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465168" y="116632"/>
            <a:ext cx="3240360" cy="461665"/>
          </a:xfrm>
          <a:prstGeom prst="rect">
            <a:avLst/>
          </a:prstGeom>
          <a:solidFill>
            <a:schemeClr val="accent5">
              <a:lumMod val="40000"/>
              <a:lumOff val="60000"/>
            </a:schemeClr>
          </a:solidFill>
          <a:ln>
            <a:solidFill>
              <a:schemeClr val="accent1"/>
            </a:solidFill>
          </a:ln>
        </p:spPr>
        <p:txBody>
          <a:bodyPr wrap="square" rtlCol="0">
            <a:spAutoFit/>
          </a:bodyPr>
          <a:lstStyle/>
          <a:p>
            <a:pPr algn="ctr"/>
            <a:r>
              <a:rPr lang="en-GB" sz="2400" dirty="0" smtClean="0"/>
              <a:t>Long term Objective</a:t>
            </a:r>
            <a:endParaRPr lang="en-US" sz="2400" dirty="0"/>
          </a:p>
        </p:txBody>
      </p:sp>
      <p:sp>
        <p:nvSpPr>
          <p:cNvPr id="6" name="TextBox 5"/>
          <p:cNvSpPr txBox="1"/>
          <p:nvPr/>
        </p:nvSpPr>
        <p:spPr>
          <a:xfrm>
            <a:off x="344488" y="764024"/>
            <a:ext cx="9289032" cy="5231176"/>
          </a:xfrm>
          <a:prstGeom prst="rect">
            <a:avLst/>
          </a:prstGeom>
          <a:noFill/>
        </p:spPr>
        <p:txBody>
          <a:bodyPr wrap="square" rtlCol="0">
            <a:spAutoFit/>
          </a:bodyPr>
          <a:lstStyle/>
          <a:p>
            <a:pPr>
              <a:lnSpc>
                <a:spcPts val="2160"/>
              </a:lnSpc>
              <a:spcAft>
                <a:spcPts val="600"/>
              </a:spcAft>
            </a:pPr>
            <a:r>
              <a:rPr lang="en-GB" b="1" dirty="0" smtClean="0">
                <a:solidFill>
                  <a:schemeClr val="tx2">
                    <a:lumMod val="50000"/>
                  </a:schemeClr>
                </a:solidFill>
              </a:rPr>
              <a:t>The ultimate target of the simplification </a:t>
            </a:r>
            <a:r>
              <a:rPr lang="en-GB" dirty="0" smtClean="0">
                <a:solidFill>
                  <a:schemeClr val="tx2">
                    <a:lumMod val="50000"/>
                  </a:schemeClr>
                </a:solidFill>
              </a:rPr>
              <a:t>is to produce regulations that will be stable over many years </a:t>
            </a:r>
            <a:r>
              <a:rPr lang="en-GB" i="1" dirty="0" smtClean="0">
                <a:solidFill>
                  <a:schemeClr val="tx2">
                    <a:lumMod val="50000"/>
                  </a:schemeClr>
                </a:solidFill>
              </a:rPr>
              <a:t>(i.e. not requiring regular amendment to accommodate advances in technology). </a:t>
            </a:r>
          </a:p>
          <a:p>
            <a:pPr>
              <a:lnSpc>
                <a:spcPts val="2160"/>
              </a:lnSpc>
              <a:spcAft>
                <a:spcPts val="600"/>
              </a:spcAft>
            </a:pPr>
            <a:r>
              <a:rPr lang="en-GB" dirty="0" smtClean="0">
                <a:solidFill>
                  <a:schemeClr val="tx2">
                    <a:lumMod val="50000"/>
                  </a:schemeClr>
                </a:solidFill>
              </a:rPr>
              <a:t>To achieve this, the regulations will define minimum levels of performance to assure required safety levels </a:t>
            </a:r>
            <a:r>
              <a:rPr lang="en-GB" i="1" dirty="0" smtClean="0">
                <a:solidFill>
                  <a:schemeClr val="tx2">
                    <a:lumMod val="50000"/>
                  </a:schemeClr>
                </a:solidFill>
              </a:rPr>
              <a:t>(minimum road illumination, maximum glare levels, geometric visibility, minimum and maximum signal intensities, etc.)</a:t>
            </a:r>
          </a:p>
          <a:p>
            <a:pPr>
              <a:lnSpc>
                <a:spcPts val="2160"/>
              </a:lnSpc>
              <a:spcBef>
                <a:spcPts val="600"/>
              </a:spcBef>
              <a:spcAft>
                <a:spcPts val="600"/>
              </a:spcAft>
            </a:pPr>
            <a:r>
              <a:rPr lang="en-GB" b="1" dirty="0" smtClean="0">
                <a:solidFill>
                  <a:schemeClr val="tx2">
                    <a:lumMod val="50000"/>
                  </a:schemeClr>
                </a:solidFill>
              </a:rPr>
              <a:t>The Installation Regulation will :</a:t>
            </a:r>
          </a:p>
          <a:p>
            <a:pPr marL="723900" lvl="1" indent="-368300">
              <a:lnSpc>
                <a:spcPts val="2160"/>
              </a:lnSpc>
              <a:spcAft>
                <a:spcPts val="600"/>
              </a:spcAft>
              <a:buFont typeface="Arial" pitchFamily="34" charset="0"/>
              <a:buChar char="•"/>
            </a:pPr>
            <a:r>
              <a:rPr lang="en-GB" sz="1600" dirty="0" smtClean="0">
                <a:solidFill>
                  <a:schemeClr val="tx2">
                    <a:lumMod val="50000"/>
                  </a:schemeClr>
                </a:solidFill>
              </a:rPr>
              <a:t>provide administrative requirements for type approval</a:t>
            </a:r>
          </a:p>
          <a:p>
            <a:pPr marL="723900" lvl="1" indent="-368300">
              <a:lnSpc>
                <a:spcPts val="2160"/>
              </a:lnSpc>
              <a:spcAft>
                <a:spcPts val="600"/>
              </a:spcAft>
              <a:buFont typeface="Arial" pitchFamily="34" charset="0"/>
              <a:buChar char="•"/>
            </a:pPr>
            <a:r>
              <a:rPr lang="en-GB" sz="1600" dirty="0" smtClean="0">
                <a:solidFill>
                  <a:schemeClr val="tx2">
                    <a:lumMod val="50000"/>
                  </a:schemeClr>
                </a:solidFill>
              </a:rPr>
              <a:t>mandate which devices or systems shall be installed</a:t>
            </a:r>
          </a:p>
          <a:p>
            <a:pPr marL="723900" lvl="1" indent="-368300">
              <a:lnSpc>
                <a:spcPts val="2160"/>
              </a:lnSpc>
              <a:spcAft>
                <a:spcPts val="600"/>
              </a:spcAft>
              <a:buFont typeface="Arial" pitchFamily="34" charset="0"/>
              <a:buChar char="•"/>
            </a:pPr>
            <a:r>
              <a:rPr lang="en-GB" sz="1600" dirty="0" smtClean="0">
                <a:solidFill>
                  <a:schemeClr val="tx2">
                    <a:lumMod val="50000"/>
                  </a:schemeClr>
                </a:solidFill>
              </a:rPr>
              <a:t>identify which devices or systems may be installed </a:t>
            </a:r>
          </a:p>
          <a:p>
            <a:pPr marL="723900" lvl="1" indent="-368300">
              <a:lnSpc>
                <a:spcPts val="2160"/>
              </a:lnSpc>
              <a:spcAft>
                <a:spcPts val="600"/>
              </a:spcAft>
              <a:buFont typeface="Arial" pitchFamily="34" charset="0"/>
              <a:buChar char="•"/>
            </a:pPr>
            <a:r>
              <a:rPr lang="en-GB" sz="1600" dirty="0" smtClean="0">
                <a:solidFill>
                  <a:schemeClr val="tx2">
                    <a:lumMod val="50000"/>
                  </a:schemeClr>
                </a:solidFill>
              </a:rPr>
              <a:t>be based upon the principle that devices or systems shall only be installed if they are listed in the installation regulation and if they are type approved </a:t>
            </a:r>
            <a:r>
              <a:rPr lang="en-GB" sz="1600" b="1" i="1" dirty="0" smtClean="0">
                <a:solidFill>
                  <a:schemeClr val="tx2">
                    <a:lumMod val="50000"/>
                  </a:schemeClr>
                </a:solidFill>
              </a:rPr>
              <a:t>(More discussion will be required)</a:t>
            </a:r>
          </a:p>
          <a:p>
            <a:pPr marL="723900" lvl="1" indent="-368300">
              <a:lnSpc>
                <a:spcPts val="2160"/>
              </a:lnSpc>
              <a:spcAft>
                <a:spcPts val="600"/>
              </a:spcAft>
              <a:buFont typeface="Arial" pitchFamily="34" charset="0"/>
              <a:buChar char="•"/>
            </a:pPr>
            <a:r>
              <a:rPr lang="en-GB" sz="1600" dirty="0" smtClean="0">
                <a:solidFill>
                  <a:schemeClr val="tx2">
                    <a:lumMod val="50000"/>
                  </a:schemeClr>
                </a:solidFill>
              </a:rPr>
              <a:t>define the overall performance requirements to be achieved by the devices and systems as installed </a:t>
            </a:r>
          </a:p>
          <a:p>
            <a:pPr>
              <a:lnSpc>
                <a:spcPts val="2160"/>
              </a:lnSpc>
              <a:spcBef>
                <a:spcPts val="600"/>
              </a:spcBef>
              <a:spcAft>
                <a:spcPts val="600"/>
              </a:spcAft>
            </a:pPr>
            <a:r>
              <a:rPr lang="en-GB" b="1" dirty="0" smtClean="0">
                <a:solidFill>
                  <a:schemeClr val="tx2">
                    <a:lumMod val="50000"/>
                  </a:schemeClr>
                </a:solidFill>
              </a:rPr>
              <a:t>The Device Regulations will provide:</a:t>
            </a:r>
          </a:p>
          <a:p>
            <a:pPr marL="720725" lvl="1" indent="-365125">
              <a:lnSpc>
                <a:spcPts val="2160"/>
              </a:lnSpc>
              <a:spcAft>
                <a:spcPts val="600"/>
              </a:spcAft>
              <a:buFont typeface="Arial" pitchFamily="34" charset="0"/>
              <a:buChar char="•"/>
            </a:pPr>
            <a:r>
              <a:rPr lang="en-GB" sz="1600" dirty="0" smtClean="0">
                <a:solidFill>
                  <a:schemeClr val="tx2">
                    <a:lumMod val="50000"/>
                  </a:schemeClr>
                </a:solidFill>
              </a:rPr>
              <a:t>administrative requirements for type approval</a:t>
            </a:r>
          </a:p>
          <a:p>
            <a:pPr marL="720725" lvl="1" indent="-365125">
              <a:lnSpc>
                <a:spcPts val="2160"/>
              </a:lnSpc>
              <a:spcAft>
                <a:spcPts val="600"/>
              </a:spcAft>
              <a:buFont typeface="Arial" pitchFamily="34" charset="0"/>
              <a:buChar char="•"/>
            </a:pPr>
            <a:r>
              <a:rPr lang="en-GB" sz="1600" dirty="0" smtClean="0">
                <a:solidFill>
                  <a:schemeClr val="tx2">
                    <a:lumMod val="50000"/>
                  </a:schemeClr>
                </a:solidFill>
              </a:rPr>
              <a:t>technical requirements for verification of performance (individually and when installed)</a:t>
            </a:r>
            <a:endParaRPr lang="en-US" sz="1600" dirty="0">
              <a:solidFill>
                <a:schemeClr val="tx2">
                  <a:lumMod val="50000"/>
                </a:schemeClr>
              </a:solidFill>
            </a:endParaRPr>
          </a:p>
        </p:txBody>
      </p:sp>
      <p:sp>
        <p:nvSpPr>
          <p:cNvPr id="7" name="Slide Number Placeholder 11"/>
          <p:cNvSpPr>
            <a:spLocks noGrp="1"/>
          </p:cNvSpPr>
          <p:nvPr>
            <p:ph type="sldNum" sz="quarter" idx="12"/>
          </p:nvPr>
        </p:nvSpPr>
        <p:spPr>
          <a:xfrm>
            <a:off x="9345488" y="6381328"/>
            <a:ext cx="425252" cy="340148"/>
          </a:xfrm>
          <a:ln>
            <a:solidFill>
              <a:schemeClr val="accent1"/>
            </a:solidFill>
          </a:ln>
        </p:spPr>
        <p:txBody>
          <a:bodyPr/>
          <a:lstStyle/>
          <a:p>
            <a:pPr algn="ctr"/>
            <a:fld id="{EB606F99-AF4C-43D3-8DA9-0FC98A7A07DC}" type="slidenum">
              <a:rPr lang="en-US" b="1" smtClean="0">
                <a:solidFill>
                  <a:schemeClr val="tx1"/>
                </a:solidFill>
              </a:rPr>
              <a:pPr algn="ctr"/>
              <a:t>2</a:t>
            </a:fld>
            <a:endParaRPr lang="en-US" b="1"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041232" y="116632"/>
            <a:ext cx="2664296" cy="461665"/>
          </a:xfrm>
          <a:prstGeom prst="rect">
            <a:avLst/>
          </a:prstGeom>
          <a:solidFill>
            <a:schemeClr val="accent5">
              <a:lumMod val="40000"/>
              <a:lumOff val="60000"/>
            </a:schemeClr>
          </a:solidFill>
          <a:ln>
            <a:solidFill>
              <a:schemeClr val="accent1"/>
            </a:solidFill>
          </a:ln>
        </p:spPr>
        <p:txBody>
          <a:bodyPr wrap="square" rtlCol="0">
            <a:spAutoFit/>
          </a:bodyPr>
          <a:lstStyle/>
          <a:p>
            <a:pPr algn="ctr"/>
            <a:r>
              <a:rPr lang="en-GB" sz="2400" dirty="0" smtClean="0"/>
              <a:t>The Challenges</a:t>
            </a:r>
            <a:endParaRPr lang="en-US" sz="2400" dirty="0"/>
          </a:p>
        </p:txBody>
      </p:sp>
      <p:sp>
        <p:nvSpPr>
          <p:cNvPr id="6" name="TextBox 5"/>
          <p:cNvSpPr txBox="1"/>
          <p:nvPr/>
        </p:nvSpPr>
        <p:spPr>
          <a:xfrm>
            <a:off x="416496" y="1340768"/>
            <a:ext cx="8928992" cy="4888518"/>
          </a:xfrm>
          <a:prstGeom prst="rect">
            <a:avLst/>
          </a:prstGeom>
          <a:noFill/>
        </p:spPr>
        <p:txBody>
          <a:bodyPr wrap="square" rtlCol="0">
            <a:spAutoFit/>
          </a:bodyPr>
          <a:lstStyle/>
          <a:p>
            <a:pPr>
              <a:lnSpc>
                <a:spcPts val="2160"/>
              </a:lnSpc>
              <a:spcAft>
                <a:spcPts val="600"/>
              </a:spcAft>
            </a:pPr>
            <a:r>
              <a:rPr lang="en-GB" b="1" dirty="0" smtClean="0">
                <a:solidFill>
                  <a:schemeClr val="tx2">
                    <a:lumMod val="50000"/>
                  </a:schemeClr>
                </a:solidFill>
              </a:rPr>
              <a:t>Develop 3 new Regulations </a:t>
            </a:r>
          </a:p>
          <a:p>
            <a:pPr marL="720725" indent="-365125">
              <a:lnSpc>
                <a:spcPts val="2160"/>
              </a:lnSpc>
              <a:spcAft>
                <a:spcPts val="600"/>
              </a:spcAft>
              <a:buFont typeface="Arial" pitchFamily="34" charset="0"/>
              <a:buChar char="•"/>
            </a:pPr>
            <a:r>
              <a:rPr lang="en-GB" dirty="0" smtClean="0">
                <a:solidFill>
                  <a:schemeClr val="tx2">
                    <a:lumMod val="50000"/>
                  </a:schemeClr>
                </a:solidFill>
              </a:rPr>
              <a:t>Road illumination devices</a:t>
            </a:r>
          </a:p>
          <a:p>
            <a:pPr marL="720725" indent="-365125">
              <a:lnSpc>
                <a:spcPts val="2160"/>
              </a:lnSpc>
              <a:spcAft>
                <a:spcPts val="600"/>
              </a:spcAft>
              <a:buFont typeface="Arial" pitchFamily="34" charset="0"/>
              <a:buChar char="•"/>
            </a:pPr>
            <a:r>
              <a:rPr lang="en-GB" dirty="0" smtClean="0">
                <a:solidFill>
                  <a:schemeClr val="tx2">
                    <a:lumMod val="50000"/>
                  </a:schemeClr>
                </a:solidFill>
              </a:rPr>
              <a:t>Signal Lighting devices</a:t>
            </a:r>
          </a:p>
          <a:p>
            <a:pPr marL="720725" indent="-365125">
              <a:lnSpc>
                <a:spcPts val="2160"/>
              </a:lnSpc>
              <a:spcAft>
                <a:spcPts val="600"/>
              </a:spcAft>
              <a:buFont typeface="Arial" pitchFamily="34" charset="0"/>
              <a:buChar char="•"/>
            </a:pPr>
            <a:r>
              <a:rPr lang="en-GB" dirty="0" smtClean="0">
                <a:solidFill>
                  <a:schemeClr val="tx2">
                    <a:lumMod val="50000"/>
                  </a:schemeClr>
                </a:solidFill>
              </a:rPr>
              <a:t>Retro-reflective Devices</a:t>
            </a:r>
          </a:p>
          <a:p>
            <a:pPr>
              <a:lnSpc>
                <a:spcPts val="2160"/>
              </a:lnSpc>
              <a:spcAft>
                <a:spcPts val="600"/>
              </a:spcAft>
            </a:pPr>
            <a:endParaRPr lang="en-GB" sz="2000" dirty="0" smtClean="0">
              <a:solidFill>
                <a:schemeClr val="tx2">
                  <a:lumMod val="50000"/>
                </a:schemeClr>
              </a:solidFill>
            </a:endParaRPr>
          </a:p>
          <a:p>
            <a:pPr>
              <a:lnSpc>
                <a:spcPts val="2160"/>
              </a:lnSpc>
              <a:spcAft>
                <a:spcPts val="600"/>
              </a:spcAft>
            </a:pPr>
            <a:r>
              <a:rPr lang="en-GB" b="1" dirty="0" smtClean="0">
                <a:solidFill>
                  <a:schemeClr val="tx2">
                    <a:lumMod val="50000"/>
                  </a:schemeClr>
                </a:solidFill>
              </a:rPr>
              <a:t>To continue to grant new type approvals to the existing Regulations during development of the new Regulations</a:t>
            </a:r>
          </a:p>
          <a:p>
            <a:pPr>
              <a:lnSpc>
                <a:spcPts val="2160"/>
              </a:lnSpc>
              <a:spcAft>
                <a:spcPts val="600"/>
              </a:spcAft>
            </a:pPr>
            <a:endParaRPr lang="en-GB" b="1" dirty="0">
              <a:solidFill>
                <a:schemeClr val="tx2">
                  <a:lumMod val="50000"/>
                </a:schemeClr>
              </a:solidFill>
            </a:endParaRPr>
          </a:p>
          <a:p>
            <a:pPr>
              <a:lnSpc>
                <a:spcPts val="2160"/>
              </a:lnSpc>
              <a:spcAft>
                <a:spcPts val="600"/>
              </a:spcAft>
            </a:pPr>
            <a:r>
              <a:rPr lang="en-US" b="1" dirty="0">
                <a:solidFill>
                  <a:schemeClr val="tx2">
                    <a:lumMod val="50000"/>
                  </a:schemeClr>
                </a:solidFill>
              </a:rPr>
              <a:t>WP.29 has </a:t>
            </a:r>
            <a:r>
              <a:rPr lang="en-US" b="1" dirty="0" err="1">
                <a:solidFill>
                  <a:schemeClr val="tx2">
                    <a:lumMod val="50000"/>
                  </a:schemeClr>
                </a:solidFill>
              </a:rPr>
              <a:t>signalled</a:t>
            </a:r>
            <a:r>
              <a:rPr lang="en-US" b="1" dirty="0">
                <a:solidFill>
                  <a:schemeClr val="tx2">
                    <a:lumMod val="50000"/>
                  </a:schemeClr>
                </a:solidFill>
              </a:rPr>
              <a:t> its strong reluctance to process the regular amendments to the existing lighting and light-</a:t>
            </a:r>
            <a:r>
              <a:rPr lang="en-US" b="1" dirty="0" err="1">
                <a:solidFill>
                  <a:schemeClr val="tx2">
                    <a:lumMod val="50000"/>
                  </a:schemeClr>
                </a:solidFill>
              </a:rPr>
              <a:t>signalling</a:t>
            </a:r>
            <a:r>
              <a:rPr lang="en-US" b="1" dirty="0">
                <a:solidFill>
                  <a:schemeClr val="tx2">
                    <a:lumMod val="50000"/>
                  </a:schemeClr>
                </a:solidFill>
              </a:rPr>
              <a:t> </a:t>
            </a:r>
            <a:r>
              <a:rPr lang="en-US" b="1" dirty="0" smtClean="0">
                <a:solidFill>
                  <a:schemeClr val="tx2">
                    <a:lumMod val="50000"/>
                  </a:schemeClr>
                </a:solidFill>
              </a:rPr>
              <a:t>Regulations</a:t>
            </a:r>
          </a:p>
          <a:p>
            <a:pPr>
              <a:lnSpc>
                <a:spcPts val="2160"/>
              </a:lnSpc>
              <a:spcAft>
                <a:spcPts val="600"/>
              </a:spcAft>
            </a:pPr>
            <a:endParaRPr lang="en-GB" b="1" dirty="0">
              <a:solidFill>
                <a:schemeClr val="tx2">
                  <a:lumMod val="50000"/>
                </a:schemeClr>
              </a:solidFill>
            </a:endParaRPr>
          </a:p>
          <a:p>
            <a:pPr>
              <a:lnSpc>
                <a:spcPts val="2160"/>
              </a:lnSpc>
              <a:spcAft>
                <a:spcPts val="600"/>
              </a:spcAft>
            </a:pPr>
            <a:r>
              <a:rPr lang="en-GB" b="1" dirty="0" smtClean="0">
                <a:solidFill>
                  <a:schemeClr val="tx2">
                    <a:lumMod val="50000"/>
                  </a:schemeClr>
                </a:solidFill>
              </a:rPr>
              <a:t>Urgent need to remove barriers to innovation</a:t>
            </a:r>
          </a:p>
          <a:p>
            <a:pPr marL="720725" indent="-365125">
              <a:lnSpc>
                <a:spcPts val="2160"/>
              </a:lnSpc>
              <a:spcAft>
                <a:spcPts val="600"/>
              </a:spcAft>
              <a:buFont typeface="Arial" pitchFamily="34" charset="0"/>
              <a:buChar char="•"/>
            </a:pPr>
            <a:endParaRPr lang="en-GB" sz="2000" dirty="0" smtClean="0">
              <a:solidFill>
                <a:schemeClr val="tx2">
                  <a:lumMod val="50000"/>
                </a:schemeClr>
              </a:solidFill>
            </a:endParaRPr>
          </a:p>
          <a:p>
            <a:pPr>
              <a:lnSpc>
                <a:spcPts val="2160"/>
              </a:lnSpc>
              <a:spcAft>
                <a:spcPts val="600"/>
              </a:spcAft>
            </a:pPr>
            <a:endParaRPr lang="en-US" sz="2000" dirty="0">
              <a:solidFill>
                <a:schemeClr val="tx2">
                  <a:lumMod val="50000"/>
                </a:schemeClr>
              </a:solidFill>
            </a:endParaRPr>
          </a:p>
        </p:txBody>
      </p:sp>
      <p:sp>
        <p:nvSpPr>
          <p:cNvPr id="7" name="Slide Number Placeholder 11"/>
          <p:cNvSpPr>
            <a:spLocks noGrp="1"/>
          </p:cNvSpPr>
          <p:nvPr>
            <p:ph type="sldNum" sz="quarter" idx="12"/>
          </p:nvPr>
        </p:nvSpPr>
        <p:spPr>
          <a:xfrm>
            <a:off x="9345488" y="6381328"/>
            <a:ext cx="425252" cy="340148"/>
          </a:xfrm>
          <a:ln>
            <a:solidFill>
              <a:schemeClr val="accent1"/>
            </a:solidFill>
          </a:ln>
        </p:spPr>
        <p:txBody>
          <a:bodyPr/>
          <a:lstStyle/>
          <a:p>
            <a:pPr algn="ctr"/>
            <a:fld id="{EB606F99-AF4C-43D3-8DA9-0FC98A7A07DC}" type="slidenum">
              <a:rPr lang="en-US" b="1" smtClean="0">
                <a:solidFill>
                  <a:schemeClr val="tx1"/>
                </a:solidFill>
              </a:rPr>
              <a:pPr algn="ctr"/>
              <a:t>3</a:t>
            </a:fld>
            <a:endParaRPr lang="en-US" b="1"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545288" y="116632"/>
            <a:ext cx="2232248" cy="461665"/>
          </a:xfrm>
          <a:prstGeom prst="rect">
            <a:avLst/>
          </a:prstGeom>
          <a:solidFill>
            <a:schemeClr val="accent5">
              <a:lumMod val="40000"/>
              <a:lumOff val="60000"/>
            </a:schemeClr>
          </a:solidFill>
          <a:ln>
            <a:solidFill>
              <a:schemeClr val="accent1"/>
            </a:solidFill>
          </a:ln>
        </p:spPr>
        <p:txBody>
          <a:bodyPr wrap="square" rtlCol="0">
            <a:spAutoFit/>
          </a:bodyPr>
          <a:lstStyle/>
          <a:p>
            <a:pPr algn="ctr"/>
            <a:r>
              <a:rPr lang="en-GB" sz="2400" dirty="0" smtClean="0"/>
              <a:t>The Response</a:t>
            </a:r>
            <a:endParaRPr lang="en-US" sz="2400" dirty="0"/>
          </a:p>
        </p:txBody>
      </p:sp>
      <p:sp>
        <p:nvSpPr>
          <p:cNvPr id="6" name="TextBox 5"/>
          <p:cNvSpPr txBox="1"/>
          <p:nvPr/>
        </p:nvSpPr>
        <p:spPr>
          <a:xfrm>
            <a:off x="416496" y="1269915"/>
            <a:ext cx="9001000" cy="3955570"/>
          </a:xfrm>
          <a:prstGeom prst="rect">
            <a:avLst/>
          </a:prstGeom>
          <a:noFill/>
        </p:spPr>
        <p:txBody>
          <a:bodyPr wrap="square" rtlCol="0">
            <a:spAutoFit/>
          </a:bodyPr>
          <a:lstStyle/>
          <a:p>
            <a:pPr>
              <a:lnSpc>
                <a:spcPts val="2160"/>
              </a:lnSpc>
              <a:spcAft>
                <a:spcPts val="600"/>
              </a:spcAft>
            </a:pPr>
            <a:r>
              <a:rPr lang="en-GB" b="1" dirty="0" smtClean="0">
                <a:solidFill>
                  <a:schemeClr val="tx2">
                    <a:lumMod val="50000"/>
                  </a:schemeClr>
                </a:solidFill>
              </a:rPr>
              <a:t>Treat this as an opportunity to develop new Regulations suitable for the future</a:t>
            </a:r>
            <a:endParaRPr lang="en-GB" b="1" strike="sngStrike" dirty="0" smtClean="0">
              <a:solidFill>
                <a:schemeClr val="tx2">
                  <a:lumMod val="50000"/>
                </a:schemeClr>
              </a:solidFill>
            </a:endParaRPr>
          </a:p>
          <a:p>
            <a:pPr>
              <a:lnSpc>
                <a:spcPts val="2160"/>
              </a:lnSpc>
              <a:spcAft>
                <a:spcPts val="600"/>
              </a:spcAft>
            </a:pPr>
            <a:endParaRPr lang="en-GB" b="1" dirty="0" smtClean="0">
              <a:solidFill>
                <a:schemeClr val="tx2">
                  <a:lumMod val="50000"/>
                </a:schemeClr>
              </a:solidFill>
            </a:endParaRPr>
          </a:p>
          <a:p>
            <a:pPr>
              <a:lnSpc>
                <a:spcPts val="2160"/>
              </a:lnSpc>
              <a:spcAft>
                <a:spcPts val="600"/>
              </a:spcAft>
            </a:pPr>
            <a:r>
              <a:rPr lang="en-GB" b="1" dirty="0" smtClean="0">
                <a:solidFill>
                  <a:schemeClr val="tx2">
                    <a:lumMod val="50000"/>
                  </a:schemeClr>
                </a:solidFill>
              </a:rPr>
              <a:t>Make the UN system more attractive to contracting parties</a:t>
            </a:r>
          </a:p>
          <a:p>
            <a:pPr>
              <a:lnSpc>
                <a:spcPts val="2160"/>
              </a:lnSpc>
              <a:spcAft>
                <a:spcPts val="600"/>
              </a:spcAft>
            </a:pPr>
            <a:endParaRPr lang="en-GB" b="1" dirty="0" smtClean="0">
              <a:solidFill>
                <a:schemeClr val="tx2">
                  <a:lumMod val="50000"/>
                </a:schemeClr>
              </a:solidFill>
            </a:endParaRPr>
          </a:p>
          <a:p>
            <a:pPr>
              <a:lnSpc>
                <a:spcPts val="2160"/>
              </a:lnSpc>
              <a:spcAft>
                <a:spcPts val="600"/>
              </a:spcAft>
            </a:pPr>
            <a:r>
              <a:rPr lang="en-GB" b="1" dirty="0" smtClean="0">
                <a:solidFill>
                  <a:schemeClr val="tx2">
                    <a:lumMod val="50000"/>
                  </a:schemeClr>
                </a:solidFill>
              </a:rPr>
              <a:t>Create a stable regulatory system (legal certainty)</a:t>
            </a:r>
          </a:p>
          <a:p>
            <a:pPr>
              <a:lnSpc>
                <a:spcPts val="2160"/>
              </a:lnSpc>
              <a:spcAft>
                <a:spcPts val="600"/>
              </a:spcAft>
            </a:pPr>
            <a:endParaRPr lang="en-GB" b="1" dirty="0" smtClean="0">
              <a:solidFill>
                <a:schemeClr val="tx2">
                  <a:lumMod val="50000"/>
                </a:schemeClr>
              </a:solidFill>
            </a:endParaRPr>
          </a:p>
          <a:p>
            <a:pPr>
              <a:lnSpc>
                <a:spcPts val="2160"/>
              </a:lnSpc>
              <a:spcAft>
                <a:spcPts val="600"/>
              </a:spcAft>
            </a:pPr>
            <a:r>
              <a:rPr lang="en-GB" b="1" dirty="0" smtClean="0">
                <a:solidFill>
                  <a:schemeClr val="tx2">
                    <a:lumMod val="50000"/>
                  </a:schemeClr>
                </a:solidFill>
              </a:rPr>
              <a:t>Develop technical requirements suitable for global adoption</a:t>
            </a:r>
          </a:p>
          <a:p>
            <a:pPr marL="720725" indent="-365125">
              <a:lnSpc>
                <a:spcPts val="2160"/>
              </a:lnSpc>
              <a:spcAft>
                <a:spcPts val="600"/>
              </a:spcAft>
              <a:buFont typeface="Arial" pitchFamily="34" charset="0"/>
              <a:buChar char="•"/>
            </a:pPr>
            <a:r>
              <a:rPr lang="en-GB" dirty="0" smtClean="0">
                <a:solidFill>
                  <a:schemeClr val="tx2">
                    <a:lumMod val="50000"/>
                  </a:schemeClr>
                </a:solidFill>
              </a:rPr>
              <a:t>as part of type approval systems</a:t>
            </a:r>
          </a:p>
          <a:p>
            <a:pPr marL="720725" indent="-365125">
              <a:lnSpc>
                <a:spcPts val="2160"/>
              </a:lnSpc>
              <a:spcAft>
                <a:spcPts val="600"/>
              </a:spcAft>
              <a:buFont typeface="Arial" pitchFamily="34" charset="0"/>
              <a:buChar char="•"/>
            </a:pPr>
            <a:r>
              <a:rPr lang="en-GB" dirty="0">
                <a:solidFill>
                  <a:schemeClr val="tx2">
                    <a:lumMod val="50000"/>
                  </a:schemeClr>
                </a:solidFill>
              </a:rPr>
              <a:t>a</a:t>
            </a:r>
            <a:r>
              <a:rPr lang="en-GB" dirty="0" smtClean="0">
                <a:solidFill>
                  <a:schemeClr val="tx2">
                    <a:lumMod val="50000"/>
                  </a:schemeClr>
                </a:solidFill>
              </a:rPr>
              <a:t>s part of other certification systems </a:t>
            </a:r>
          </a:p>
          <a:p>
            <a:pPr marL="720725" indent="-365125">
              <a:lnSpc>
                <a:spcPts val="2160"/>
              </a:lnSpc>
              <a:spcAft>
                <a:spcPts val="600"/>
              </a:spcAft>
              <a:buFont typeface="Arial" pitchFamily="34" charset="0"/>
              <a:buChar char="•"/>
            </a:pPr>
            <a:r>
              <a:rPr lang="en-GB" dirty="0" smtClean="0">
                <a:solidFill>
                  <a:schemeClr val="tx2">
                    <a:lumMod val="50000"/>
                  </a:schemeClr>
                </a:solidFill>
              </a:rPr>
              <a:t>objective requirements based upon research findings </a:t>
            </a:r>
          </a:p>
          <a:p>
            <a:pPr marL="720725" indent="-365125">
              <a:lnSpc>
                <a:spcPts val="2160"/>
              </a:lnSpc>
              <a:spcAft>
                <a:spcPts val="600"/>
              </a:spcAft>
              <a:buFont typeface="Arial" pitchFamily="34" charset="0"/>
              <a:buChar char="•"/>
            </a:pPr>
            <a:r>
              <a:rPr lang="en-GB" dirty="0">
                <a:solidFill>
                  <a:schemeClr val="tx2">
                    <a:lumMod val="50000"/>
                  </a:schemeClr>
                </a:solidFill>
              </a:rPr>
              <a:t>p</a:t>
            </a:r>
            <a:r>
              <a:rPr lang="en-GB" dirty="0" smtClean="0">
                <a:solidFill>
                  <a:schemeClr val="tx2">
                    <a:lumMod val="50000"/>
                  </a:schemeClr>
                </a:solidFill>
              </a:rPr>
              <a:t>ossible incorporation into GTR’s with proactive support of 1998 contracting parties</a:t>
            </a:r>
            <a:endParaRPr lang="en-GB" dirty="0">
              <a:solidFill>
                <a:schemeClr val="tx2">
                  <a:lumMod val="50000"/>
                </a:schemeClr>
              </a:solidFill>
            </a:endParaRPr>
          </a:p>
        </p:txBody>
      </p:sp>
      <p:sp>
        <p:nvSpPr>
          <p:cNvPr id="7" name="Slide Number Placeholder 11"/>
          <p:cNvSpPr>
            <a:spLocks noGrp="1"/>
          </p:cNvSpPr>
          <p:nvPr>
            <p:ph type="sldNum" sz="quarter" idx="12"/>
          </p:nvPr>
        </p:nvSpPr>
        <p:spPr>
          <a:xfrm>
            <a:off x="9345488" y="6381328"/>
            <a:ext cx="425252" cy="340148"/>
          </a:xfrm>
          <a:ln>
            <a:solidFill>
              <a:schemeClr val="accent1"/>
            </a:solidFill>
          </a:ln>
        </p:spPr>
        <p:txBody>
          <a:bodyPr/>
          <a:lstStyle/>
          <a:p>
            <a:pPr algn="ctr"/>
            <a:fld id="{EB606F99-AF4C-43D3-8DA9-0FC98A7A07DC}" type="slidenum">
              <a:rPr lang="en-US" b="1" smtClean="0">
                <a:solidFill>
                  <a:schemeClr val="tx1"/>
                </a:solidFill>
              </a:rPr>
              <a:pPr algn="ctr"/>
              <a:t>4</a:t>
            </a:fld>
            <a:endParaRPr lang="en-US" b="1"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Rectangle 64"/>
          <p:cNvSpPr/>
          <p:nvPr/>
        </p:nvSpPr>
        <p:spPr>
          <a:xfrm>
            <a:off x="7257256" y="2918122"/>
            <a:ext cx="2520280" cy="3861048"/>
          </a:xfrm>
          <a:prstGeom prst="rect">
            <a:avLst/>
          </a:prstGeom>
          <a:no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Rectangle 70"/>
          <p:cNvSpPr/>
          <p:nvPr/>
        </p:nvSpPr>
        <p:spPr>
          <a:xfrm>
            <a:off x="4694641" y="1234892"/>
            <a:ext cx="5040560" cy="57606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TextBox 48"/>
          <p:cNvSpPr txBox="1"/>
          <p:nvPr/>
        </p:nvSpPr>
        <p:spPr>
          <a:xfrm>
            <a:off x="7371599" y="3429000"/>
            <a:ext cx="2304256" cy="1872208"/>
          </a:xfrm>
          <a:prstGeom prst="rect">
            <a:avLst/>
          </a:prstGeom>
          <a:noFill/>
          <a:ln>
            <a:solidFill>
              <a:schemeClr val="tx1"/>
            </a:solidFill>
          </a:ln>
        </p:spPr>
        <p:txBody>
          <a:bodyPr wrap="square" rtlCol="0">
            <a:noAutofit/>
          </a:bodyPr>
          <a:lstStyle/>
          <a:p>
            <a:endParaRPr lang="en-GB" sz="1200" dirty="0" smtClean="0"/>
          </a:p>
          <a:p>
            <a:endParaRPr lang="en-GB" sz="1200" dirty="0" smtClean="0"/>
          </a:p>
          <a:p>
            <a:r>
              <a:rPr lang="en-GB" sz="1200" dirty="0" smtClean="0"/>
              <a:t>IWG-SLR starts the task to define simplified technology neutral / performance based requirements in the new device and system regulations and also in R48 (Installation).</a:t>
            </a:r>
            <a:endParaRPr lang="en-GB" sz="1200" dirty="0"/>
          </a:p>
        </p:txBody>
      </p:sp>
      <p:sp>
        <p:nvSpPr>
          <p:cNvPr id="50" name="TextBox 49"/>
          <p:cNvSpPr txBox="1"/>
          <p:nvPr/>
        </p:nvSpPr>
        <p:spPr>
          <a:xfrm>
            <a:off x="7354665" y="1271326"/>
            <a:ext cx="2304256" cy="493023"/>
          </a:xfrm>
          <a:prstGeom prst="rect">
            <a:avLst/>
          </a:prstGeom>
          <a:solidFill>
            <a:schemeClr val="accent4">
              <a:lumMod val="60000"/>
              <a:lumOff val="40000"/>
            </a:schemeClr>
          </a:solidFill>
          <a:ln>
            <a:solidFill>
              <a:schemeClr val="tx1"/>
            </a:solidFill>
          </a:ln>
        </p:spPr>
        <p:txBody>
          <a:bodyPr wrap="square" rtlCol="0">
            <a:noAutofit/>
          </a:bodyPr>
          <a:lstStyle/>
          <a:p>
            <a:pPr algn="ctr"/>
            <a:r>
              <a:rPr lang="en-GB" sz="1200" b="1" dirty="0" smtClean="0"/>
              <a:t>DEVELOP NEW REGULATIONS</a:t>
            </a:r>
          </a:p>
          <a:p>
            <a:pPr algn="ctr"/>
            <a:r>
              <a:rPr lang="en-GB" sz="1200" b="1" dirty="0" smtClean="0"/>
              <a:t>Technology neutral amendments</a:t>
            </a:r>
            <a:endParaRPr lang="en-GB" sz="1200" b="1" dirty="0"/>
          </a:p>
        </p:txBody>
      </p:sp>
      <p:sp>
        <p:nvSpPr>
          <p:cNvPr id="51" name="TextBox 50"/>
          <p:cNvSpPr txBox="1"/>
          <p:nvPr/>
        </p:nvSpPr>
        <p:spPr>
          <a:xfrm>
            <a:off x="7354665" y="5373216"/>
            <a:ext cx="2350863" cy="1160512"/>
          </a:xfrm>
          <a:prstGeom prst="rect">
            <a:avLst/>
          </a:prstGeom>
          <a:noFill/>
          <a:ln>
            <a:solidFill>
              <a:schemeClr val="tx1"/>
            </a:solidFill>
          </a:ln>
        </p:spPr>
        <p:txBody>
          <a:bodyPr wrap="square" rtlCol="0">
            <a:noAutofit/>
          </a:bodyPr>
          <a:lstStyle/>
          <a:p>
            <a:r>
              <a:rPr lang="en-GB" sz="1200" dirty="0" smtClean="0"/>
              <a:t>The new regulations and R48 will be amended, following usual procedures, to introduce the simplified technology neutral / performance based requirements </a:t>
            </a:r>
            <a:endParaRPr lang="en-GB" sz="1200" dirty="0"/>
          </a:p>
        </p:txBody>
      </p:sp>
      <p:sp>
        <p:nvSpPr>
          <p:cNvPr id="52" name="TextBox 51"/>
          <p:cNvSpPr txBox="1"/>
          <p:nvPr/>
        </p:nvSpPr>
        <p:spPr>
          <a:xfrm>
            <a:off x="111530" y="2927377"/>
            <a:ext cx="1008112" cy="461665"/>
          </a:xfrm>
          <a:prstGeom prst="rect">
            <a:avLst/>
          </a:prstGeom>
          <a:solidFill>
            <a:srgbClr val="FFFF00"/>
          </a:solidFill>
          <a:ln w="38100">
            <a:solidFill>
              <a:srgbClr val="C00000"/>
            </a:solidFill>
          </a:ln>
        </p:spPr>
        <p:txBody>
          <a:bodyPr wrap="square" rtlCol="0">
            <a:spAutoFit/>
          </a:bodyPr>
          <a:lstStyle/>
          <a:p>
            <a:pPr algn="ctr"/>
            <a:r>
              <a:rPr lang="en-GB" sz="1200" b="1" dirty="0" smtClean="0"/>
              <a:t>WP29 –171 March 2017</a:t>
            </a:r>
            <a:endParaRPr lang="en-GB" sz="1200" b="1" dirty="0"/>
          </a:p>
        </p:txBody>
      </p:sp>
      <p:sp>
        <p:nvSpPr>
          <p:cNvPr id="53" name="TextBox 52"/>
          <p:cNvSpPr txBox="1"/>
          <p:nvPr/>
        </p:nvSpPr>
        <p:spPr>
          <a:xfrm>
            <a:off x="128464" y="4610703"/>
            <a:ext cx="1008112" cy="461665"/>
          </a:xfrm>
          <a:prstGeom prst="rect">
            <a:avLst/>
          </a:prstGeom>
          <a:solidFill>
            <a:srgbClr val="FFFF00"/>
          </a:solidFill>
          <a:ln w="38100">
            <a:solidFill>
              <a:srgbClr val="C00000"/>
            </a:solidFill>
          </a:ln>
        </p:spPr>
        <p:txBody>
          <a:bodyPr wrap="square" rtlCol="0">
            <a:spAutoFit/>
          </a:bodyPr>
          <a:lstStyle/>
          <a:p>
            <a:pPr algn="ctr"/>
            <a:r>
              <a:rPr lang="en-GB" sz="1200" b="1" dirty="0" smtClean="0"/>
              <a:t>WP29 –174 March 2018</a:t>
            </a:r>
            <a:endParaRPr lang="en-GB" sz="1200" b="1" dirty="0"/>
          </a:p>
        </p:txBody>
      </p:sp>
      <p:sp>
        <p:nvSpPr>
          <p:cNvPr id="54" name="TextBox 53"/>
          <p:cNvSpPr txBox="1"/>
          <p:nvPr/>
        </p:nvSpPr>
        <p:spPr>
          <a:xfrm>
            <a:off x="128464" y="5335055"/>
            <a:ext cx="1008112" cy="461665"/>
          </a:xfrm>
          <a:prstGeom prst="rect">
            <a:avLst/>
          </a:prstGeom>
          <a:solidFill>
            <a:srgbClr val="FFFF00"/>
          </a:solidFill>
          <a:ln>
            <a:solidFill>
              <a:schemeClr val="tx1"/>
            </a:solidFill>
          </a:ln>
        </p:spPr>
        <p:txBody>
          <a:bodyPr wrap="square" rtlCol="0">
            <a:spAutoFit/>
          </a:bodyPr>
          <a:lstStyle/>
          <a:p>
            <a:pPr algn="ctr"/>
            <a:r>
              <a:rPr lang="en-GB" sz="1200" b="1" dirty="0" smtClean="0"/>
              <a:t>January 2019</a:t>
            </a:r>
            <a:endParaRPr lang="en-GB" sz="1200" b="1" dirty="0"/>
          </a:p>
        </p:txBody>
      </p:sp>
      <p:sp>
        <p:nvSpPr>
          <p:cNvPr id="55" name="TextBox 54"/>
          <p:cNvSpPr txBox="1"/>
          <p:nvPr/>
        </p:nvSpPr>
        <p:spPr>
          <a:xfrm>
            <a:off x="128464" y="2020946"/>
            <a:ext cx="1008112" cy="461665"/>
          </a:xfrm>
          <a:prstGeom prst="rect">
            <a:avLst/>
          </a:prstGeom>
          <a:solidFill>
            <a:srgbClr val="FFFF00"/>
          </a:solidFill>
          <a:ln>
            <a:solidFill>
              <a:schemeClr val="tx1"/>
            </a:solidFill>
          </a:ln>
        </p:spPr>
        <p:txBody>
          <a:bodyPr wrap="square" rtlCol="0">
            <a:spAutoFit/>
          </a:bodyPr>
          <a:lstStyle/>
          <a:p>
            <a:pPr algn="ctr"/>
            <a:r>
              <a:rPr lang="en-GB" sz="1200" b="1" dirty="0" smtClean="0"/>
              <a:t>GRE-76</a:t>
            </a:r>
          </a:p>
          <a:p>
            <a:pPr algn="ctr"/>
            <a:r>
              <a:rPr lang="en-GB" sz="1200" b="1" dirty="0" smtClean="0"/>
              <a:t>Nov. 2016</a:t>
            </a:r>
            <a:endParaRPr lang="en-GB" sz="1200" b="1" dirty="0"/>
          </a:p>
        </p:txBody>
      </p:sp>
      <p:sp>
        <p:nvSpPr>
          <p:cNvPr id="61" name="TextBox 60"/>
          <p:cNvSpPr txBox="1"/>
          <p:nvPr/>
        </p:nvSpPr>
        <p:spPr>
          <a:xfrm>
            <a:off x="128464" y="3821146"/>
            <a:ext cx="1008112" cy="461665"/>
          </a:xfrm>
          <a:prstGeom prst="rect">
            <a:avLst/>
          </a:prstGeom>
          <a:solidFill>
            <a:srgbClr val="FFFF00"/>
          </a:solidFill>
          <a:ln>
            <a:solidFill>
              <a:schemeClr val="tx1"/>
            </a:solidFill>
          </a:ln>
        </p:spPr>
        <p:txBody>
          <a:bodyPr wrap="square" rtlCol="0">
            <a:spAutoFit/>
          </a:bodyPr>
          <a:lstStyle/>
          <a:p>
            <a:pPr algn="ctr"/>
            <a:r>
              <a:rPr lang="en-GB" sz="1200" b="1" dirty="0" smtClean="0"/>
              <a:t>GRE-78</a:t>
            </a:r>
          </a:p>
          <a:p>
            <a:pPr algn="ctr"/>
            <a:r>
              <a:rPr lang="en-GB" sz="1200" b="1" dirty="0" smtClean="0"/>
              <a:t>Oct. 2017</a:t>
            </a:r>
            <a:endParaRPr lang="en-GB" sz="1200" b="1" dirty="0"/>
          </a:p>
        </p:txBody>
      </p:sp>
      <p:grpSp>
        <p:nvGrpSpPr>
          <p:cNvPr id="63" name="Group 62"/>
          <p:cNvGrpSpPr/>
          <p:nvPr/>
        </p:nvGrpSpPr>
        <p:grpSpPr>
          <a:xfrm>
            <a:off x="1212779" y="1130922"/>
            <a:ext cx="5900461" cy="4890366"/>
            <a:chOff x="1136576" y="0"/>
            <a:chExt cx="5904656" cy="4890366"/>
          </a:xfrm>
        </p:grpSpPr>
        <p:sp>
          <p:nvSpPr>
            <p:cNvPr id="19" name="TextBox 18"/>
            <p:cNvSpPr txBox="1"/>
            <p:nvPr/>
          </p:nvSpPr>
          <p:spPr>
            <a:xfrm>
              <a:off x="1208584" y="184445"/>
              <a:ext cx="3168352" cy="415114"/>
            </a:xfrm>
            <a:prstGeom prst="rect">
              <a:avLst/>
            </a:prstGeom>
            <a:solidFill>
              <a:srgbClr val="92D050"/>
            </a:solidFill>
            <a:ln>
              <a:solidFill>
                <a:schemeClr val="tx1"/>
              </a:solidFill>
            </a:ln>
          </p:spPr>
          <p:txBody>
            <a:bodyPr wrap="square" rtlCol="0">
              <a:noAutofit/>
            </a:bodyPr>
            <a:lstStyle/>
            <a:p>
              <a:pPr algn="ctr"/>
              <a:r>
                <a:rPr lang="en-GB" sz="1200" b="1" dirty="0" smtClean="0"/>
                <a:t>FINAL UPDATE, CONSOLIDATION AND FREEZING OF EXISTING REGULATIONS</a:t>
              </a:r>
              <a:endParaRPr lang="en-GB" sz="1200" b="1" dirty="0"/>
            </a:p>
          </p:txBody>
        </p:sp>
        <p:sp>
          <p:nvSpPr>
            <p:cNvPr id="32" name="TextBox 31"/>
            <p:cNvSpPr txBox="1"/>
            <p:nvPr/>
          </p:nvSpPr>
          <p:spPr>
            <a:xfrm>
              <a:off x="1208584" y="709707"/>
              <a:ext cx="3168352" cy="646331"/>
            </a:xfrm>
            <a:prstGeom prst="rect">
              <a:avLst/>
            </a:prstGeom>
            <a:noFill/>
            <a:ln>
              <a:solidFill>
                <a:schemeClr val="tx1"/>
              </a:solidFill>
            </a:ln>
          </p:spPr>
          <p:txBody>
            <a:bodyPr wrap="square" rtlCol="0">
              <a:noAutofit/>
            </a:bodyPr>
            <a:lstStyle/>
            <a:p>
              <a:r>
                <a:rPr lang="en-GB" sz="1200" dirty="0" smtClean="0"/>
                <a:t>GRE collects and reviews all proposals in the pipeline. </a:t>
              </a:r>
            </a:p>
            <a:p>
              <a:r>
                <a:rPr lang="en-GB" sz="1200" dirty="0" smtClean="0">
                  <a:solidFill>
                    <a:srgbClr val="C00000"/>
                  </a:solidFill>
                </a:rPr>
                <a:t>GRE submits all draft amendments to WP29</a:t>
              </a:r>
              <a:endParaRPr lang="en-GB" sz="1200" dirty="0">
                <a:solidFill>
                  <a:srgbClr val="C00000"/>
                </a:solidFill>
              </a:endParaRPr>
            </a:p>
          </p:txBody>
        </p:sp>
        <p:sp>
          <p:nvSpPr>
            <p:cNvPr id="34" name="TextBox 33"/>
            <p:cNvSpPr txBox="1"/>
            <p:nvPr/>
          </p:nvSpPr>
          <p:spPr>
            <a:xfrm>
              <a:off x="4736976" y="154772"/>
              <a:ext cx="2156045" cy="474460"/>
            </a:xfrm>
            <a:prstGeom prst="rect">
              <a:avLst/>
            </a:prstGeom>
            <a:solidFill>
              <a:srgbClr val="92D050"/>
            </a:solidFill>
            <a:ln>
              <a:solidFill>
                <a:schemeClr val="tx1"/>
              </a:solidFill>
            </a:ln>
          </p:spPr>
          <p:txBody>
            <a:bodyPr wrap="square" rtlCol="0">
              <a:noAutofit/>
            </a:bodyPr>
            <a:lstStyle/>
            <a:p>
              <a:pPr algn="ctr"/>
              <a:r>
                <a:rPr lang="en-GB" sz="1200" b="1" dirty="0" smtClean="0"/>
                <a:t>DEVELOP NEW REGULATIONS </a:t>
              </a:r>
            </a:p>
            <a:p>
              <a:pPr algn="ctr"/>
              <a:r>
                <a:rPr lang="en-GB" sz="1200" b="1" dirty="0" smtClean="0"/>
                <a:t>Editorial simplification</a:t>
              </a:r>
              <a:endParaRPr lang="en-GB" sz="1200" b="1" dirty="0"/>
            </a:p>
          </p:txBody>
        </p:sp>
        <p:sp>
          <p:nvSpPr>
            <p:cNvPr id="39" name="TextBox 38"/>
            <p:cNvSpPr txBox="1"/>
            <p:nvPr/>
          </p:nvSpPr>
          <p:spPr>
            <a:xfrm>
              <a:off x="1208584" y="1577998"/>
              <a:ext cx="3168352" cy="769141"/>
            </a:xfrm>
            <a:prstGeom prst="rect">
              <a:avLst/>
            </a:prstGeom>
            <a:noFill/>
            <a:ln>
              <a:solidFill>
                <a:schemeClr val="tx1"/>
              </a:solidFill>
            </a:ln>
          </p:spPr>
          <p:txBody>
            <a:bodyPr wrap="square" rtlCol="0">
              <a:noAutofit/>
            </a:bodyPr>
            <a:lstStyle/>
            <a:p>
              <a:r>
                <a:rPr lang="en-GB" sz="1200" b="1" dirty="0" smtClean="0">
                  <a:solidFill>
                    <a:srgbClr val="C00000"/>
                  </a:solidFill>
                </a:rPr>
                <a:t>WP29 adopts the proposed amendments for introduction as supplements to the existing regulations. NO FURTHER AMENDMENTS. </a:t>
              </a:r>
              <a:r>
                <a:rPr lang="en-GB" sz="1200" dirty="0" smtClean="0">
                  <a:solidFill>
                    <a:srgbClr val="C00000"/>
                  </a:solidFill>
                </a:rPr>
                <a:t>Granting of type approvals continues.</a:t>
              </a:r>
              <a:endParaRPr lang="en-GB" sz="1200" dirty="0">
                <a:solidFill>
                  <a:srgbClr val="C00000"/>
                </a:solidFill>
              </a:endParaRPr>
            </a:p>
          </p:txBody>
        </p:sp>
        <p:sp>
          <p:nvSpPr>
            <p:cNvPr id="40" name="TextBox 39"/>
            <p:cNvSpPr txBox="1"/>
            <p:nvPr/>
          </p:nvSpPr>
          <p:spPr>
            <a:xfrm>
              <a:off x="4736976" y="743575"/>
              <a:ext cx="2088232" cy="258359"/>
            </a:xfrm>
            <a:prstGeom prst="rect">
              <a:avLst/>
            </a:prstGeom>
            <a:noFill/>
            <a:ln>
              <a:solidFill>
                <a:schemeClr val="tx1"/>
              </a:solidFill>
            </a:ln>
          </p:spPr>
          <p:txBody>
            <a:bodyPr wrap="square" rtlCol="0">
              <a:noAutofit/>
            </a:bodyPr>
            <a:lstStyle/>
            <a:p>
              <a:r>
                <a:rPr lang="en-GB" sz="1200" dirty="0" smtClean="0"/>
                <a:t>Define structure</a:t>
              </a:r>
              <a:endParaRPr lang="en-GB" sz="1200" dirty="0"/>
            </a:p>
          </p:txBody>
        </p:sp>
        <p:sp>
          <p:nvSpPr>
            <p:cNvPr id="41" name="TextBox 40"/>
            <p:cNvSpPr txBox="1"/>
            <p:nvPr/>
          </p:nvSpPr>
          <p:spPr>
            <a:xfrm>
              <a:off x="4736976" y="1073942"/>
              <a:ext cx="2088232" cy="1008112"/>
            </a:xfrm>
            <a:prstGeom prst="rect">
              <a:avLst/>
            </a:prstGeom>
            <a:noFill/>
            <a:ln>
              <a:solidFill>
                <a:schemeClr val="tx1"/>
              </a:solidFill>
            </a:ln>
          </p:spPr>
          <p:txBody>
            <a:bodyPr wrap="square" rtlCol="0">
              <a:noAutofit/>
            </a:bodyPr>
            <a:lstStyle/>
            <a:p>
              <a:endParaRPr lang="en-GB" sz="1200" dirty="0" smtClean="0"/>
            </a:p>
            <a:p>
              <a:endParaRPr lang="en-GB" sz="1200" dirty="0" smtClean="0"/>
            </a:p>
            <a:p>
              <a:r>
                <a:rPr lang="en-GB" sz="1200" dirty="0" smtClean="0"/>
                <a:t>Produce 1</a:t>
              </a:r>
              <a:r>
                <a:rPr lang="en-GB" sz="1200" baseline="30000" dirty="0" smtClean="0"/>
                <a:t>st</a:t>
              </a:r>
              <a:r>
                <a:rPr lang="en-GB" sz="1200" dirty="0" smtClean="0"/>
                <a:t> Drafts</a:t>
              </a:r>
              <a:endParaRPr lang="en-GB" sz="1200" dirty="0"/>
            </a:p>
          </p:txBody>
        </p:sp>
        <p:sp>
          <p:nvSpPr>
            <p:cNvPr id="43" name="TextBox 42"/>
            <p:cNvSpPr txBox="1"/>
            <p:nvPr/>
          </p:nvSpPr>
          <p:spPr>
            <a:xfrm>
              <a:off x="4736976" y="2154062"/>
              <a:ext cx="2088232" cy="1152128"/>
            </a:xfrm>
            <a:prstGeom prst="rect">
              <a:avLst/>
            </a:prstGeom>
            <a:noFill/>
            <a:ln>
              <a:solidFill>
                <a:schemeClr val="tx1"/>
              </a:solidFill>
            </a:ln>
          </p:spPr>
          <p:txBody>
            <a:bodyPr wrap="square" rtlCol="0">
              <a:noAutofit/>
            </a:bodyPr>
            <a:lstStyle/>
            <a:p>
              <a:endParaRPr lang="en-GB" sz="1200" dirty="0" smtClean="0">
                <a:solidFill>
                  <a:srgbClr val="C00000"/>
                </a:solidFill>
              </a:endParaRPr>
            </a:p>
            <a:p>
              <a:r>
                <a:rPr lang="en-GB" sz="1200" dirty="0" smtClean="0">
                  <a:solidFill>
                    <a:srgbClr val="C00000"/>
                  </a:solidFill>
                </a:rPr>
                <a:t>GRE finalises the drafts based upon the content of the  frozen versions of the existing regulations  and submits to WP29</a:t>
              </a:r>
            </a:p>
            <a:p>
              <a:endParaRPr lang="en-GB" sz="1200" dirty="0" smtClean="0"/>
            </a:p>
            <a:p>
              <a:endParaRPr lang="en-GB" sz="1200" dirty="0"/>
            </a:p>
          </p:txBody>
        </p:sp>
        <p:sp>
          <p:nvSpPr>
            <p:cNvPr id="45" name="TextBox 44"/>
            <p:cNvSpPr txBox="1"/>
            <p:nvPr/>
          </p:nvSpPr>
          <p:spPr>
            <a:xfrm>
              <a:off x="1208584" y="2420888"/>
              <a:ext cx="3168352" cy="830997"/>
            </a:xfrm>
            <a:prstGeom prst="rect">
              <a:avLst/>
            </a:prstGeom>
            <a:noFill/>
            <a:ln>
              <a:solidFill>
                <a:schemeClr val="tx1"/>
              </a:solidFill>
            </a:ln>
          </p:spPr>
          <p:txBody>
            <a:bodyPr wrap="square" rtlCol="0">
              <a:noAutofit/>
            </a:bodyPr>
            <a:lstStyle/>
            <a:p>
              <a:r>
                <a:rPr lang="en-GB" sz="1200" dirty="0" smtClean="0"/>
                <a:t>GRE IWG-SLR in conjunction with the GRE Secretariat produce consolidated versions of all regulations to be frozen.</a:t>
              </a:r>
            </a:p>
            <a:p>
              <a:r>
                <a:rPr lang="en-GB" sz="1200" dirty="0" smtClean="0">
                  <a:solidFill>
                    <a:srgbClr val="C00000"/>
                  </a:solidFill>
                </a:rPr>
                <a:t>GRE proposes TP’s for the existing regulations</a:t>
              </a:r>
              <a:endParaRPr lang="en-GB" sz="1200" dirty="0">
                <a:solidFill>
                  <a:srgbClr val="C00000"/>
                </a:solidFill>
              </a:endParaRPr>
            </a:p>
          </p:txBody>
        </p:sp>
        <p:sp>
          <p:nvSpPr>
            <p:cNvPr id="46" name="TextBox 45"/>
            <p:cNvSpPr txBox="1"/>
            <p:nvPr/>
          </p:nvSpPr>
          <p:spPr>
            <a:xfrm>
              <a:off x="1208584" y="3574757"/>
              <a:ext cx="5688632" cy="276999"/>
            </a:xfrm>
            <a:prstGeom prst="rect">
              <a:avLst/>
            </a:prstGeom>
            <a:noFill/>
            <a:ln>
              <a:solidFill>
                <a:schemeClr val="tx1"/>
              </a:solidFill>
            </a:ln>
          </p:spPr>
          <p:txBody>
            <a:bodyPr wrap="square" rtlCol="0">
              <a:noAutofit/>
            </a:bodyPr>
            <a:lstStyle/>
            <a:p>
              <a:pPr algn="ctr"/>
              <a:r>
                <a:rPr lang="en-GB" sz="1200" b="1" dirty="0" smtClean="0">
                  <a:solidFill>
                    <a:srgbClr val="C00000"/>
                  </a:solidFill>
                </a:rPr>
                <a:t>Adoption by WP29</a:t>
              </a:r>
              <a:endParaRPr lang="en-GB" sz="1200" b="1" dirty="0">
                <a:solidFill>
                  <a:srgbClr val="C00000"/>
                </a:solidFill>
              </a:endParaRPr>
            </a:p>
          </p:txBody>
        </p:sp>
        <p:sp>
          <p:nvSpPr>
            <p:cNvPr id="47" name="TextBox 46"/>
            <p:cNvSpPr txBox="1"/>
            <p:nvPr/>
          </p:nvSpPr>
          <p:spPr>
            <a:xfrm>
              <a:off x="2429444" y="4150821"/>
              <a:ext cx="3747693" cy="646331"/>
            </a:xfrm>
            <a:prstGeom prst="rect">
              <a:avLst/>
            </a:prstGeom>
            <a:solidFill>
              <a:srgbClr val="FFFF00"/>
            </a:solidFill>
            <a:ln>
              <a:solidFill>
                <a:schemeClr val="tx1"/>
              </a:solidFill>
            </a:ln>
          </p:spPr>
          <p:txBody>
            <a:bodyPr wrap="square" rtlCol="0">
              <a:noAutofit/>
            </a:bodyPr>
            <a:lstStyle/>
            <a:p>
              <a:r>
                <a:rPr lang="en-GB" sz="1200" b="1" dirty="0" smtClean="0"/>
                <a:t>Entry into force of:</a:t>
              </a:r>
            </a:p>
            <a:p>
              <a:pPr marL="228600" indent="-228600">
                <a:buAutoNum type="alphaLcParenR"/>
              </a:pPr>
              <a:r>
                <a:rPr lang="en-GB" sz="1200" b="1" dirty="0" smtClean="0"/>
                <a:t>Frozen versions of the existing regulations with TP’s</a:t>
              </a:r>
            </a:p>
            <a:p>
              <a:pPr marL="228600" indent="-228600">
                <a:buAutoNum type="alphaLcParenR"/>
              </a:pPr>
              <a:r>
                <a:rPr lang="en-GB" sz="1200" b="1" dirty="0" smtClean="0"/>
                <a:t>New Regulations</a:t>
              </a:r>
              <a:endParaRPr lang="en-GB" sz="1200" b="1" dirty="0"/>
            </a:p>
          </p:txBody>
        </p:sp>
        <p:sp>
          <p:nvSpPr>
            <p:cNvPr id="56" name="Right Arrow 55"/>
            <p:cNvSpPr/>
            <p:nvPr/>
          </p:nvSpPr>
          <p:spPr>
            <a:xfrm>
              <a:off x="4448945" y="1794022"/>
              <a:ext cx="214334" cy="6988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Down Arrow 56"/>
            <p:cNvSpPr/>
            <p:nvPr/>
          </p:nvSpPr>
          <p:spPr>
            <a:xfrm>
              <a:off x="2576736" y="3284984"/>
              <a:ext cx="216024"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Down Arrow 57"/>
            <p:cNvSpPr/>
            <p:nvPr/>
          </p:nvSpPr>
          <p:spPr>
            <a:xfrm>
              <a:off x="5529064" y="3331591"/>
              <a:ext cx="216024"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Down Arrow 58"/>
            <p:cNvSpPr/>
            <p:nvPr/>
          </p:nvSpPr>
          <p:spPr>
            <a:xfrm>
              <a:off x="4016896" y="3886449"/>
              <a:ext cx="216024"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Down Arrow 59"/>
            <p:cNvSpPr/>
            <p:nvPr/>
          </p:nvSpPr>
          <p:spPr>
            <a:xfrm>
              <a:off x="2576736" y="1412776"/>
              <a:ext cx="216024"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Rectangle 61"/>
            <p:cNvSpPr/>
            <p:nvPr/>
          </p:nvSpPr>
          <p:spPr>
            <a:xfrm>
              <a:off x="1136576" y="0"/>
              <a:ext cx="5904656" cy="4890366"/>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66" name="Down Arrow 65"/>
          <p:cNvSpPr/>
          <p:nvPr/>
        </p:nvSpPr>
        <p:spPr>
          <a:xfrm rot="17438683">
            <a:off x="6506159" y="5221202"/>
            <a:ext cx="585551" cy="1188476"/>
          </a:xfrm>
          <a:prstGeom prst="downArrow">
            <a:avLst/>
          </a:prstGeom>
          <a:solidFill>
            <a:srgbClr val="FFC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TextBox 66"/>
          <p:cNvSpPr txBox="1"/>
          <p:nvPr/>
        </p:nvSpPr>
        <p:spPr>
          <a:xfrm>
            <a:off x="4448944" y="116632"/>
            <a:ext cx="5184576" cy="461665"/>
          </a:xfrm>
          <a:prstGeom prst="rect">
            <a:avLst/>
          </a:prstGeom>
          <a:solidFill>
            <a:schemeClr val="accent5">
              <a:lumMod val="40000"/>
              <a:lumOff val="60000"/>
            </a:schemeClr>
          </a:solidFill>
          <a:ln>
            <a:solidFill>
              <a:schemeClr val="accent1"/>
            </a:solidFill>
          </a:ln>
        </p:spPr>
        <p:txBody>
          <a:bodyPr wrap="square" rtlCol="0">
            <a:spAutoFit/>
          </a:bodyPr>
          <a:lstStyle/>
          <a:p>
            <a:pPr algn="ctr"/>
            <a:r>
              <a:rPr lang="en-GB" sz="2400" dirty="0" smtClean="0"/>
              <a:t>Simplification delivered in two stages</a:t>
            </a:r>
            <a:endParaRPr lang="en-US" sz="2400" dirty="0"/>
          </a:p>
        </p:txBody>
      </p:sp>
      <p:sp>
        <p:nvSpPr>
          <p:cNvPr id="68" name="TextBox 67"/>
          <p:cNvSpPr txBox="1"/>
          <p:nvPr/>
        </p:nvSpPr>
        <p:spPr>
          <a:xfrm>
            <a:off x="1208584" y="720740"/>
            <a:ext cx="5904656" cy="349007"/>
          </a:xfrm>
          <a:prstGeom prst="rect">
            <a:avLst/>
          </a:prstGeom>
          <a:solidFill>
            <a:srgbClr val="92D050"/>
          </a:solidFill>
          <a:ln w="38100">
            <a:noFill/>
          </a:ln>
        </p:spPr>
        <p:txBody>
          <a:bodyPr wrap="square" rtlCol="0">
            <a:noAutofit/>
          </a:bodyPr>
          <a:lstStyle/>
          <a:p>
            <a:pPr algn="ctr"/>
            <a:r>
              <a:rPr lang="en-GB" sz="1600" b="1" dirty="0" smtClean="0"/>
              <a:t>STAGE 1</a:t>
            </a:r>
            <a:endParaRPr lang="en-GB" sz="1600" b="1" dirty="0"/>
          </a:p>
        </p:txBody>
      </p:sp>
      <p:sp>
        <p:nvSpPr>
          <p:cNvPr id="69" name="TextBox 68"/>
          <p:cNvSpPr txBox="1"/>
          <p:nvPr/>
        </p:nvSpPr>
        <p:spPr>
          <a:xfrm>
            <a:off x="7257256" y="701163"/>
            <a:ext cx="2520280" cy="360040"/>
          </a:xfrm>
          <a:prstGeom prst="rect">
            <a:avLst/>
          </a:prstGeom>
          <a:solidFill>
            <a:schemeClr val="accent4">
              <a:lumMod val="60000"/>
              <a:lumOff val="40000"/>
            </a:schemeClr>
          </a:solidFill>
          <a:ln w="38100">
            <a:noFill/>
          </a:ln>
        </p:spPr>
        <p:txBody>
          <a:bodyPr wrap="square" rtlCol="0">
            <a:noAutofit/>
          </a:bodyPr>
          <a:lstStyle/>
          <a:p>
            <a:pPr algn="ctr"/>
            <a:r>
              <a:rPr lang="en-GB" sz="1600" b="1" dirty="0" smtClean="0"/>
              <a:t>STAGE 2</a:t>
            </a:r>
            <a:endParaRPr lang="en-GB" sz="1600" b="1" dirty="0"/>
          </a:p>
        </p:txBody>
      </p:sp>
      <p:sp>
        <p:nvSpPr>
          <p:cNvPr id="70" name="TextBox 69"/>
          <p:cNvSpPr txBox="1"/>
          <p:nvPr/>
        </p:nvSpPr>
        <p:spPr>
          <a:xfrm>
            <a:off x="128464" y="1120528"/>
            <a:ext cx="1008112" cy="461665"/>
          </a:xfrm>
          <a:prstGeom prst="rect">
            <a:avLst/>
          </a:prstGeom>
          <a:solidFill>
            <a:srgbClr val="FFFF00"/>
          </a:solidFill>
          <a:ln>
            <a:solidFill>
              <a:schemeClr val="tx1"/>
            </a:solidFill>
          </a:ln>
        </p:spPr>
        <p:txBody>
          <a:bodyPr wrap="square" rtlCol="0">
            <a:spAutoFit/>
          </a:bodyPr>
          <a:lstStyle/>
          <a:p>
            <a:pPr algn="ctr"/>
            <a:r>
              <a:rPr lang="en-GB" sz="1200" b="1" dirty="0" smtClean="0"/>
              <a:t>GRE-75</a:t>
            </a:r>
          </a:p>
          <a:p>
            <a:pPr algn="ctr"/>
            <a:r>
              <a:rPr lang="en-GB" sz="1200" b="1" dirty="0" smtClean="0"/>
              <a:t>April 2016</a:t>
            </a:r>
            <a:endParaRPr lang="en-GB" sz="1200" b="1" dirty="0"/>
          </a:p>
        </p:txBody>
      </p:sp>
      <p:sp>
        <p:nvSpPr>
          <p:cNvPr id="36" name="TextBox 35"/>
          <p:cNvSpPr txBox="1"/>
          <p:nvPr/>
        </p:nvSpPr>
        <p:spPr>
          <a:xfrm>
            <a:off x="7473280" y="2774106"/>
            <a:ext cx="2088232" cy="307777"/>
          </a:xfrm>
          <a:prstGeom prst="rect">
            <a:avLst/>
          </a:prstGeom>
          <a:solidFill>
            <a:schemeClr val="bg1"/>
          </a:solidFill>
          <a:ln>
            <a:solidFill>
              <a:schemeClr val="accent1"/>
            </a:solidFill>
          </a:ln>
        </p:spPr>
        <p:txBody>
          <a:bodyPr wrap="square" rtlCol="0">
            <a:spAutoFit/>
          </a:bodyPr>
          <a:lstStyle/>
          <a:p>
            <a:r>
              <a:rPr lang="en-GB" sz="1400" b="1" dirty="0" smtClean="0"/>
              <a:t>Programme to be defined</a:t>
            </a:r>
            <a:endParaRPr lang="en-GB" sz="1400" b="1" dirty="0"/>
          </a:p>
        </p:txBody>
      </p:sp>
      <p:sp>
        <p:nvSpPr>
          <p:cNvPr id="37" name="TextBox 36"/>
          <p:cNvSpPr txBox="1"/>
          <p:nvPr/>
        </p:nvSpPr>
        <p:spPr>
          <a:xfrm>
            <a:off x="200472" y="6165304"/>
            <a:ext cx="6840760" cy="646331"/>
          </a:xfrm>
          <a:prstGeom prst="rect">
            <a:avLst/>
          </a:prstGeom>
          <a:noFill/>
          <a:ln>
            <a:solidFill>
              <a:schemeClr val="accent1"/>
            </a:solidFill>
          </a:ln>
        </p:spPr>
        <p:txBody>
          <a:bodyPr wrap="square" rtlCol="0">
            <a:spAutoFit/>
          </a:bodyPr>
          <a:lstStyle/>
          <a:p>
            <a:r>
              <a:rPr lang="en-GB" b="1" dirty="0" smtClean="0">
                <a:solidFill>
                  <a:schemeClr val="tx2">
                    <a:lumMod val="50000"/>
                  </a:schemeClr>
                </a:solidFill>
              </a:rPr>
              <a:t>Note:  Some changes to the references in the installation regulations will have to be considered</a:t>
            </a:r>
            <a:endParaRPr lang="en-GB" b="1" dirty="0">
              <a:solidFill>
                <a:schemeClr val="tx2">
                  <a:lumMod val="50000"/>
                </a:schemeClr>
              </a:solidFill>
            </a:endParaRPr>
          </a:p>
        </p:txBody>
      </p:sp>
      <p:sp>
        <p:nvSpPr>
          <p:cNvPr id="38" name="Slide Number Placeholder 11"/>
          <p:cNvSpPr>
            <a:spLocks noGrp="1"/>
          </p:cNvSpPr>
          <p:nvPr>
            <p:ph type="sldNum" sz="quarter" idx="12"/>
          </p:nvPr>
        </p:nvSpPr>
        <p:spPr>
          <a:xfrm>
            <a:off x="9345488" y="6381328"/>
            <a:ext cx="425252" cy="340148"/>
          </a:xfrm>
          <a:solidFill>
            <a:schemeClr val="bg1"/>
          </a:solidFill>
          <a:ln>
            <a:solidFill>
              <a:schemeClr val="accent1"/>
            </a:solidFill>
          </a:ln>
        </p:spPr>
        <p:txBody>
          <a:bodyPr/>
          <a:lstStyle/>
          <a:p>
            <a:pPr algn="ctr"/>
            <a:fld id="{EB606F99-AF4C-43D3-8DA9-0FC98A7A07DC}" type="slidenum">
              <a:rPr lang="en-US" b="1" smtClean="0">
                <a:solidFill>
                  <a:schemeClr val="tx1"/>
                </a:solidFill>
              </a:rPr>
              <a:pPr algn="ctr"/>
              <a:t>5</a:t>
            </a:fld>
            <a:endParaRPr lang="en-US" b="1"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393369830"/>
              </p:ext>
            </p:extLst>
          </p:nvPr>
        </p:nvGraphicFramePr>
        <p:xfrm>
          <a:off x="272480" y="548680"/>
          <a:ext cx="9433048" cy="5726008"/>
        </p:xfrm>
        <a:graphic>
          <a:graphicData uri="http://schemas.openxmlformats.org/drawingml/2006/table">
            <a:tbl>
              <a:tblPr firstRow="1" bandRow="1">
                <a:tableStyleId>{69CF1AB2-1976-4502-BF36-3FF5EA218861}</a:tableStyleId>
              </a:tblPr>
              <a:tblGrid>
                <a:gridCol w="1584176"/>
                <a:gridCol w="2339968"/>
                <a:gridCol w="3395898"/>
                <a:gridCol w="1376197"/>
                <a:gridCol w="736809"/>
              </a:tblGrid>
              <a:tr h="468848">
                <a:tc>
                  <a:txBody>
                    <a:bodyPr/>
                    <a:lstStyle/>
                    <a:p>
                      <a:pPr algn="ctr"/>
                      <a:endParaRPr lang="en-GB" sz="1900" dirty="0">
                        <a:latin typeface="+mn-lt"/>
                      </a:endParaRPr>
                    </a:p>
                  </a:txBody>
                  <a:tcPr>
                    <a:noFill/>
                  </a:tcPr>
                </a:tc>
                <a:tc>
                  <a:txBody>
                    <a:bodyPr/>
                    <a:lstStyle/>
                    <a:p>
                      <a:pPr algn="ctr"/>
                      <a:r>
                        <a:rPr lang="en-GB" sz="1900" dirty="0" smtClean="0">
                          <a:latin typeface="+mn-lt"/>
                        </a:rPr>
                        <a:t>2016</a:t>
                      </a:r>
                      <a:endParaRPr lang="en-GB" sz="1900" dirty="0">
                        <a:latin typeface="+mn-lt"/>
                      </a:endParaRPr>
                    </a:p>
                  </a:txBody>
                  <a:tcPr>
                    <a:noFill/>
                  </a:tcPr>
                </a:tc>
                <a:tc>
                  <a:txBody>
                    <a:bodyPr/>
                    <a:lstStyle/>
                    <a:p>
                      <a:pPr algn="ctr"/>
                      <a:r>
                        <a:rPr lang="en-GB" sz="1900" dirty="0" smtClean="0">
                          <a:latin typeface="+mn-lt"/>
                        </a:rPr>
                        <a:t>2017</a:t>
                      </a:r>
                      <a:endParaRPr lang="en-GB" sz="1900" dirty="0">
                        <a:latin typeface="+mn-lt"/>
                      </a:endParaRPr>
                    </a:p>
                  </a:txBody>
                  <a:tcPr>
                    <a:noFill/>
                  </a:tcPr>
                </a:tc>
                <a:tc>
                  <a:txBody>
                    <a:bodyPr/>
                    <a:lstStyle/>
                    <a:p>
                      <a:pPr algn="ctr"/>
                      <a:r>
                        <a:rPr lang="en-GB" sz="1900" dirty="0" smtClean="0">
                          <a:latin typeface="+mn-lt"/>
                        </a:rPr>
                        <a:t>2018</a:t>
                      </a:r>
                      <a:endParaRPr lang="en-GB" sz="1900" dirty="0">
                        <a:latin typeface="+mn-lt"/>
                      </a:endParaRPr>
                    </a:p>
                  </a:txBody>
                  <a:tcPr>
                    <a:noFill/>
                  </a:tcPr>
                </a:tc>
                <a:tc>
                  <a:txBody>
                    <a:bodyPr/>
                    <a:lstStyle/>
                    <a:p>
                      <a:pPr algn="ctr"/>
                      <a:r>
                        <a:rPr lang="en-GB" sz="1900" dirty="0" smtClean="0">
                          <a:latin typeface="+mn-lt"/>
                        </a:rPr>
                        <a:t>2019</a:t>
                      </a:r>
                      <a:endParaRPr lang="en-GB" sz="1900" dirty="0">
                        <a:latin typeface="+mn-lt"/>
                      </a:endParaRPr>
                    </a:p>
                  </a:txBody>
                  <a:tcPr>
                    <a:noFill/>
                  </a:tcPr>
                </a:tc>
              </a:tr>
              <a:tr h="2483480">
                <a:tc>
                  <a:txBody>
                    <a:bodyPr/>
                    <a:lstStyle/>
                    <a:p>
                      <a:endParaRPr lang="en-GB" sz="1600" dirty="0" smtClean="0">
                        <a:latin typeface="+mn-lt"/>
                      </a:endParaRPr>
                    </a:p>
                    <a:p>
                      <a:endParaRPr lang="en-GB" sz="1200" dirty="0" smtClean="0">
                        <a:latin typeface="+mn-lt"/>
                      </a:endParaRPr>
                    </a:p>
                    <a:p>
                      <a:r>
                        <a:rPr lang="en-GB" sz="1200" dirty="0" smtClean="0">
                          <a:latin typeface="+mn-lt"/>
                        </a:rPr>
                        <a:t>Bring up to date existing UN Regs</a:t>
                      </a:r>
                      <a:r>
                        <a:rPr lang="en-GB" sz="1200" baseline="0" dirty="0" smtClean="0">
                          <a:latin typeface="+mn-lt"/>
                        </a:rPr>
                        <a:t> o</a:t>
                      </a:r>
                      <a:r>
                        <a:rPr lang="en-GB" sz="1200" dirty="0" smtClean="0">
                          <a:latin typeface="+mn-lt"/>
                        </a:rPr>
                        <a:t>n road illumination,</a:t>
                      </a:r>
                      <a:r>
                        <a:rPr lang="en-GB" sz="1200" baseline="0" dirty="0" smtClean="0">
                          <a:latin typeface="+mn-lt"/>
                        </a:rPr>
                        <a:t> signalling and retro-reflecting devices.</a:t>
                      </a:r>
                    </a:p>
                    <a:p>
                      <a:endParaRPr lang="en-GB" sz="1200" baseline="0" dirty="0" smtClean="0">
                        <a:latin typeface="+mn-lt"/>
                      </a:endParaRPr>
                    </a:p>
                    <a:p>
                      <a:r>
                        <a:rPr lang="en-GB" sz="1200" b="1" baseline="0" dirty="0" smtClean="0">
                          <a:latin typeface="+mn-lt"/>
                        </a:rPr>
                        <a:t>(UN Regs on installation to be addressed separately)</a:t>
                      </a:r>
                      <a:r>
                        <a:rPr lang="en-GB" sz="1200" b="1" dirty="0" smtClean="0">
                          <a:latin typeface="+mn-lt"/>
                        </a:rPr>
                        <a:t> </a:t>
                      </a:r>
                      <a:endParaRPr lang="en-GB" sz="1200" b="1" baseline="0" dirty="0" smtClean="0">
                        <a:latin typeface="+mn-lt"/>
                      </a:endParaRPr>
                    </a:p>
                    <a:p>
                      <a:endParaRPr lang="en-GB" sz="1200" baseline="0" dirty="0" smtClean="0">
                        <a:latin typeface="+mn-lt"/>
                      </a:endParaRPr>
                    </a:p>
                  </a:txBody>
                  <a:tcPr>
                    <a:noFill/>
                  </a:tcPr>
                </a:tc>
                <a:tc>
                  <a:txBody>
                    <a:bodyPr/>
                    <a:lstStyle/>
                    <a:p>
                      <a:endParaRPr lang="en-GB" sz="1600" dirty="0">
                        <a:latin typeface="+mn-lt"/>
                      </a:endParaRPr>
                    </a:p>
                  </a:txBody>
                  <a:tcPr>
                    <a:noFill/>
                  </a:tcPr>
                </a:tc>
                <a:tc>
                  <a:txBody>
                    <a:bodyPr/>
                    <a:lstStyle/>
                    <a:p>
                      <a:endParaRPr lang="en-GB" sz="1600" dirty="0">
                        <a:latin typeface="+mn-lt"/>
                      </a:endParaRPr>
                    </a:p>
                  </a:txBody>
                  <a:tcPr>
                    <a:noFill/>
                  </a:tcPr>
                </a:tc>
                <a:tc>
                  <a:txBody>
                    <a:bodyPr/>
                    <a:lstStyle/>
                    <a:p>
                      <a:endParaRPr lang="en-GB" sz="1600" dirty="0">
                        <a:latin typeface="+mn-lt"/>
                      </a:endParaRPr>
                    </a:p>
                  </a:txBody>
                  <a:tcPr>
                    <a:noFill/>
                  </a:tcPr>
                </a:tc>
                <a:tc rowSpan="2">
                  <a:txBody>
                    <a:bodyPr/>
                    <a:lstStyle/>
                    <a:p>
                      <a:pPr algn="ctr"/>
                      <a:endParaRPr lang="en-GB" sz="1100" dirty="0" smtClean="0">
                        <a:latin typeface="+mn-lt"/>
                      </a:endParaRPr>
                    </a:p>
                    <a:p>
                      <a:pPr algn="ctr"/>
                      <a:endParaRPr lang="en-GB" sz="1100" dirty="0" smtClean="0">
                        <a:latin typeface="+mn-lt"/>
                      </a:endParaRPr>
                    </a:p>
                    <a:p>
                      <a:pPr algn="ctr"/>
                      <a:endParaRPr lang="en-GB" sz="1100" dirty="0" smtClean="0">
                        <a:latin typeface="+mn-lt"/>
                      </a:endParaRPr>
                    </a:p>
                    <a:p>
                      <a:pPr algn="ctr"/>
                      <a:endParaRPr lang="en-GB" sz="1100" dirty="0" smtClean="0">
                        <a:latin typeface="+mn-lt"/>
                      </a:endParaRPr>
                    </a:p>
                    <a:p>
                      <a:pPr algn="ctr"/>
                      <a:endParaRPr lang="en-GB" sz="1100" dirty="0" smtClean="0">
                        <a:latin typeface="+mn-lt"/>
                      </a:endParaRPr>
                    </a:p>
                    <a:p>
                      <a:pPr algn="ctr"/>
                      <a:endParaRPr lang="en-GB" sz="1100" dirty="0" smtClean="0">
                        <a:latin typeface="+mn-lt"/>
                      </a:endParaRPr>
                    </a:p>
                    <a:p>
                      <a:pPr algn="ctr"/>
                      <a:endParaRPr lang="en-GB" sz="1100" dirty="0" smtClean="0">
                        <a:latin typeface="+mn-lt"/>
                      </a:endParaRPr>
                    </a:p>
                    <a:p>
                      <a:pPr algn="ctr"/>
                      <a:endParaRPr lang="en-GB" sz="1100" dirty="0" smtClean="0">
                        <a:latin typeface="+mn-lt"/>
                      </a:endParaRPr>
                    </a:p>
                    <a:p>
                      <a:pPr algn="ctr"/>
                      <a:endParaRPr lang="en-GB" sz="1900" b="1" dirty="0" smtClean="0">
                        <a:latin typeface="+mn-lt"/>
                      </a:endParaRPr>
                    </a:p>
                    <a:p>
                      <a:pPr algn="ctr"/>
                      <a:endParaRPr lang="en-GB" sz="1900" b="1" dirty="0" smtClean="0">
                        <a:latin typeface="+mn-lt"/>
                      </a:endParaRPr>
                    </a:p>
                    <a:p>
                      <a:pPr algn="ctr"/>
                      <a:endParaRPr lang="en-GB" sz="1900" b="1" dirty="0" smtClean="0">
                        <a:latin typeface="+mn-lt"/>
                      </a:endParaRPr>
                    </a:p>
                    <a:p>
                      <a:pPr algn="ctr"/>
                      <a:r>
                        <a:rPr lang="en-GB" sz="1900" b="1" dirty="0" smtClean="0">
                          <a:latin typeface="+mn-lt"/>
                        </a:rPr>
                        <a:t>Entry</a:t>
                      </a:r>
                    </a:p>
                    <a:p>
                      <a:pPr algn="ctr"/>
                      <a:r>
                        <a:rPr lang="en-GB" sz="1900" b="1" dirty="0" smtClean="0">
                          <a:latin typeface="+mn-lt"/>
                        </a:rPr>
                        <a:t> into </a:t>
                      </a:r>
                    </a:p>
                    <a:p>
                      <a:pPr algn="ctr"/>
                      <a:r>
                        <a:rPr lang="en-GB" sz="1900" b="1" dirty="0" smtClean="0">
                          <a:latin typeface="+mn-lt"/>
                        </a:rPr>
                        <a:t>Force</a:t>
                      </a:r>
                      <a:endParaRPr lang="en-GB" sz="1900" b="1" dirty="0">
                        <a:latin typeface="+mn-lt"/>
                      </a:endParaRPr>
                    </a:p>
                  </a:txBody>
                  <a:tcPr>
                    <a:noFill/>
                  </a:tcPr>
                </a:tc>
              </a:tr>
              <a:tr h="2570056">
                <a:tc>
                  <a:txBody>
                    <a:bodyPr/>
                    <a:lstStyle/>
                    <a:p>
                      <a:endParaRPr lang="en-GB" sz="1200" dirty="0" smtClean="0">
                        <a:latin typeface="+mn-lt"/>
                      </a:endParaRPr>
                    </a:p>
                    <a:p>
                      <a:pPr>
                        <a:spcBef>
                          <a:spcPts val="1200"/>
                        </a:spcBef>
                        <a:spcAft>
                          <a:spcPts val="600"/>
                        </a:spcAft>
                      </a:pPr>
                      <a:r>
                        <a:rPr lang="en-GB" sz="1200" dirty="0" smtClean="0">
                          <a:latin typeface="+mn-lt"/>
                        </a:rPr>
                        <a:t>Draft</a:t>
                      </a:r>
                      <a:r>
                        <a:rPr lang="en-GB" sz="1200" b="1" baseline="0" dirty="0" smtClean="0">
                          <a:latin typeface="+mn-lt"/>
                        </a:rPr>
                        <a:t> 3 </a:t>
                      </a:r>
                      <a:r>
                        <a:rPr lang="en-GB" sz="1200" baseline="0" dirty="0" smtClean="0">
                          <a:latin typeface="+mn-lt"/>
                        </a:rPr>
                        <a:t>new UN Regulations </a:t>
                      </a:r>
                    </a:p>
                    <a:p>
                      <a:pPr>
                        <a:lnSpc>
                          <a:spcPct val="100000"/>
                        </a:lnSpc>
                        <a:spcAft>
                          <a:spcPts val="0"/>
                        </a:spcAft>
                      </a:pPr>
                      <a:r>
                        <a:rPr lang="en-GB" sz="1200" baseline="0" dirty="0" smtClean="0">
                          <a:latin typeface="+mn-lt"/>
                        </a:rPr>
                        <a:t>1. Road illumination</a:t>
                      </a:r>
                      <a:br>
                        <a:rPr lang="en-GB" sz="1200" baseline="0" dirty="0" smtClean="0">
                          <a:latin typeface="+mn-lt"/>
                        </a:rPr>
                      </a:br>
                      <a:r>
                        <a:rPr lang="en-GB" sz="1200" baseline="0" dirty="0" smtClean="0">
                          <a:latin typeface="+mn-lt"/>
                        </a:rPr>
                        <a:t>2. Light signalling</a:t>
                      </a:r>
                    </a:p>
                    <a:p>
                      <a:pPr>
                        <a:lnSpc>
                          <a:spcPct val="100000"/>
                        </a:lnSpc>
                        <a:spcAft>
                          <a:spcPts val="0"/>
                        </a:spcAft>
                      </a:pPr>
                      <a:r>
                        <a:rPr lang="en-GB" sz="1200" baseline="0" dirty="0" smtClean="0">
                          <a:latin typeface="+mn-lt"/>
                        </a:rPr>
                        <a:t>3. Retro-Reflecting </a:t>
                      </a:r>
                    </a:p>
                    <a:p>
                      <a:pPr>
                        <a:lnSpc>
                          <a:spcPct val="100000"/>
                        </a:lnSpc>
                        <a:spcAft>
                          <a:spcPts val="0"/>
                        </a:spcAft>
                      </a:pPr>
                      <a:r>
                        <a:rPr lang="en-GB" sz="1200" baseline="0" dirty="0" smtClean="0">
                          <a:latin typeface="+mn-lt"/>
                        </a:rPr>
                        <a:t/>
                      </a:r>
                      <a:br>
                        <a:rPr lang="en-GB" sz="1200" baseline="0" dirty="0" smtClean="0">
                          <a:latin typeface="+mn-lt"/>
                        </a:rPr>
                      </a:br>
                      <a:r>
                        <a:rPr lang="en-GB" sz="1200" baseline="0" dirty="0" smtClean="0">
                          <a:latin typeface="+mn-lt"/>
                        </a:rPr>
                        <a:t>based on the text of existing UN Regs.</a:t>
                      </a:r>
                    </a:p>
                    <a:p>
                      <a:pPr>
                        <a:lnSpc>
                          <a:spcPct val="100000"/>
                        </a:lnSpc>
                        <a:spcAft>
                          <a:spcPts val="0"/>
                        </a:spcAft>
                      </a:pPr>
                      <a:endParaRPr lang="en-GB" sz="1200" baseline="0" dirty="0" smtClean="0">
                        <a:latin typeface="+mn-lt"/>
                      </a:endParaRPr>
                    </a:p>
                    <a:p>
                      <a:pPr marL="0" marR="0" indent="0" algn="l" defTabSz="914400" rtl="0" eaLnBrk="1" fontAlgn="auto" latinLnBrk="0" hangingPunct="1">
                        <a:lnSpc>
                          <a:spcPct val="100000"/>
                        </a:lnSpc>
                        <a:spcBef>
                          <a:spcPts val="0"/>
                        </a:spcBef>
                        <a:spcAft>
                          <a:spcPts val="600"/>
                        </a:spcAft>
                        <a:buClrTx/>
                        <a:buSzTx/>
                        <a:buFontTx/>
                        <a:buNone/>
                        <a:tabLst/>
                        <a:defRPr/>
                      </a:pPr>
                      <a:r>
                        <a:rPr lang="en-GB" sz="1200" b="1" baseline="0" dirty="0" smtClean="0">
                          <a:latin typeface="+mn-lt"/>
                        </a:rPr>
                        <a:t>Use DETA</a:t>
                      </a:r>
                    </a:p>
                    <a:p>
                      <a:pPr marL="0" marR="0" indent="0" algn="l" defTabSz="914400" rtl="0" eaLnBrk="1" fontAlgn="auto" latinLnBrk="0" hangingPunct="1">
                        <a:lnSpc>
                          <a:spcPct val="100000"/>
                        </a:lnSpc>
                        <a:spcBef>
                          <a:spcPts val="0"/>
                        </a:spcBef>
                        <a:spcAft>
                          <a:spcPts val="600"/>
                        </a:spcAft>
                        <a:buClrTx/>
                        <a:buSzTx/>
                        <a:buFontTx/>
                        <a:buNone/>
                        <a:tabLst/>
                        <a:defRPr/>
                      </a:pPr>
                      <a:r>
                        <a:rPr lang="en-GB" sz="1200" baseline="0" dirty="0" smtClean="0">
                          <a:latin typeface="+mn-lt"/>
                        </a:rPr>
                        <a:t>Ensure consistency with IWVTA</a:t>
                      </a:r>
                      <a:endParaRPr lang="en-GB" sz="1200" dirty="0" smtClean="0">
                        <a:latin typeface="+mn-lt"/>
                      </a:endParaRPr>
                    </a:p>
                  </a:txBody>
                  <a:tcPr>
                    <a:noFill/>
                  </a:tcPr>
                </a:tc>
                <a:tc>
                  <a:txBody>
                    <a:bodyPr/>
                    <a:lstStyle/>
                    <a:p>
                      <a:endParaRPr lang="it-IT" sz="1900" dirty="0">
                        <a:latin typeface="+mn-lt"/>
                      </a:endParaRPr>
                    </a:p>
                  </a:txBody>
                  <a:tcPr>
                    <a:noFill/>
                  </a:tcPr>
                </a:tc>
                <a:tc>
                  <a:txBody>
                    <a:bodyPr/>
                    <a:lstStyle/>
                    <a:p>
                      <a:endParaRPr lang="it-IT" sz="1900" dirty="0">
                        <a:latin typeface="+mn-lt"/>
                      </a:endParaRPr>
                    </a:p>
                  </a:txBody>
                  <a:tcPr>
                    <a:noFill/>
                  </a:tcPr>
                </a:tc>
                <a:tc>
                  <a:txBody>
                    <a:bodyPr/>
                    <a:lstStyle/>
                    <a:p>
                      <a:endParaRPr lang="it-IT" sz="1900" dirty="0">
                        <a:latin typeface="+mn-lt"/>
                      </a:endParaRPr>
                    </a:p>
                  </a:txBody>
                  <a:tcPr>
                    <a:noFill/>
                  </a:tcPr>
                </a:tc>
                <a:tc vMerge="1">
                  <a:txBody>
                    <a:bodyPr/>
                    <a:lstStyle/>
                    <a:p>
                      <a:endParaRPr lang="it-IT"/>
                    </a:p>
                  </a:txBody>
                  <a:tcPr/>
                </a:tc>
              </a:tr>
            </a:tbl>
          </a:graphicData>
        </a:graphic>
      </p:graphicFrame>
      <p:sp>
        <p:nvSpPr>
          <p:cNvPr id="5" name="TextBox 4"/>
          <p:cNvSpPr txBox="1"/>
          <p:nvPr/>
        </p:nvSpPr>
        <p:spPr>
          <a:xfrm>
            <a:off x="3800872" y="78492"/>
            <a:ext cx="5904657" cy="365902"/>
          </a:xfrm>
          <a:prstGeom prst="rect">
            <a:avLst/>
          </a:prstGeom>
          <a:solidFill>
            <a:schemeClr val="accent5">
              <a:lumMod val="40000"/>
              <a:lumOff val="60000"/>
            </a:schemeClr>
          </a:solidFill>
          <a:ln>
            <a:solidFill>
              <a:schemeClr val="accent1"/>
            </a:solidFill>
          </a:ln>
        </p:spPr>
        <p:txBody>
          <a:bodyPr wrap="square" lIns="87915" tIns="43958" rIns="87915" bIns="43958" rtlCol="0">
            <a:spAutoFit/>
          </a:bodyPr>
          <a:lstStyle/>
          <a:p>
            <a:pPr algn="r">
              <a:lnSpc>
                <a:spcPts val="2077"/>
              </a:lnSpc>
              <a:spcAft>
                <a:spcPts val="577"/>
              </a:spcAft>
            </a:pPr>
            <a:r>
              <a:rPr lang="en-GB" sz="2300" dirty="0" smtClean="0"/>
              <a:t>The detailed  plan – Stage 1 (Simplification)</a:t>
            </a:r>
            <a:endParaRPr lang="en-US" sz="2300" dirty="0"/>
          </a:p>
        </p:txBody>
      </p:sp>
      <p:sp>
        <p:nvSpPr>
          <p:cNvPr id="9" name="TextBox 8"/>
          <p:cNvSpPr txBox="1"/>
          <p:nvPr/>
        </p:nvSpPr>
        <p:spPr>
          <a:xfrm>
            <a:off x="287024" y="1061203"/>
            <a:ext cx="1561165" cy="258052"/>
          </a:xfrm>
          <a:prstGeom prst="rect">
            <a:avLst/>
          </a:prstGeom>
          <a:solidFill>
            <a:srgbClr val="FFC000"/>
          </a:solidFill>
        </p:spPr>
        <p:txBody>
          <a:bodyPr wrap="square" lIns="87915" tIns="43958" rIns="87915" bIns="43958" rtlCol="0">
            <a:spAutoFit/>
          </a:bodyPr>
          <a:lstStyle/>
          <a:p>
            <a:r>
              <a:rPr lang="en-GB" sz="1100" b="1" dirty="0"/>
              <a:t>Existing </a:t>
            </a:r>
            <a:r>
              <a:rPr lang="en-GB" sz="1100" b="1" dirty="0" smtClean="0"/>
              <a:t>UN Regulations</a:t>
            </a:r>
            <a:endParaRPr lang="en-GB" sz="1100" b="1" dirty="0"/>
          </a:p>
        </p:txBody>
      </p:sp>
      <p:sp>
        <p:nvSpPr>
          <p:cNvPr id="11" name="TextBox 10"/>
          <p:cNvSpPr txBox="1"/>
          <p:nvPr/>
        </p:nvSpPr>
        <p:spPr>
          <a:xfrm>
            <a:off x="299686" y="3573016"/>
            <a:ext cx="1527297" cy="258052"/>
          </a:xfrm>
          <a:prstGeom prst="rect">
            <a:avLst/>
          </a:prstGeom>
          <a:solidFill>
            <a:srgbClr val="FFC000"/>
          </a:solidFill>
        </p:spPr>
        <p:txBody>
          <a:bodyPr wrap="square" lIns="87915" tIns="43958" rIns="87915" bIns="43958" rtlCol="0">
            <a:spAutoFit/>
          </a:bodyPr>
          <a:lstStyle/>
          <a:p>
            <a:r>
              <a:rPr lang="en-GB" sz="1100" b="1" dirty="0"/>
              <a:t>New </a:t>
            </a:r>
            <a:r>
              <a:rPr lang="en-GB" sz="1100" b="1" dirty="0" smtClean="0"/>
              <a:t>UN Regulations</a:t>
            </a:r>
            <a:endParaRPr lang="en-GB" sz="1100" b="1" dirty="0"/>
          </a:p>
        </p:txBody>
      </p:sp>
      <p:grpSp>
        <p:nvGrpSpPr>
          <p:cNvPr id="2" name="Group 14"/>
          <p:cNvGrpSpPr/>
          <p:nvPr/>
        </p:nvGrpSpPr>
        <p:grpSpPr>
          <a:xfrm>
            <a:off x="1910662" y="1700808"/>
            <a:ext cx="735512" cy="595809"/>
            <a:chOff x="2504728" y="1772816"/>
            <a:chExt cx="458233" cy="595810"/>
          </a:xfrm>
        </p:grpSpPr>
        <p:sp>
          <p:nvSpPr>
            <p:cNvPr id="13" name="5-Point Star 12"/>
            <p:cNvSpPr/>
            <p:nvPr/>
          </p:nvSpPr>
          <p:spPr>
            <a:xfrm>
              <a:off x="2648744" y="1772816"/>
              <a:ext cx="216024" cy="216024"/>
            </a:xfrm>
            <a:prstGeom prst="star5">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C00000"/>
                </a:solidFill>
              </a:endParaRPr>
            </a:p>
          </p:txBody>
        </p:sp>
        <p:sp>
          <p:nvSpPr>
            <p:cNvPr id="14" name="TextBox 13"/>
            <p:cNvSpPr txBox="1"/>
            <p:nvPr/>
          </p:nvSpPr>
          <p:spPr>
            <a:xfrm>
              <a:off x="2504728" y="2060849"/>
              <a:ext cx="458233" cy="307777"/>
            </a:xfrm>
            <a:prstGeom prst="rect">
              <a:avLst/>
            </a:prstGeom>
            <a:solidFill>
              <a:srgbClr val="92D050"/>
            </a:solidFill>
          </p:spPr>
          <p:txBody>
            <a:bodyPr wrap="square" rtlCol="0">
              <a:spAutoFit/>
            </a:bodyPr>
            <a:lstStyle/>
            <a:p>
              <a:r>
                <a:rPr lang="en-GB" sz="1400" dirty="0"/>
                <a:t>GRE-75</a:t>
              </a:r>
            </a:p>
          </p:txBody>
        </p:sp>
      </p:grpSp>
      <p:grpSp>
        <p:nvGrpSpPr>
          <p:cNvPr id="3" name="Group 18"/>
          <p:cNvGrpSpPr/>
          <p:nvPr/>
        </p:nvGrpSpPr>
        <p:grpSpPr>
          <a:xfrm>
            <a:off x="4016896" y="1700808"/>
            <a:ext cx="648072" cy="765086"/>
            <a:chOff x="2504728" y="1772816"/>
            <a:chExt cx="648072" cy="765086"/>
          </a:xfrm>
        </p:grpSpPr>
        <p:sp>
          <p:nvSpPr>
            <p:cNvPr id="20" name="5-Point Star 19"/>
            <p:cNvSpPr/>
            <p:nvPr/>
          </p:nvSpPr>
          <p:spPr>
            <a:xfrm>
              <a:off x="2720752" y="1772816"/>
              <a:ext cx="216024" cy="216024"/>
            </a:xfrm>
            <a:prstGeom prst="star5">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C00000"/>
                </a:solidFill>
              </a:endParaRPr>
            </a:p>
          </p:txBody>
        </p:sp>
        <p:sp>
          <p:nvSpPr>
            <p:cNvPr id="21" name="TextBox 20"/>
            <p:cNvSpPr txBox="1"/>
            <p:nvPr/>
          </p:nvSpPr>
          <p:spPr>
            <a:xfrm>
              <a:off x="2504728" y="2060848"/>
              <a:ext cx="648072" cy="477054"/>
            </a:xfrm>
            <a:prstGeom prst="rect">
              <a:avLst/>
            </a:prstGeom>
            <a:solidFill>
              <a:srgbClr val="92D050"/>
            </a:solidFill>
          </p:spPr>
          <p:txBody>
            <a:bodyPr wrap="square" rtlCol="0">
              <a:spAutoFit/>
            </a:bodyPr>
            <a:lstStyle/>
            <a:p>
              <a:r>
                <a:rPr lang="en-GB" sz="1400" dirty="0" smtClean="0"/>
                <a:t>WP.29</a:t>
              </a:r>
              <a:endParaRPr lang="en-GB" sz="1400" dirty="0"/>
            </a:p>
            <a:p>
              <a:r>
                <a:rPr lang="en-GB" sz="1100" dirty="0"/>
                <a:t>March</a:t>
              </a:r>
            </a:p>
          </p:txBody>
        </p:sp>
      </p:grpSp>
      <p:sp>
        <p:nvSpPr>
          <p:cNvPr id="37" name="TextBox 36"/>
          <p:cNvSpPr txBox="1"/>
          <p:nvPr/>
        </p:nvSpPr>
        <p:spPr>
          <a:xfrm>
            <a:off x="4406939" y="2471767"/>
            <a:ext cx="3510390" cy="1196770"/>
          </a:xfrm>
          <a:prstGeom prst="rect">
            <a:avLst/>
          </a:prstGeom>
          <a:solidFill>
            <a:schemeClr val="accent1">
              <a:lumMod val="20000"/>
              <a:lumOff val="80000"/>
            </a:schemeClr>
          </a:solidFill>
          <a:ln>
            <a:solidFill>
              <a:schemeClr val="accent1"/>
            </a:solidFill>
          </a:ln>
        </p:spPr>
        <p:txBody>
          <a:bodyPr wrap="square" lIns="87915" tIns="43958" rIns="87915" bIns="43958" rtlCol="0">
            <a:spAutoFit/>
          </a:bodyPr>
          <a:lstStyle/>
          <a:p>
            <a:r>
              <a:rPr lang="en-GB" sz="1200" dirty="0" smtClean="0"/>
              <a:t>No more amendments to existing UN Regulations on road illumination, signalling and retro-reflecting devices.</a:t>
            </a:r>
            <a:endParaRPr lang="en-GB" sz="1200" dirty="0"/>
          </a:p>
          <a:p>
            <a:r>
              <a:rPr lang="en-GB" sz="1200" dirty="0" smtClean="0"/>
              <a:t>Approvals for innovations may </a:t>
            </a:r>
            <a:r>
              <a:rPr lang="en-GB" sz="1200" dirty="0"/>
              <a:t>be granted using </a:t>
            </a:r>
            <a:r>
              <a:rPr lang="en-GB" sz="1200" dirty="0" smtClean="0"/>
              <a:t/>
            </a:r>
            <a:br>
              <a:rPr lang="en-GB" sz="1200" dirty="0" smtClean="0"/>
            </a:br>
            <a:r>
              <a:rPr lang="en-GB" sz="1200" dirty="0" smtClean="0"/>
              <a:t>Article </a:t>
            </a:r>
            <a:r>
              <a:rPr lang="en-GB" sz="1200" dirty="0"/>
              <a:t>6 and Schedule 7 of the 1958 agreement </a:t>
            </a:r>
            <a:r>
              <a:rPr lang="en-GB" sz="1200" dirty="0" smtClean="0"/>
              <a:t/>
            </a:r>
            <a:br>
              <a:rPr lang="en-GB" sz="1200" dirty="0" smtClean="0"/>
            </a:br>
            <a:r>
              <a:rPr lang="en-GB" sz="1200" dirty="0" smtClean="0"/>
              <a:t>(</a:t>
            </a:r>
            <a:r>
              <a:rPr lang="en-GB" sz="1200" dirty="0"/>
              <a:t>draft Revision 3 - ECE/TRANS/WP.29/2015/40)</a:t>
            </a:r>
          </a:p>
        </p:txBody>
      </p:sp>
      <p:sp>
        <p:nvSpPr>
          <p:cNvPr id="67" name="Footer Placeholder 66"/>
          <p:cNvSpPr>
            <a:spLocks noGrp="1"/>
          </p:cNvSpPr>
          <p:nvPr>
            <p:ph type="ftr" sz="quarter" idx="11"/>
          </p:nvPr>
        </p:nvSpPr>
        <p:spPr/>
        <p:txBody>
          <a:bodyPr/>
          <a:lstStyle/>
          <a:p>
            <a:r>
              <a:rPr lang="en-US" smtClean="0"/>
              <a:t>Geoff Draper (GTB) </a:t>
            </a:r>
            <a:endParaRPr lang="en-US" dirty="0"/>
          </a:p>
        </p:txBody>
      </p:sp>
      <p:sp>
        <p:nvSpPr>
          <p:cNvPr id="68" name="TextBox 67"/>
          <p:cNvSpPr txBox="1"/>
          <p:nvPr/>
        </p:nvSpPr>
        <p:spPr>
          <a:xfrm>
            <a:off x="1832653" y="5502207"/>
            <a:ext cx="7098789" cy="735105"/>
          </a:xfrm>
          <a:prstGeom prst="rect">
            <a:avLst/>
          </a:prstGeom>
          <a:solidFill>
            <a:schemeClr val="tx2">
              <a:lumMod val="40000"/>
              <a:lumOff val="60000"/>
            </a:schemeClr>
          </a:solidFill>
        </p:spPr>
        <p:txBody>
          <a:bodyPr wrap="square" lIns="87915" tIns="43958" rIns="87915" bIns="43958" rtlCol="0">
            <a:spAutoFit/>
          </a:bodyPr>
          <a:lstStyle/>
          <a:p>
            <a:r>
              <a:rPr lang="en-GB" sz="1400" dirty="0" smtClean="0"/>
              <a:t>No </a:t>
            </a:r>
            <a:r>
              <a:rPr lang="en-GB" sz="1400" dirty="0"/>
              <a:t>changes to the technical </a:t>
            </a:r>
            <a:r>
              <a:rPr lang="en-GB" sz="1400" dirty="0" smtClean="0"/>
              <a:t>requirements.  GRE may agree on future amendments to the new UN Regs to be submitted to WP.29 and adopted by AC.1 after or parallel to the adoption of the new UN Regs</a:t>
            </a:r>
            <a:endParaRPr lang="en-GB" sz="1400" dirty="0"/>
          </a:p>
        </p:txBody>
      </p:sp>
      <p:sp>
        <p:nvSpPr>
          <p:cNvPr id="69" name="Cloud Callout 68"/>
          <p:cNvSpPr/>
          <p:nvPr/>
        </p:nvSpPr>
        <p:spPr>
          <a:xfrm>
            <a:off x="3080793" y="2651314"/>
            <a:ext cx="1179398" cy="691277"/>
          </a:xfrm>
          <a:prstGeom prst="cloudCallout">
            <a:avLst>
              <a:gd name="adj1" fmla="val -21509"/>
              <a:gd name="adj2" fmla="val -9346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87915" tIns="43958" rIns="87915" bIns="43958" rtlCol="0" anchor="ctr"/>
          <a:lstStyle/>
          <a:p>
            <a:pPr algn="ctr"/>
            <a:r>
              <a:rPr lang="en-GB" sz="1100" b="1" dirty="0">
                <a:solidFill>
                  <a:srgbClr val="002060"/>
                </a:solidFill>
              </a:rPr>
              <a:t>Agree on  pipeline**</a:t>
            </a:r>
          </a:p>
        </p:txBody>
      </p:sp>
      <p:sp>
        <p:nvSpPr>
          <p:cNvPr id="49" name="TextBox 67"/>
          <p:cNvSpPr txBox="1"/>
          <p:nvPr/>
        </p:nvSpPr>
        <p:spPr>
          <a:xfrm>
            <a:off x="1832653" y="5129200"/>
            <a:ext cx="3744416" cy="316024"/>
          </a:xfrm>
          <a:prstGeom prst="rect">
            <a:avLst/>
          </a:prstGeom>
          <a:solidFill>
            <a:schemeClr val="tx2">
              <a:lumMod val="40000"/>
              <a:lumOff val="60000"/>
            </a:schemeClr>
          </a:solidFill>
        </p:spPr>
        <p:txBody>
          <a:bodyPr wrap="square" lIns="87915" tIns="43958" rIns="87915" bIns="43958" rtlCol="0">
            <a:spAutoFit/>
          </a:bodyPr>
          <a:lstStyle/>
          <a:p>
            <a:r>
              <a:rPr lang="en-GB" sz="1400" dirty="0" smtClean="0"/>
              <a:t>Drafting new UN </a:t>
            </a:r>
            <a:r>
              <a:rPr lang="en-GB" sz="1400" dirty="0" err="1" smtClean="0"/>
              <a:t>Regs</a:t>
            </a:r>
            <a:endParaRPr lang="en-GB" sz="1400" dirty="0"/>
          </a:p>
        </p:txBody>
      </p:sp>
      <p:grpSp>
        <p:nvGrpSpPr>
          <p:cNvPr id="7" name="Group 18"/>
          <p:cNvGrpSpPr/>
          <p:nvPr/>
        </p:nvGrpSpPr>
        <p:grpSpPr>
          <a:xfrm>
            <a:off x="7448772" y="1712424"/>
            <a:ext cx="648072" cy="765086"/>
            <a:chOff x="2504728" y="1772816"/>
            <a:chExt cx="648072" cy="765086"/>
          </a:xfrm>
        </p:grpSpPr>
        <p:sp>
          <p:nvSpPr>
            <p:cNvPr id="51" name="5-Point Star 19"/>
            <p:cNvSpPr/>
            <p:nvPr/>
          </p:nvSpPr>
          <p:spPr>
            <a:xfrm>
              <a:off x="2720752" y="1772816"/>
              <a:ext cx="216024" cy="216024"/>
            </a:xfrm>
            <a:prstGeom prst="star5">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C00000"/>
                </a:solidFill>
              </a:endParaRPr>
            </a:p>
          </p:txBody>
        </p:sp>
        <p:sp>
          <p:nvSpPr>
            <p:cNvPr id="52" name="TextBox 20"/>
            <p:cNvSpPr txBox="1"/>
            <p:nvPr/>
          </p:nvSpPr>
          <p:spPr>
            <a:xfrm>
              <a:off x="2504728" y="2060848"/>
              <a:ext cx="648072" cy="477054"/>
            </a:xfrm>
            <a:prstGeom prst="rect">
              <a:avLst/>
            </a:prstGeom>
            <a:solidFill>
              <a:srgbClr val="92D050"/>
            </a:solidFill>
          </p:spPr>
          <p:txBody>
            <a:bodyPr wrap="square" rtlCol="0">
              <a:spAutoFit/>
            </a:bodyPr>
            <a:lstStyle/>
            <a:p>
              <a:r>
                <a:rPr lang="en-GB" sz="1400" dirty="0"/>
                <a:t>WP.29</a:t>
              </a:r>
            </a:p>
            <a:p>
              <a:r>
                <a:rPr lang="en-GB" sz="1100" dirty="0"/>
                <a:t>March</a:t>
              </a:r>
            </a:p>
          </p:txBody>
        </p:sp>
      </p:grpSp>
      <p:sp>
        <p:nvSpPr>
          <p:cNvPr id="57" name="TextBox 36"/>
          <p:cNvSpPr txBox="1"/>
          <p:nvPr/>
        </p:nvSpPr>
        <p:spPr>
          <a:xfrm>
            <a:off x="8133398" y="1682809"/>
            <a:ext cx="1368153" cy="1381436"/>
          </a:xfrm>
          <a:prstGeom prst="rect">
            <a:avLst/>
          </a:prstGeom>
          <a:solidFill>
            <a:schemeClr val="accent1">
              <a:lumMod val="20000"/>
              <a:lumOff val="80000"/>
            </a:schemeClr>
          </a:solidFill>
          <a:ln>
            <a:solidFill>
              <a:schemeClr val="accent1"/>
            </a:solidFill>
          </a:ln>
        </p:spPr>
        <p:txBody>
          <a:bodyPr wrap="square" lIns="87915" tIns="43958" rIns="87915" bIns="43958" rtlCol="0">
            <a:spAutoFit/>
          </a:bodyPr>
          <a:lstStyle/>
          <a:p>
            <a:pPr algn="ctr"/>
            <a:r>
              <a:rPr lang="en-GB" sz="1400" dirty="0"/>
              <a:t>New series of amendments </a:t>
            </a:r>
            <a:r>
              <a:rPr lang="en-GB" sz="1400" dirty="0" smtClean="0"/>
              <a:t>and TPs to </a:t>
            </a:r>
            <a:r>
              <a:rPr lang="en-GB" sz="1400" dirty="0"/>
              <a:t>freeze the </a:t>
            </a:r>
            <a:r>
              <a:rPr lang="en-GB" sz="1400" dirty="0" smtClean="0"/>
              <a:t>existing UN Regulations</a:t>
            </a:r>
            <a:endParaRPr lang="en-GB" sz="1400" dirty="0"/>
          </a:p>
        </p:txBody>
      </p:sp>
      <p:grpSp>
        <p:nvGrpSpPr>
          <p:cNvPr id="8" name="Group 18"/>
          <p:cNvGrpSpPr/>
          <p:nvPr/>
        </p:nvGrpSpPr>
        <p:grpSpPr>
          <a:xfrm>
            <a:off x="7449277" y="4725144"/>
            <a:ext cx="648072" cy="765086"/>
            <a:chOff x="2504728" y="1772816"/>
            <a:chExt cx="648072" cy="765086"/>
          </a:xfrm>
        </p:grpSpPr>
        <p:sp>
          <p:nvSpPr>
            <p:cNvPr id="59" name="5-Point Star 19"/>
            <p:cNvSpPr/>
            <p:nvPr/>
          </p:nvSpPr>
          <p:spPr>
            <a:xfrm>
              <a:off x="2720752" y="1772816"/>
              <a:ext cx="216024" cy="216024"/>
            </a:xfrm>
            <a:prstGeom prst="star5">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C00000"/>
                </a:solidFill>
              </a:endParaRPr>
            </a:p>
          </p:txBody>
        </p:sp>
        <p:sp>
          <p:nvSpPr>
            <p:cNvPr id="62" name="TextBox 20"/>
            <p:cNvSpPr txBox="1"/>
            <p:nvPr/>
          </p:nvSpPr>
          <p:spPr>
            <a:xfrm>
              <a:off x="2504728" y="2060848"/>
              <a:ext cx="648072" cy="477054"/>
            </a:xfrm>
            <a:prstGeom prst="rect">
              <a:avLst/>
            </a:prstGeom>
            <a:solidFill>
              <a:srgbClr val="92D050"/>
            </a:solidFill>
          </p:spPr>
          <p:txBody>
            <a:bodyPr wrap="square" rtlCol="0">
              <a:spAutoFit/>
            </a:bodyPr>
            <a:lstStyle/>
            <a:p>
              <a:r>
                <a:rPr lang="en-GB" sz="1400" dirty="0"/>
                <a:t>WP.29</a:t>
              </a:r>
            </a:p>
            <a:p>
              <a:r>
                <a:rPr lang="en-GB" sz="1100" dirty="0"/>
                <a:t>March</a:t>
              </a:r>
            </a:p>
          </p:txBody>
        </p:sp>
      </p:grpSp>
      <p:sp>
        <p:nvSpPr>
          <p:cNvPr id="63" name="Cloud Callout 68"/>
          <p:cNvSpPr/>
          <p:nvPr/>
        </p:nvSpPr>
        <p:spPr>
          <a:xfrm>
            <a:off x="1832653" y="2651314"/>
            <a:ext cx="1170130" cy="864096"/>
          </a:xfrm>
          <a:prstGeom prst="cloudCallout">
            <a:avLst>
              <a:gd name="adj1" fmla="val -14363"/>
              <a:gd name="adj2" fmla="val -8549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87915" tIns="43958" rIns="87915" bIns="43958" rtlCol="0" anchor="ctr"/>
          <a:lstStyle/>
          <a:p>
            <a:pPr algn="ctr"/>
            <a:r>
              <a:rPr lang="en-GB" sz="1100" b="1" dirty="0">
                <a:solidFill>
                  <a:srgbClr val="002060"/>
                </a:solidFill>
              </a:rPr>
              <a:t>Prepare the pipeline *</a:t>
            </a:r>
          </a:p>
        </p:txBody>
      </p:sp>
      <p:sp>
        <p:nvSpPr>
          <p:cNvPr id="64" name="Cloud Callout 68"/>
          <p:cNvSpPr/>
          <p:nvPr/>
        </p:nvSpPr>
        <p:spPr>
          <a:xfrm>
            <a:off x="3080793" y="1009531"/>
            <a:ext cx="1578175" cy="607418"/>
          </a:xfrm>
          <a:prstGeom prst="cloudCallout">
            <a:avLst>
              <a:gd name="adj1" fmla="val 17919"/>
              <a:gd name="adj2" fmla="val 9677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87915" tIns="43958" rIns="87915" bIns="43958" rtlCol="0" anchor="ctr"/>
          <a:lstStyle/>
          <a:p>
            <a:pPr algn="ctr"/>
            <a:r>
              <a:rPr lang="en-GB" sz="1100" b="1" dirty="0">
                <a:solidFill>
                  <a:srgbClr val="002060"/>
                </a:solidFill>
              </a:rPr>
              <a:t>Adopt </a:t>
            </a:r>
            <a:r>
              <a:rPr lang="en-GB" sz="1100" b="1" dirty="0" smtClean="0">
                <a:solidFill>
                  <a:srgbClr val="002060"/>
                </a:solidFill>
              </a:rPr>
              <a:t>pipeline proposals</a:t>
            </a:r>
            <a:endParaRPr lang="en-GB" sz="1100" b="1" dirty="0">
              <a:solidFill>
                <a:srgbClr val="002060"/>
              </a:solidFill>
            </a:endParaRPr>
          </a:p>
        </p:txBody>
      </p:sp>
      <p:sp>
        <p:nvSpPr>
          <p:cNvPr id="43" name="Cloud Callout 68"/>
          <p:cNvSpPr/>
          <p:nvPr/>
        </p:nvSpPr>
        <p:spPr>
          <a:xfrm>
            <a:off x="4232921" y="4331947"/>
            <a:ext cx="1456233" cy="734245"/>
          </a:xfrm>
          <a:prstGeom prst="cloudCallout">
            <a:avLst>
              <a:gd name="adj1" fmla="val 40713"/>
              <a:gd name="adj2" fmla="val 8821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87915" tIns="43958" rIns="87915" bIns="43958" rtlCol="0" anchor="ctr"/>
          <a:lstStyle/>
          <a:p>
            <a:pPr algn="ctr"/>
            <a:r>
              <a:rPr lang="en-GB" sz="1100" b="1" dirty="0" smtClean="0">
                <a:solidFill>
                  <a:srgbClr val="002060"/>
                </a:solidFill>
              </a:rPr>
              <a:t>Deadline for working doc to GRE-78</a:t>
            </a:r>
            <a:endParaRPr lang="en-GB" sz="1100" b="1" dirty="0">
              <a:solidFill>
                <a:srgbClr val="002060"/>
              </a:solidFill>
            </a:endParaRPr>
          </a:p>
        </p:txBody>
      </p:sp>
      <p:sp>
        <p:nvSpPr>
          <p:cNvPr id="44" name="Cloud Callout 68"/>
          <p:cNvSpPr/>
          <p:nvPr/>
        </p:nvSpPr>
        <p:spPr>
          <a:xfrm>
            <a:off x="5689154" y="3752614"/>
            <a:ext cx="1620180" cy="866647"/>
          </a:xfrm>
          <a:prstGeom prst="cloudCallout">
            <a:avLst>
              <a:gd name="adj1" fmla="val -3138"/>
              <a:gd name="adj2" fmla="val 7145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87915" tIns="43958" rIns="87915" bIns="43958" rtlCol="0" anchor="ctr"/>
          <a:lstStyle/>
          <a:p>
            <a:pPr algn="ctr"/>
            <a:r>
              <a:rPr lang="en-GB" sz="1100" b="1" dirty="0" smtClean="0">
                <a:solidFill>
                  <a:srgbClr val="002060"/>
                </a:solidFill>
              </a:rPr>
              <a:t>Agree </a:t>
            </a:r>
            <a:r>
              <a:rPr lang="en-GB" sz="1100" b="1" dirty="0">
                <a:solidFill>
                  <a:srgbClr val="002060"/>
                </a:solidFill>
              </a:rPr>
              <a:t>on </a:t>
            </a:r>
            <a:r>
              <a:rPr lang="en-GB" sz="1100" b="1" dirty="0" smtClean="0">
                <a:solidFill>
                  <a:srgbClr val="002060"/>
                </a:solidFill>
              </a:rPr>
              <a:t>new UN </a:t>
            </a:r>
            <a:r>
              <a:rPr lang="en-GB" sz="1100" b="1" dirty="0" err="1" smtClean="0">
                <a:solidFill>
                  <a:srgbClr val="002060"/>
                </a:solidFill>
              </a:rPr>
              <a:t>Regs</a:t>
            </a:r>
            <a:endParaRPr lang="en-GB" sz="1100" b="1" dirty="0">
              <a:solidFill>
                <a:srgbClr val="002060"/>
              </a:solidFill>
            </a:endParaRPr>
          </a:p>
        </p:txBody>
      </p:sp>
      <p:sp>
        <p:nvSpPr>
          <p:cNvPr id="45" name="TextBox 36"/>
          <p:cNvSpPr txBox="1"/>
          <p:nvPr/>
        </p:nvSpPr>
        <p:spPr>
          <a:xfrm>
            <a:off x="8151355" y="4725145"/>
            <a:ext cx="1368153" cy="735105"/>
          </a:xfrm>
          <a:prstGeom prst="rect">
            <a:avLst/>
          </a:prstGeom>
          <a:solidFill>
            <a:schemeClr val="accent1">
              <a:lumMod val="20000"/>
              <a:lumOff val="80000"/>
            </a:schemeClr>
          </a:solidFill>
          <a:ln>
            <a:solidFill>
              <a:schemeClr val="accent1"/>
            </a:solidFill>
          </a:ln>
        </p:spPr>
        <p:txBody>
          <a:bodyPr wrap="square" lIns="87915" tIns="43958" rIns="87915" bIns="43958" rtlCol="0">
            <a:spAutoFit/>
          </a:bodyPr>
          <a:lstStyle/>
          <a:p>
            <a:pPr algn="ctr"/>
            <a:r>
              <a:rPr lang="en-GB" sz="1400" dirty="0"/>
              <a:t>New </a:t>
            </a:r>
            <a:r>
              <a:rPr lang="en-GB" sz="1400" dirty="0" smtClean="0"/>
              <a:t>UN Regulations </a:t>
            </a:r>
            <a:r>
              <a:rPr lang="en-GB" sz="1400" dirty="0"/>
              <a:t>adopted </a:t>
            </a:r>
          </a:p>
        </p:txBody>
      </p:sp>
      <p:grpSp>
        <p:nvGrpSpPr>
          <p:cNvPr id="10" name="Group 14"/>
          <p:cNvGrpSpPr/>
          <p:nvPr/>
        </p:nvGrpSpPr>
        <p:grpSpPr>
          <a:xfrm>
            <a:off x="3080792" y="1700808"/>
            <a:ext cx="720080" cy="595809"/>
            <a:chOff x="2504728" y="1772816"/>
            <a:chExt cx="458233" cy="595810"/>
          </a:xfrm>
        </p:grpSpPr>
        <p:sp>
          <p:nvSpPr>
            <p:cNvPr id="47" name="5-Point Star 12"/>
            <p:cNvSpPr/>
            <p:nvPr/>
          </p:nvSpPr>
          <p:spPr>
            <a:xfrm>
              <a:off x="2648744" y="1772816"/>
              <a:ext cx="216024" cy="216024"/>
            </a:xfrm>
            <a:prstGeom prst="star5">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C00000"/>
                </a:solidFill>
              </a:endParaRPr>
            </a:p>
          </p:txBody>
        </p:sp>
        <p:sp>
          <p:nvSpPr>
            <p:cNvPr id="48" name="TextBox 13"/>
            <p:cNvSpPr txBox="1"/>
            <p:nvPr/>
          </p:nvSpPr>
          <p:spPr>
            <a:xfrm>
              <a:off x="2504728" y="2060849"/>
              <a:ext cx="458233" cy="307777"/>
            </a:xfrm>
            <a:prstGeom prst="rect">
              <a:avLst/>
            </a:prstGeom>
            <a:solidFill>
              <a:srgbClr val="92D050"/>
            </a:solidFill>
          </p:spPr>
          <p:txBody>
            <a:bodyPr wrap="square" rtlCol="0">
              <a:spAutoFit/>
            </a:bodyPr>
            <a:lstStyle/>
            <a:p>
              <a:r>
                <a:rPr lang="en-GB" sz="1400" dirty="0"/>
                <a:t>GRE-76</a:t>
              </a:r>
            </a:p>
          </p:txBody>
        </p:sp>
      </p:grpSp>
      <p:grpSp>
        <p:nvGrpSpPr>
          <p:cNvPr id="12" name="Group 14"/>
          <p:cNvGrpSpPr/>
          <p:nvPr/>
        </p:nvGrpSpPr>
        <p:grpSpPr>
          <a:xfrm>
            <a:off x="6123130" y="4897963"/>
            <a:ext cx="720080" cy="595809"/>
            <a:chOff x="2504728" y="1772816"/>
            <a:chExt cx="458233" cy="595810"/>
          </a:xfrm>
        </p:grpSpPr>
        <p:sp>
          <p:nvSpPr>
            <p:cNvPr id="73" name="5-Point Star 12"/>
            <p:cNvSpPr/>
            <p:nvPr/>
          </p:nvSpPr>
          <p:spPr>
            <a:xfrm>
              <a:off x="2648744" y="1772816"/>
              <a:ext cx="216024" cy="216024"/>
            </a:xfrm>
            <a:prstGeom prst="star5">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C00000"/>
                </a:solidFill>
              </a:endParaRPr>
            </a:p>
          </p:txBody>
        </p:sp>
        <p:sp>
          <p:nvSpPr>
            <p:cNvPr id="74" name="TextBox 13"/>
            <p:cNvSpPr txBox="1"/>
            <p:nvPr/>
          </p:nvSpPr>
          <p:spPr>
            <a:xfrm>
              <a:off x="2504728" y="2060849"/>
              <a:ext cx="458233" cy="307777"/>
            </a:xfrm>
            <a:prstGeom prst="rect">
              <a:avLst/>
            </a:prstGeom>
            <a:solidFill>
              <a:srgbClr val="92D050"/>
            </a:solidFill>
          </p:spPr>
          <p:txBody>
            <a:bodyPr wrap="square" rtlCol="0">
              <a:spAutoFit/>
            </a:bodyPr>
            <a:lstStyle/>
            <a:p>
              <a:r>
                <a:rPr lang="en-GB" sz="1400" dirty="0"/>
                <a:t>GRE-78</a:t>
              </a:r>
            </a:p>
          </p:txBody>
        </p:sp>
      </p:grpSp>
      <p:sp>
        <p:nvSpPr>
          <p:cNvPr id="4" name="CasellaDiTesto 3"/>
          <p:cNvSpPr txBox="1"/>
          <p:nvPr/>
        </p:nvSpPr>
        <p:spPr>
          <a:xfrm>
            <a:off x="272480" y="6293714"/>
            <a:ext cx="8791380" cy="519662"/>
          </a:xfrm>
          <a:prstGeom prst="rect">
            <a:avLst/>
          </a:prstGeom>
          <a:solidFill>
            <a:schemeClr val="bg1"/>
          </a:solidFill>
        </p:spPr>
        <p:txBody>
          <a:bodyPr wrap="none" lIns="87915" tIns="43958" rIns="87915" bIns="43958" rtlCol="0">
            <a:spAutoFit/>
          </a:bodyPr>
          <a:lstStyle/>
          <a:p>
            <a:r>
              <a:rPr lang="en-GB" sz="1400" dirty="0" smtClean="0"/>
              <a:t>* Decide which pending proposals shall be on GRE-76 agenda - Last change to Regulations candidate for simplification </a:t>
            </a:r>
          </a:p>
          <a:p>
            <a:r>
              <a:rPr lang="en-GB" sz="1400" dirty="0" smtClean="0"/>
              <a:t>** Agree on each pending proposal to be submitted to WP.29</a:t>
            </a:r>
            <a:endParaRPr lang="en-GB" sz="1400" dirty="0"/>
          </a:p>
        </p:txBody>
      </p:sp>
      <p:grpSp>
        <p:nvGrpSpPr>
          <p:cNvPr id="15" name="Group 14"/>
          <p:cNvGrpSpPr/>
          <p:nvPr/>
        </p:nvGrpSpPr>
        <p:grpSpPr>
          <a:xfrm>
            <a:off x="6123130" y="1787218"/>
            <a:ext cx="720080" cy="595809"/>
            <a:chOff x="2504728" y="1772816"/>
            <a:chExt cx="458233" cy="595810"/>
          </a:xfrm>
        </p:grpSpPr>
        <p:sp>
          <p:nvSpPr>
            <p:cNvPr id="41" name="5-Point Star 12"/>
            <p:cNvSpPr/>
            <p:nvPr/>
          </p:nvSpPr>
          <p:spPr>
            <a:xfrm>
              <a:off x="2648744" y="1772816"/>
              <a:ext cx="216024" cy="216024"/>
            </a:xfrm>
            <a:prstGeom prst="star5">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C00000"/>
                </a:solidFill>
              </a:endParaRPr>
            </a:p>
          </p:txBody>
        </p:sp>
        <p:sp>
          <p:nvSpPr>
            <p:cNvPr id="42" name="TextBox 13"/>
            <p:cNvSpPr txBox="1"/>
            <p:nvPr/>
          </p:nvSpPr>
          <p:spPr>
            <a:xfrm>
              <a:off x="2504728" y="2060849"/>
              <a:ext cx="458233" cy="307777"/>
            </a:xfrm>
            <a:prstGeom prst="rect">
              <a:avLst/>
            </a:prstGeom>
            <a:solidFill>
              <a:srgbClr val="92D050"/>
            </a:solidFill>
          </p:spPr>
          <p:txBody>
            <a:bodyPr wrap="square" rtlCol="0">
              <a:spAutoFit/>
            </a:bodyPr>
            <a:lstStyle/>
            <a:p>
              <a:r>
                <a:rPr lang="en-GB" sz="1400" dirty="0"/>
                <a:t>GRE-78</a:t>
              </a:r>
            </a:p>
          </p:txBody>
        </p:sp>
      </p:grpSp>
      <p:sp>
        <p:nvSpPr>
          <p:cNvPr id="60" name="Cloud Callout 59"/>
          <p:cNvSpPr/>
          <p:nvPr/>
        </p:nvSpPr>
        <p:spPr>
          <a:xfrm>
            <a:off x="4718974" y="1182350"/>
            <a:ext cx="1560173" cy="950506"/>
          </a:xfrm>
          <a:prstGeom prst="cloudCallout">
            <a:avLst>
              <a:gd name="adj1" fmla="val 37739"/>
              <a:gd name="adj2" fmla="val 5740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87915" tIns="43958" rIns="87915" bIns="43958" rtlCol="0" anchor="ctr"/>
          <a:lstStyle/>
          <a:p>
            <a:pPr algn="ctr"/>
            <a:r>
              <a:rPr lang="en-GB" sz="1100" b="1" dirty="0">
                <a:solidFill>
                  <a:srgbClr val="002060"/>
                </a:solidFill>
              </a:rPr>
              <a:t>Agree on </a:t>
            </a:r>
            <a:r>
              <a:rPr lang="en-GB" sz="1100" b="1" dirty="0" smtClean="0">
                <a:solidFill>
                  <a:srgbClr val="002060"/>
                </a:solidFill>
              </a:rPr>
              <a:t> TPs and freezing</a:t>
            </a:r>
            <a:r>
              <a:rPr lang="en-GB" sz="1100" b="1" dirty="0">
                <a:solidFill>
                  <a:srgbClr val="002060"/>
                </a:solidFill>
              </a:rPr>
              <a:t> </a:t>
            </a:r>
            <a:r>
              <a:rPr lang="en-GB" sz="1100" b="1" dirty="0" smtClean="0">
                <a:solidFill>
                  <a:srgbClr val="002060"/>
                </a:solidFill>
              </a:rPr>
              <a:t>of existing UN </a:t>
            </a:r>
            <a:r>
              <a:rPr lang="en-GB" sz="1100" b="1" dirty="0" err="1" smtClean="0">
                <a:solidFill>
                  <a:srgbClr val="002060"/>
                </a:solidFill>
              </a:rPr>
              <a:t>Regs</a:t>
            </a:r>
            <a:endParaRPr lang="en-GB" sz="1100" b="1" dirty="0">
              <a:solidFill>
                <a:srgbClr val="002060"/>
              </a:solidFill>
            </a:endParaRPr>
          </a:p>
        </p:txBody>
      </p:sp>
      <p:sp>
        <p:nvSpPr>
          <p:cNvPr id="61" name="Cloud Callout 60"/>
          <p:cNvSpPr/>
          <p:nvPr/>
        </p:nvSpPr>
        <p:spPr>
          <a:xfrm>
            <a:off x="7449278" y="3774638"/>
            <a:ext cx="1179398" cy="786178"/>
          </a:xfrm>
          <a:prstGeom prst="cloudCallout">
            <a:avLst>
              <a:gd name="adj1" fmla="val -2761"/>
              <a:gd name="adj2" fmla="val 10029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87915" tIns="43958" rIns="87915" bIns="43958" rtlCol="0" anchor="ctr"/>
          <a:lstStyle/>
          <a:p>
            <a:pPr algn="ctr"/>
            <a:r>
              <a:rPr lang="en-GB" sz="1100" b="1" dirty="0" smtClean="0">
                <a:solidFill>
                  <a:srgbClr val="002060"/>
                </a:solidFill>
              </a:rPr>
              <a:t>Adopt new UN </a:t>
            </a:r>
            <a:r>
              <a:rPr lang="en-GB" sz="1100" b="1" dirty="0" err="1" smtClean="0">
                <a:solidFill>
                  <a:srgbClr val="002060"/>
                </a:solidFill>
              </a:rPr>
              <a:t>Regs</a:t>
            </a:r>
            <a:endParaRPr lang="en-GB" sz="1100" b="1" dirty="0">
              <a:solidFill>
                <a:srgbClr val="002060"/>
              </a:solidFill>
            </a:endParaRPr>
          </a:p>
        </p:txBody>
      </p:sp>
      <p:sp>
        <p:nvSpPr>
          <p:cNvPr id="72" name="Cloud Callout 71"/>
          <p:cNvSpPr/>
          <p:nvPr/>
        </p:nvSpPr>
        <p:spPr>
          <a:xfrm>
            <a:off x="6591183" y="1009531"/>
            <a:ext cx="1179398" cy="699768"/>
          </a:xfrm>
          <a:prstGeom prst="cloudCallout">
            <a:avLst>
              <a:gd name="adj1" fmla="val 30571"/>
              <a:gd name="adj2" fmla="val 8725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87915" tIns="43958" rIns="87915" bIns="43958" rtlCol="0" anchor="ctr"/>
          <a:lstStyle/>
          <a:p>
            <a:pPr algn="ctr"/>
            <a:r>
              <a:rPr lang="en-GB" sz="1100" b="1" dirty="0" smtClean="0">
                <a:solidFill>
                  <a:srgbClr val="002060"/>
                </a:solidFill>
              </a:rPr>
              <a:t>Adopt TPs and freeze UN </a:t>
            </a:r>
            <a:r>
              <a:rPr lang="en-GB" sz="1100" b="1" dirty="0" err="1" smtClean="0">
                <a:solidFill>
                  <a:srgbClr val="002060"/>
                </a:solidFill>
              </a:rPr>
              <a:t>Regs</a:t>
            </a:r>
            <a:endParaRPr lang="en-GB" sz="1100" b="1" dirty="0">
              <a:solidFill>
                <a:srgbClr val="002060"/>
              </a:solidFill>
            </a:endParaRPr>
          </a:p>
        </p:txBody>
      </p:sp>
      <p:sp>
        <p:nvSpPr>
          <p:cNvPr id="53" name="Cloud Callout 68"/>
          <p:cNvSpPr/>
          <p:nvPr/>
        </p:nvSpPr>
        <p:spPr>
          <a:xfrm>
            <a:off x="1754645" y="3783528"/>
            <a:ext cx="1824202" cy="866647"/>
          </a:xfrm>
          <a:prstGeom prst="cloudCallout">
            <a:avLst>
              <a:gd name="adj1" fmla="val 34244"/>
              <a:gd name="adj2" fmla="val 7429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87915" tIns="43958" rIns="87915" bIns="43958" rtlCol="0" anchor="ctr"/>
          <a:lstStyle/>
          <a:p>
            <a:pPr algn="ctr"/>
            <a:r>
              <a:rPr lang="en-GB" sz="1100" b="1" dirty="0">
                <a:solidFill>
                  <a:srgbClr val="002060"/>
                </a:solidFill>
              </a:rPr>
              <a:t>First </a:t>
            </a:r>
            <a:r>
              <a:rPr lang="en-GB" sz="1100" b="1" dirty="0" smtClean="0">
                <a:solidFill>
                  <a:srgbClr val="002060"/>
                </a:solidFill>
              </a:rPr>
              <a:t>informal proposals to </a:t>
            </a:r>
            <a:r>
              <a:rPr lang="en-GB" sz="1100" b="1" dirty="0">
                <a:solidFill>
                  <a:srgbClr val="002060"/>
                </a:solidFill>
              </a:rPr>
              <a:t>GRE of </a:t>
            </a:r>
            <a:r>
              <a:rPr lang="en-GB" sz="1100" b="1" dirty="0" smtClean="0">
                <a:solidFill>
                  <a:srgbClr val="002060"/>
                </a:solidFill>
              </a:rPr>
              <a:t>new UN </a:t>
            </a:r>
            <a:r>
              <a:rPr lang="en-GB" sz="1100" b="1" dirty="0" err="1" smtClean="0">
                <a:solidFill>
                  <a:srgbClr val="002060"/>
                </a:solidFill>
              </a:rPr>
              <a:t>Regs</a:t>
            </a:r>
            <a:endParaRPr lang="en-GB" sz="1100" b="1" dirty="0">
              <a:solidFill>
                <a:srgbClr val="002060"/>
              </a:solidFill>
            </a:endParaRPr>
          </a:p>
        </p:txBody>
      </p:sp>
      <p:grpSp>
        <p:nvGrpSpPr>
          <p:cNvPr id="16" name="Group 14"/>
          <p:cNvGrpSpPr/>
          <p:nvPr/>
        </p:nvGrpSpPr>
        <p:grpSpPr>
          <a:xfrm>
            <a:off x="3362823" y="4450351"/>
            <a:ext cx="720080" cy="595809"/>
            <a:chOff x="2504728" y="1772816"/>
            <a:chExt cx="458233" cy="595810"/>
          </a:xfrm>
        </p:grpSpPr>
        <p:sp>
          <p:nvSpPr>
            <p:cNvPr id="56" name="5-Point Star 12"/>
            <p:cNvSpPr/>
            <p:nvPr/>
          </p:nvSpPr>
          <p:spPr>
            <a:xfrm>
              <a:off x="2648744" y="1772816"/>
              <a:ext cx="216024" cy="216024"/>
            </a:xfrm>
            <a:prstGeom prst="star5">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C00000"/>
                </a:solidFill>
              </a:endParaRPr>
            </a:p>
          </p:txBody>
        </p:sp>
        <p:sp>
          <p:nvSpPr>
            <p:cNvPr id="75" name="TextBox 13"/>
            <p:cNvSpPr txBox="1"/>
            <p:nvPr/>
          </p:nvSpPr>
          <p:spPr>
            <a:xfrm>
              <a:off x="2504728" y="2060849"/>
              <a:ext cx="458233" cy="307777"/>
            </a:xfrm>
            <a:prstGeom prst="rect">
              <a:avLst/>
            </a:prstGeom>
            <a:solidFill>
              <a:srgbClr val="92D050"/>
            </a:solidFill>
          </p:spPr>
          <p:txBody>
            <a:bodyPr wrap="square" rtlCol="0">
              <a:spAutoFit/>
            </a:bodyPr>
            <a:lstStyle/>
            <a:p>
              <a:r>
                <a:rPr lang="en-GB" sz="1400" dirty="0" smtClean="0"/>
                <a:t>GRE-76</a:t>
              </a:r>
              <a:endParaRPr lang="en-GB" sz="1400" dirty="0"/>
            </a:p>
          </p:txBody>
        </p:sp>
      </p:grpSp>
      <p:sp>
        <p:nvSpPr>
          <p:cNvPr id="50" name="Slide Number Placeholder 11"/>
          <p:cNvSpPr>
            <a:spLocks noGrp="1"/>
          </p:cNvSpPr>
          <p:nvPr>
            <p:ph type="sldNum" sz="quarter" idx="12"/>
          </p:nvPr>
        </p:nvSpPr>
        <p:spPr>
          <a:xfrm>
            <a:off x="9345488" y="6381328"/>
            <a:ext cx="425252" cy="340148"/>
          </a:xfrm>
          <a:ln>
            <a:solidFill>
              <a:schemeClr val="accent1"/>
            </a:solidFill>
          </a:ln>
        </p:spPr>
        <p:txBody>
          <a:bodyPr/>
          <a:lstStyle/>
          <a:p>
            <a:pPr algn="ctr"/>
            <a:fld id="{EB606F99-AF4C-43D3-8DA9-0FC98A7A07DC}" type="slidenum">
              <a:rPr lang="en-US" b="1" smtClean="0">
                <a:solidFill>
                  <a:schemeClr val="tx1"/>
                </a:solidFill>
              </a:rPr>
              <a:pPr algn="ctr"/>
              <a:t>6</a:t>
            </a:fld>
            <a:endParaRPr lang="en-US" b="1" dirty="0">
              <a:solidFill>
                <a:schemeClr val="tx1"/>
              </a:solidFill>
            </a:endParaRPr>
          </a:p>
        </p:txBody>
      </p:sp>
    </p:spTree>
    <p:extLst>
      <p:ext uri="{BB962C8B-B14F-4D97-AF65-F5344CB8AC3E}">
        <p14:creationId xmlns:p14="http://schemas.microsoft.com/office/powerpoint/2010/main" val="39781562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extLst>
              <p:ext uri="{D42A27DB-BD31-4B8C-83A1-F6EECF244321}">
                <p14:modId xmlns:p14="http://schemas.microsoft.com/office/powerpoint/2010/main" val="299104239"/>
              </p:ext>
            </p:extLst>
          </p:nvPr>
        </p:nvGraphicFramePr>
        <p:xfrm>
          <a:off x="628650" y="1218902"/>
          <a:ext cx="8777288" cy="5378450"/>
        </p:xfrm>
        <a:graphic>
          <a:graphicData uri="http://schemas.openxmlformats.org/presentationml/2006/ole">
            <mc:AlternateContent xmlns:mc="http://schemas.openxmlformats.org/markup-compatibility/2006">
              <mc:Choice xmlns:v="urn:schemas-microsoft-com:vml" Requires="v">
                <p:oleObj spid="_x0000_s1033" name="Documento" r:id="rId3" imgW="9651982" imgH="5917987" progId="Word.Document.12">
                  <p:embed/>
                </p:oleObj>
              </mc:Choice>
              <mc:Fallback>
                <p:oleObj name="Documento" r:id="rId3" imgW="9651982" imgH="5917987" progId="Word.Document.12">
                  <p:embed/>
                  <p:pic>
                    <p:nvPicPr>
                      <p:cNvPr id="0" name="Picture 4"/>
                      <p:cNvPicPr>
                        <a:picLocks noChangeAspect="1" noChangeArrowheads="1"/>
                      </p:cNvPicPr>
                      <p:nvPr/>
                    </p:nvPicPr>
                    <p:blipFill>
                      <a:blip r:embed="rId4"/>
                      <a:srcRect/>
                      <a:stretch>
                        <a:fillRect/>
                      </a:stretch>
                    </p:blipFill>
                    <p:spPr bwMode="auto">
                      <a:xfrm>
                        <a:off x="628650" y="1218902"/>
                        <a:ext cx="8777288" cy="537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TextBox 6"/>
          <p:cNvSpPr txBox="1"/>
          <p:nvPr/>
        </p:nvSpPr>
        <p:spPr>
          <a:xfrm>
            <a:off x="4160912" y="116632"/>
            <a:ext cx="5328593" cy="368595"/>
          </a:xfrm>
          <a:prstGeom prst="rect">
            <a:avLst/>
          </a:prstGeom>
          <a:solidFill>
            <a:schemeClr val="accent5">
              <a:lumMod val="40000"/>
              <a:lumOff val="60000"/>
            </a:schemeClr>
          </a:solidFill>
          <a:ln>
            <a:solidFill>
              <a:schemeClr val="accent1"/>
            </a:solidFill>
          </a:ln>
        </p:spPr>
        <p:txBody>
          <a:bodyPr wrap="square" lIns="87915" tIns="43958" rIns="87915" bIns="43958" rtlCol="0">
            <a:spAutoFit/>
          </a:bodyPr>
          <a:lstStyle/>
          <a:p>
            <a:pPr algn="r">
              <a:lnSpc>
                <a:spcPts val="2077"/>
              </a:lnSpc>
              <a:spcAft>
                <a:spcPts val="577"/>
              </a:spcAft>
            </a:pPr>
            <a:r>
              <a:rPr lang="en-GB" sz="2300" dirty="0" smtClean="0"/>
              <a:t>Regulation structure after Simplification</a:t>
            </a:r>
            <a:endParaRPr lang="en-GB" sz="2300" dirty="0"/>
          </a:p>
        </p:txBody>
      </p:sp>
      <p:sp>
        <p:nvSpPr>
          <p:cNvPr id="1027" name="Rectangle 3"/>
          <p:cNvSpPr>
            <a:spLocks noChangeArrowheads="1"/>
          </p:cNvSpPr>
          <p:nvPr/>
        </p:nvSpPr>
        <p:spPr bwMode="auto">
          <a:xfrm>
            <a:off x="2936776" y="620688"/>
            <a:ext cx="351284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ja-JP" sz="2400" b="0" i="0" u="none" strike="noStrike" cap="none" normalizeH="0" baseline="0" dirty="0" smtClean="0">
                <a:ln>
                  <a:noFill/>
                </a:ln>
                <a:solidFill>
                  <a:schemeClr val="tx1"/>
                </a:solidFill>
                <a:effectLst/>
                <a:ea typeface="MS Mincho" pitchFamily="49" charset="-128"/>
                <a:cs typeface="Times New Roman" pitchFamily="18" charset="0"/>
              </a:rPr>
              <a:t>14 Live Regulations </a:t>
            </a:r>
            <a:endParaRPr kumimoji="0" lang="en-US" altLang="ja-JP" sz="2400" b="0" i="0" u="none" strike="noStrike" cap="none" normalizeH="0" baseline="0" dirty="0" smtClean="0">
              <a:ln>
                <a:noFill/>
              </a:ln>
              <a:solidFill>
                <a:schemeClr val="tx1"/>
              </a:solidFill>
              <a:effectLst/>
              <a:cs typeface="Arial" pitchFamily="34" charset="0"/>
            </a:endParaRPr>
          </a:p>
        </p:txBody>
      </p:sp>
      <p:sp>
        <p:nvSpPr>
          <p:cNvPr id="11" name="Cloud Callout 10"/>
          <p:cNvSpPr/>
          <p:nvPr/>
        </p:nvSpPr>
        <p:spPr>
          <a:xfrm>
            <a:off x="7241704" y="3284984"/>
            <a:ext cx="2664296" cy="936104"/>
          </a:xfrm>
          <a:prstGeom prst="cloudCallout">
            <a:avLst>
              <a:gd name="adj1" fmla="val -79319"/>
              <a:gd name="adj2" fmla="val -1619"/>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To be decided whether to combine into one new regulation</a:t>
            </a:r>
            <a:endParaRPr lang="en-GB" sz="1200" dirty="0">
              <a:solidFill>
                <a:schemeClr val="tx1"/>
              </a:solidFill>
            </a:endParaRPr>
          </a:p>
        </p:txBody>
      </p:sp>
      <p:sp>
        <p:nvSpPr>
          <p:cNvPr id="12" name="Slide Number Placeholder 11"/>
          <p:cNvSpPr>
            <a:spLocks noGrp="1"/>
          </p:cNvSpPr>
          <p:nvPr>
            <p:ph type="sldNum" sz="quarter" idx="12"/>
          </p:nvPr>
        </p:nvSpPr>
        <p:spPr>
          <a:xfrm>
            <a:off x="9345488" y="6381328"/>
            <a:ext cx="425252" cy="340148"/>
          </a:xfrm>
          <a:ln>
            <a:solidFill>
              <a:schemeClr val="accent1"/>
            </a:solidFill>
          </a:ln>
        </p:spPr>
        <p:txBody>
          <a:bodyPr/>
          <a:lstStyle/>
          <a:p>
            <a:pPr algn="ctr"/>
            <a:fld id="{EB606F99-AF4C-43D3-8DA9-0FC98A7A07DC}" type="slidenum">
              <a:rPr lang="en-US" b="1" smtClean="0">
                <a:solidFill>
                  <a:schemeClr val="tx1"/>
                </a:solidFill>
              </a:rPr>
              <a:pPr algn="ctr"/>
              <a:t>7</a:t>
            </a:fld>
            <a:endParaRPr lang="en-US" b="1"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nvGraphicFramePr>
        <p:xfrm>
          <a:off x="272480" y="1052736"/>
          <a:ext cx="9217024" cy="5510025"/>
        </p:xfrm>
        <a:graphic>
          <a:graphicData uri="http://schemas.openxmlformats.org/drawingml/2006/table">
            <a:tbl>
              <a:tblPr/>
              <a:tblGrid>
                <a:gridCol w="419352"/>
                <a:gridCol w="8797672"/>
              </a:tblGrid>
              <a:tr h="139370">
                <a:tc>
                  <a:txBody>
                    <a:bodyPr/>
                    <a:lstStyle/>
                    <a:p>
                      <a:pPr algn="ctr" fontAlgn="b"/>
                      <a:r>
                        <a:rPr lang="en-US" sz="1100" b="0" i="0" u="none" strike="noStrike" dirty="0">
                          <a:solidFill>
                            <a:srgbClr val="000000"/>
                          </a:solidFill>
                          <a:latin typeface="Calibri"/>
                        </a:rPr>
                        <a:t>1</a:t>
                      </a:r>
                    </a:p>
                  </a:txBody>
                  <a:tcPr marL="4695" marR="4695" marT="4695" marB="0" anchor="b">
                    <a:lnL>
                      <a:noFill/>
                    </a:lnL>
                    <a:lnR>
                      <a:noFill/>
                    </a:lnR>
                    <a:lnT>
                      <a:noFill/>
                    </a:lnT>
                    <a:lnB>
                      <a:noFill/>
                    </a:lnB>
                  </a:tcPr>
                </a:tc>
                <a:tc>
                  <a:txBody>
                    <a:bodyPr/>
                    <a:lstStyle/>
                    <a:p>
                      <a:pPr algn="l" fontAlgn="b"/>
                      <a:r>
                        <a:rPr lang="en-GB" sz="1100" b="0" i="0" u="none" strike="noStrike" dirty="0">
                          <a:solidFill>
                            <a:srgbClr val="000000"/>
                          </a:solidFill>
                          <a:latin typeface="Calibri"/>
                        </a:rPr>
                        <a:t>motor vehicle headlamps emitting an asymmetrical passing beam and/or a driving beam and equipped with filament lamps of categories R2 and/or HS1</a:t>
                      </a:r>
                    </a:p>
                  </a:txBody>
                  <a:tcPr marL="4695" marR="4695" marT="4695" marB="0" anchor="b">
                    <a:lnL>
                      <a:noFill/>
                    </a:lnL>
                    <a:lnR>
                      <a:noFill/>
                    </a:lnR>
                    <a:lnT>
                      <a:noFill/>
                    </a:lnT>
                    <a:lnB>
                      <a:noFill/>
                    </a:lnB>
                  </a:tcPr>
                </a:tc>
              </a:tr>
              <a:tr h="139370">
                <a:tc>
                  <a:txBody>
                    <a:bodyPr/>
                    <a:lstStyle/>
                    <a:p>
                      <a:pPr algn="ctr" fontAlgn="b"/>
                      <a:r>
                        <a:rPr lang="en-US" sz="1100" b="0" i="0" u="none" strike="noStrike">
                          <a:solidFill>
                            <a:srgbClr val="000000"/>
                          </a:solidFill>
                          <a:latin typeface="Calibri"/>
                        </a:rPr>
                        <a:t>2</a:t>
                      </a:r>
                    </a:p>
                  </a:txBody>
                  <a:tcPr marL="4695" marR="4695" marT="4695" marB="0" anchor="b">
                    <a:lnL>
                      <a:noFill/>
                    </a:lnL>
                    <a:lnR>
                      <a:noFill/>
                    </a:lnR>
                    <a:lnT>
                      <a:noFill/>
                    </a:lnT>
                    <a:lnB>
                      <a:noFill/>
                    </a:lnB>
                  </a:tcPr>
                </a:tc>
                <a:tc>
                  <a:txBody>
                    <a:bodyPr/>
                    <a:lstStyle/>
                    <a:p>
                      <a:pPr algn="l" fontAlgn="b"/>
                      <a:r>
                        <a:rPr lang="en-GB" sz="1100" b="0" i="0" u="none" strike="noStrike">
                          <a:solidFill>
                            <a:srgbClr val="000000"/>
                          </a:solidFill>
                          <a:latin typeface="Calibri"/>
                        </a:rPr>
                        <a:t> incandescent electric lamps for headlamps emitting an asymmetrical passing beam or a driving beam or both</a:t>
                      </a:r>
                    </a:p>
                  </a:txBody>
                  <a:tcPr marL="4695" marR="4695" marT="4695" marB="0" anchor="b">
                    <a:lnL>
                      <a:noFill/>
                    </a:lnL>
                    <a:lnR>
                      <a:noFill/>
                    </a:lnR>
                    <a:lnT>
                      <a:noFill/>
                    </a:lnT>
                    <a:lnB>
                      <a:noFill/>
                    </a:lnB>
                  </a:tcPr>
                </a:tc>
              </a:tr>
              <a:tr h="139370">
                <a:tc>
                  <a:txBody>
                    <a:bodyPr/>
                    <a:lstStyle/>
                    <a:p>
                      <a:pPr algn="ctr" fontAlgn="b"/>
                      <a:r>
                        <a:rPr lang="en-US" sz="1100" b="0" i="0" u="none" strike="noStrike">
                          <a:solidFill>
                            <a:srgbClr val="000000"/>
                          </a:solidFill>
                          <a:latin typeface="Calibri"/>
                        </a:rPr>
                        <a:t>3</a:t>
                      </a:r>
                    </a:p>
                  </a:txBody>
                  <a:tcPr marL="4695" marR="4695" marT="4695" marB="0" anchor="b">
                    <a:lnL>
                      <a:noFill/>
                    </a:lnL>
                    <a:lnR>
                      <a:noFill/>
                    </a:lnR>
                    <a:lnT>
                      <a:noFill/>
                    </a:lnT>
                    <a:lnB>
                      <a:noFill/>
                    </a:lnB>
                  </a:tcPr>
                </a:tc>
                <a:tc>
                  <a:txBody>
                    <a:bodyPr/>
                    <a:lstStyle/>
                    <a:p>
                      <a:pPr algn="l" fontAlgn="b"/>
                      <a:r>
                        <a:rPr lang="en-GB" sz="1100" b="0" i="0" u="none" strike="noStrike">
                          <a:solidFill>
                            <a:srgbClr val="000000"/>
                          </a:solidFill>
                          <a:latin typeface="Calibri"/>
                        </a:rPr>
                        <a:t>retro-reflecting devices for power-driven vehicles and their trailers</a:t>
                      </a:r>
                    </a:p>
                  </a:txBody>
                  <a:tcPr marL="4695" marR="4695" marT="4695" marB="0" anchor="b">
                    <a:lnL>
                      <a:noFill/>
                    </a:lnL>
                    <a:lnR>
                      <a:noFill/>
                    </a:lnR>
                    <a:lnT>
                      <a:noFill/>
                    </a:lnT>
                    <a:lnB>
                      <a:noFill/>
                    </a:lnB>
                  </a:tcPr>
                </a:tc>
              </a:tr>
              <a:tr h="139370">
                <a:tc>
                  <a:txBody>
                    <a:bodyPr/>
                    <a:lstStyle/>
                    <a:p>
                      <a:pPr algn="ctr" fontAlgn="b"/>
                      <a:r>
                        <a:rPr lang="en-US" sz="1100" b="0" i="0" u="none" strike="noStrike">
                          <a:solidFill>
                            <a:srgbClr val="000000"/>
                          </a:solidFill>
                          <a:latin typeface="Calibri"/>
                        </a:rPr>
                        <a:t>4</a:t>
                      </a:r>
                    </a:p>
                  </a:txBody>
                  <a:tcPr marL="4695" marR="4695" marT="4695" marB="0" anchor="b">
                    <a:lnL>
                      <a:noFill/>
                    </a:lnL>
                    <a:lnR>
                      <a:noFill/>
                    </a:lnR>
                    <a:lnT>
                      <a:noFill/>
                    </a:lnT>
                    <a:lnB>
                      <a:noFill/>
                    </a:lnB>
                  </a:tcPr>
                </a:tc>
                <a:tc>
                  <a:txBody>
                    <a:bodyPr/>
                    <a:lstStyle/>
                    <a:p>
                      <a:pPr algn="l" fontAlgn="b"/>
                      <a:r>
                        <a:rPr lang="en-GB" sz="1100" b="0" i="0" u="none" strike="noStrike">
                          <a:solidFill>
                            <a:srgbClr val="000000"/>
                          </a:solidFill>
                          <a:latin typeface="Calibri"/>
                        </a:rPr>
                        <a:t>devices for the illumination of rear registration plates of power-driven vehicles and their trailers</a:t>
                      </a:r>
                    </a:p>
                  </a:txBody>
                  <a:tcPr marL="4695" marR="4695" marT="4695" marB="0" anchor="b">
                    <a:lnL>
                      <a:noFill/>
                    </a:lnL>
                    <a:lnR>
                      <a:noFill/>
                    </a:lnR>
                    <a:lnT>
                      <a:noFill/>
                    </a:lnT>
                    <a:lnB>
                      <a:noFill/>
                    </a:lnB>
                  </a:tcPr>
                </a:tc>
              </a:tr>
              <a:tr h="139370">
                <a:tc>
                  <a:txBody>
                    <a:bodyPr/>
                    <a:lstStyle/>
                    <a:p>
                      <a:pPr algn="ctr" fontAlgn="b"/>
                      <a:r>
                        <a:rPr lang="en-US" sz="1100" b="0" i="0" u="none" strike="noStrike">
                          <a:solidFill>
                            <a:srgbClr val="000000"/>
                          </a:solidFill>
                          <a:latin typeface="Calibri"/>
                        </a:rPr>
                        <a:t>5</a:t>
                      </a:r>
                    </a:p>
                  </a:txBody>
                  <a:tcPr marL="4695" marR="4695" marT="4695" marB="0" anchor="b">
                    <a:lnL>
                      <a:noFill/>
                    </a:lnL>
                    <a:lnR>
                      <a:noFill/>
                    </a:lnR>
                    <a:lnT>
                      <a:noFill/>
                    </a:lnT>
                    <a:lnB>
                      <a:noFill/>
                    </a:lnB>
                  </a:tcPr>
                </a:tc>
                <a:tc>
                  <a:txBody>
                    <a:bodyPr/>
                    <a:lstStyle/>
                    <a:p>
                      <a:pPr algn="l" fontAlgn="b"/>
                      <a:r>
                        <a:rPr lang="en-GB" sz="1100" b="0" i="0" u="none" strike="noStrike">
                          <a:solidFill>
                            <a:srgbClr val="000000"/>
                          </a:solidFill>
                          <a:latin typeface="Calibri"/>
                        </a:rPr>
                        <a:t>power-driven vehicle's "sealed beam" headlamps (SB) emitting a European asymmetrical passing beam or a driving beam or both</a:t>
                      </a:r>
                    </a:p>
                  </a:txBody>
                  <a:tcPr marL="4695" marR="4695" marT="4695" marB="0" anchor="b">
                    <a:lnL>
                      <a:noFill/>
                    </a:lnL>
                    <a:lnR>
                      <a:noFill/>
                    </a:lnR>
                    <a:lnT>
                      <a:noFill/>
                    </a:lnT>
                    <a:lnB>
                      <a:noFill/>
                    </a:lnB>
                  </a:tcPr>
                </a:tc>
              </a:tr>
              <a:tr h="139370">
                <a:tc>
                  <a:txBody>
                    <a:bodyPr/>
                    <a:lstStyle/>
                    <a:p>
                      <a:pPr algn="ctr" fontAlgn="b"/>
                      <a:r>
                        <a:rPr lang="en-US" sz="1100" b="0" i="0" u="none" strike="noStrike">
                          <a:solidFill>
                            <a:srgbClr val="000000"/>
                          </a:solidFill>
                          <a:latin typeface="Calibri"/>
                        </a:rPr>
                        <a:t>6</a:t>
                      </a:r>
                    </a:p>
                  </a:txBody>
                  <a:tcPr marL="4695" marR="4695" marT="4695" marB="0" anchor="b">
                    <a:lnL>
                      <a:noFill/>
                    </a:lnL>
                    <a:lnR>
                      <a:noFill/>
                    </a:lnR>
                    <a:lnT>
                      <a:noFill/>
                    </a:lnT>
                    <a:lnB>
                      <a:noFill/>
                    </a:lnB>
                  </a:tcPr>
                </a:tc>
                <a:tc>
                  <a:txBody>
                    <a:bodyPr/>
                    <a:lstStyle/>
                    <a:p>
                      <a:pPr algn="l" fontAlgn="b"/>
                      <a:r>
                        <a:rPr lang="en-GB" sz="1100" b="0" i="0" u="none" strike="noStrike">
                          <a:solidFill>
                            <a:srgbClr val="000000"/>
                          </a:solidFill>
                          <a:latin typeface="Calibri"/>
                        </a:rPr>
                        <a:t>direction indicators for power-driven vehicles and their trailers</a:t>
                      </a:r>
                    </a:p>
                  </a:txBody>
                  <a:tcPr marL="4695" marR="4695" marT="4695" marB="0" anchor="b">
                    <a:lnL>
                      <a:noFill/>
                    </a:lnL>
                    <a:lnR>
                      <a:noFill/>
                    </a:lnR>
                    <a:lnT>
                      <a:noFill/>
                    </a:lnT>
                    <a:lnB>
                      <a:noFill/>
                    </a:lnB>
                  </a:tcPr>
                </a:tc>
              </a:tr>
              <a:tr h="139370">
                <a:tc>
                  <a:txBody>
                    <a:bodyPr/>
                    <a:lstStyle/>
                    <a:p>
                      <a:pPr algn="ctr" fontAlgn="b"/>
                      <a:r>
                        <a:rPr lang="en-US" sz="1100" b="0" i="0" u="none" strike="noStrike">
                          <a:solidFill>
                            <a:srgbClr val="000000"/>
                          </a:solidFill>
                          <a:latin typeface="Calibri"/>
                        </a:rPr>
                        <a:t>7</a:t>
                      </a:r>
                    </a:p>
                  </a:txBody>
                  <a:tcPr marL="4695" marR="4695" marT="4695" marB="0" anchor="b">
                    <a:lnL>
                      <a:noFill/>
                    </a:lnL>
                    <a:lnR>
                      <a:noFill/>
                    </a:lnR>
                    <a:lnT>
                      <a:noFill/>
                    </a:lnT>
                    <a:lnB>
                      <a:noFill/>
                    </a:lnB>
                  </a:tcPr>
                </a:tc>
                <a:tc>
                  <a:txBody>
                    <a:bodyPr/>
                    <a:lstStyle/>
                    <a:p>
                      <a:pPr algn="l" fontAlgn="b"/>
                      <a:r>
                        <a:rPr lang="en-GB" sz="1100" b="0" i="0" u="none" strike="noStrike">
                          <a:solidFill>
                            <a:srgbClr val="000000"/>
                          </a:solidFill>
                          <a:latin typeface="Calibri"/>
                        </a:rPr>
                        <a:t>front and rear position (side) lamps, stop-lamps and end-outline marker lamps for power-driven vehicles and their trailers</a:t>
                      </a:r>
                    </a:p>
                  </a:txBody>
                  <a:tcPr marL="4695" marR="4695" marT="4695" marB="0" anchor="b">
                    <a:lnL>
                      <a:noFill/>
                    </a:lnL>
                    <a:lnR>
                      <a:noFill/>
                    </a:lnR>
                    <a:lnT>
                      <a:noFill/>
                    </a:lnT>
                    <a:lnB>
                      <a:noFill/>
                    </a:lnB>
                  </a:tcPr>
                </a:tc>
              </a:tr>
              <a:tr h="139370">
                <a:tc>
                  <a:txBody>
                    <a:bodyPr/>
                    <a:lstStyle/>
                    <a:p>
                      <a:pPr algn="ctr" fontAlgn="b"/>
                      <a:r>
                        <a:rPr lang="en-US" sz="1100" b="0" i="0" u="none" strike="noStrike">
                          <a:solidFill>
                            <a:srgbClr val="000000"/>
                          </a:solidFill>
                          <a:latin typeface="Calibri"/>
                        </a:rPr>
                        <a:t>8</a:t>
                      </a:r>
                    </a:p>
                  </a:txBody>
                  <a:tcPr marL="4695" marR="4695" marT="4695" marB="0" anchor="b">
                    <a:lnL>
                      <a:noFill/>
                    </a:lnL>
                    <a:lnR>
                      <a:noFill/>
                    </a:lnR>
                    <a:lnT>
                      <a:noFill/>
                    </a:lnT>
                    <a:lnB>
                      <a:noFill/>
                    </a:lnB>
                  </a:tcPr>
                </a:tc>
                <a:tc>
                  <a:txBody>
                    <a:bodyPr/>
                    <a:lstStyle/>
                    <a:p>
                      <a:pPr algn="l" fontAlgn="b"/>
                      <a:r>
                        <a:rPr lang="en-GB" sz="1100" b="0" i="0" u="none" strike="noStrike">
                          <a:solidFill>
                            <a:srgbClr val="000000"/>
                          </a:solidFill>
                          <a:latin typeface="Calibri"/>
                        </a:rPr>
                        <a:t>motor vehicle headlamps emitting an asymmetrical passing beam or a driving beam or both and equipped with halogen filament lamps (H1, H2, H3, HB3, HB4, H7, H8, H9, HIR1, HIR2 and/or H11)</a:t>
                      </a:r>
                    </a:p>
                  </a:txBody>
                  <a:tcPr marL="4695" marR="4695" marT="4695" marB="0" anchor="b">
                    <a:lnL>
                      <a:noFill/>
                    </a:lnL>
                    <a:lnR>
                      <a:noFill/>
                    </a:lnR>
                    <a:lnT>
                      <a:noFill/>
                    </a:lnT>
                    <a:lnB>
                      <a:noFill/>
                    </a:lnB>
                  </a:tcPr>
                </a:tc>
              </a:tr>
              <a:tr h="139370">
                <a:tc>
                  <a:txBody>
                    <a:bodyPr/>
                    <a:lstStyle/>
                    <a:p>
                      <a:pPr algn="ctr" fontAlgn="b"/>
                      <a:r>
                        <a:rPr lang="en-US" sz="1100" b="0" i="0" u="none" strike="noStrike">
                          <a:solidFill>
                            <a:srgbClr val="000000"/>
                          </a:solidFill>
                          <a:latin typeface="Calibri"/>
                        </a:rPr>
                        <a:t>19</a:t>
                      </a:r>
                    </a:p>
                  </a:txBody>
                  <a:tcPr marL="4695" marR="4695" marT="4695" marB="0" anchor="b">
                    <a:lnL>
                      <a:noFill/>
                    </a:lnL>
                    <a:lnR>
                      <a:noFill/>
                    </a:lnR>
                    <a:lnT>
                      <a:noFill/>
                    </a:lnT>
                    <a:lnB>
                      <a:noFill/>
                    </a:lnB>
                  </a:tcPr>
                </a:tc>
                <a:tc>
                  <a:txBody>
                    <a:bodyPr/>
                    <a:lstStyle/>
                    <a:p>
                      <a:pPr algn="l" fontAlgn="b"/>
                      <a:r>
                        <a:rPr lang="en-US" sz="1100" b="0" i="0" u="none" strike="noStrike">
                          <a:solidFill>
                            <a:srgbClr val="000000"/>
                          </a:solidFill>
                          <a:latin typeface="Calibri"/>
                        </a:rPr>
                        <a:t>power-driven vehicle front fog lamps</a:t>
                      </a:r>
                    </a:p>
                  </a:txBody>
                  <a:tcPr marL="4695" marR="4695" marT="4695" marB="0" anchor="b">
                    <a:lnL>
                      <a:noFill/>
                    </a:lnL>
                    <a:lnR>
                      <a:noFill/>
                    </a:lnR>
                    <a:lnT>
                      <a:noFill/>
                    </a:lnT>
                    <a:lnB>
                      <a:noFill/>
                    </a:lnB>
                  </a:tcPr>
                </a:tc>
              </a:tr>
              <a:tr h="139370">
                <a:tc>
                  <a:txBody>
                    <a:bodyPr/>
                    <a:lstStyle/>
                    <a:p>
                      <a:pPr algn="ctr" fontAlgn="b"/>
                      <a:r>
                        <a:rPr lang="en-US" sz="1100" b="0" i="0" u="none" strike="noStrike">
                          <a:solidFill>
                            <a:srgbClr val="000000"/>
                          </a:solidFill>
                          <a:latin typeface="Calibri"/>
                        </a:rPr>
                        <a:t>20</a:t>
                      </a:r>
                    </a:p>
                  </a:txBody>
                  <a:tcPr marL="4695" marR="4695" marT="4695" marB="0" anchor="b">
                    <a:lnL>
                      <a:noFill/>
                    </a:lnL>
                    <a:lnR>
                      <a:noFill/>
                    </a:lnR>
                    <a:lnT>
                      <a:noFill/>
                    </a:lnT>
                    <a:lnB>
                      <a:noFill/>
                    </a:lnB>
                  </a:tcPr>
                </a:tc>
                <a:tc>
                  <a:txBody>
                    <a:bodyPr/>
                    <a:lstStyle/>
                    <a:p>
                      <a:pPr algn="l" fontAlgn="b"/>
                      <a:r>
                        <a:rPr lang="en-GB" sz="1100" b="0" i="0" u="none" strike="noStrike">
                          <a:solidFill>
                            <a:srgbClr val="000000"/>
                          </a:solidFill>
                          <a:latin typeface="Calibri"/>
                        </a:rPr>
                        <a:t>motor vehicle headlamps emitting an asymmetrical passing beam or a driving beam or both and equipped with halogen filament lamps (H4 lamps)</a:t>
                      </a:r>
                    </a:p>
                  </a:txBody>
                  <a:tcPr marL="4695" marR="4695" marT="4695" marB="0" anchor="b">
                    <a:lnL>
                      <a:noFill/>
                    </a:lnL>
                    <a:lnR>
                      <a:noFill/>
                    </a:lnR>
                    <a:lnT>
                      <a:noFill/>
                    </a:lnT>
                    <a:lnB>
                      <a:noFill/>
                    </a:lnB>
                  </a:tcPr>
                </a:tc>
              </a:tr>
              <a:tr h="139370">
                <a:tc>
                  <a:txBody>
                    <a:bodyPr/>
                    <a:lstStyle/>
                    <a:p>
                      <a:pPr algn="ctr" fontAlgn="b"/>
                      <a:r>
                        <a:rPr lang="en-US" sz="1100" b="0" i="0" u="none" strike="noStrike">
                          <a:solidFill>
                            <a:srgbClr val="000000"/>
                          </a:solidFill>
                          <a:latin typeface="Calibri"/>
                        </a:rPr>
                        <a:t>23</a:t>
                      </a:r>
                    </a:p>
                  </a:txBody>
                  <a:tcPr marL="4695" marR="4695" marT="4695" marB="0" anchor="b">
                    <a:lnL>
                      <a:noFill/>
                    </a:lnL>
                    <a:lnR>
                      <a:noFill/>
                    </a:lnR>
                    <a:lnT>
                      <a:noFill/>
                    </a:lnT>
                    <a:lnB>
                      <a:noFill/>
                    </a:lnB>
                  </a:tcPr>
                </a:tc>
                <a:tc>
                  <a:txBody>
                    <a:bodyPr/>
                    <a:lstStyle/>
                    <a:p>
                      <a:pPr algn="l" fontAlgn="b"/>
                      <a:r>
                        <a:rPr lang="en-GB" sz="1100" b="0" i="0" u="none" strike="noStrike">
                          <a:solidFill>
                            <a:srgbClr val="000000"/>
                          </a:solidFill>
                          <a:latin typeface="Calibri"/>
                        </a:rPr>
                        <a:t>reversing lights for power-driven vehicles and their trailers</a:t>
                      </a:r>
                    </a:p>
                  </a:txBody>
                  <a:tcPr marL="4695" marR="4695" marT="4695" marB="0" anchor="b">
                    <a:lnL>
                      <a:noFill/>
                    </a:lnL>
                    <a:lnR>
                      <a:noFill/>
                    </a:lnR>
                    <a:lnT>
                      <a:noFill/>
                    </a:lnT>
                    <a:lnB>
                      <a:noFill/>
                    </a:lnB>
                  </a:tcPr>
                </a:tc>
              </a:tr>
              <a:tr h="139370">
                <a:tc>
                  <a:txBody>
                    <a:bodyPr/>
                    <a:lstStyle/>
                    <a:p>
                      <a:pPr algn="ctr" fontAlgn="b"/>
                      <a:r>
                        <a:rPr lang="en-US" sz="1100" b="0" i="0" u="none" strike="noStrike">
                          <a:solidFill>
                            <a:srgbClr val="000000"/>
                          </a:solidFill>
                          <a:latin typeface="Calibri"/>
                        </a:rPr>
                        <a:t>27</a:t>
                      </a:r>
                    </a:p>
                  </a:txBody>
                  <a:tcPr marL="4695" marR="4695" marT="4695" marB="0" anchor="b">
                    <a:lnL>
                      <a:noFill/>
                    </a:lnL>
                    <a:lnR>
                      <a:noFill/>
                    </a:lnR>
                    <a:lnT>
                      <a:noFill/>
                    </a:lnT>
                    <a:lnB>
                      <a:noFill/>
                    </a:lnB>
                  </a:tcPr>
                </a:tc>
                <a:tc>
                  <a:txBody>
                    <a:bodyPr/>
                    <a:lstStyle/>
                    <a:p>
                      <a:pPr algn="l" fontAlgn="b"/>
                      <a:r>
                        <a:rPr lang="en-US" sz="1100" b="0" i="0" u="none" strike="noStrike">
                          <a:solidFill>
                            <a:srgbClr val="000000"/>
                          </a:solidFill>
                          <a:latin typeface="Calibri"/>
                        </a:rPr>
                        <a:t>advance-warning triangles</a:t>
                      </a:r>
                    </a:p>
                  </a:txBody>
                  <a:tcPr marL="4695" marR="4695" marT="4695" marB="0" anchor="b">
                    <a:lnL>
                      <a:noFill/>
                    </a:lnL>
                    <a:lnR>
                      <a:noFill/>
                    </a:lnR>
                    <a:lnT>
                      <a:noFill/>
                    </a:lnT>
                    <a:lnB>
                      <a:noFill/>
                    </a:lnB>
                  </a:tcPr>
                </a:tc>
              </a:tr>
              <a:tr h="139370">
                <a:tc>
                  <a:txBody>
                    <a:bodyPr/>
                    <a:lstStyle/>
                    <a:p>
                      <a:pPr algn="ctr" fontAlgn="b"/>
                      <a:r>
                        <a:rPr lang="en-US" sz="1100" b="0" i="0" u="none" strike="noStrike">
                          <a:solidFill>
                            <a:srgbClr val="000000"/>
                          </a:solidFill>
                          <a:latin typeface="Calibri"/>
                        </a:rPr>
                        <a:t>31</a:t>
                      </a:r>
                    </a:p>
                  </a:txBody>
                  <a:tcPr marL="4695" marR="4695" marT="4695" marB="0" anchor="b">
                    <a:lnL>
                      <a:noFill/>
                    </a:lnL>
                    <a:lnR>
                      <a:noFill/>
                    </a:lnR>
                    <a:lnT>
                      <a:noFill/>
                    </a:lnT>
                    <a:lnB>
                      <a:noFill/>
                    </a:lnB>
                  </a:tcPr>
                </a:tc>
                <a:tc>
                  <a:txBody>
                    <a:bodyPr/>
                    <a:lstStyle/>
                    <a:p>
                      <a:pPr algn="l" fontAlgn="b"/>
                      <a:r>
                        <a:rPr lang="en-GB" sz="1100" b="0" i="0" u="none" strike="noStrike">
                          <a:solidFill>
                            <a:srgbClr val="000000"/>
                          </a:solidFill>
                          <a:latin typeface="Calibri"/>
                        </a:rPr>
                        <a:t>power-driven vehicle's sealed-beam headlamps (SB) emitting an European asymmetrical passing beam or a driving beam or both</a:t>
                      </a:r>
                    </a:p>
                  </a:txBody>
                  <a:tcPr marL="4695" marR="4695" marT="4695" marB="0" anchor="b">
                    <a:lnL>
                      <a:noFill/>
                    </a:lnL>
                    <a:lnR>
                      <a:noFill/>
                    </a:lnR>
                    <a:lnT>
                      <a:noFill/>
                    </a:lnT>
                    <a:lnB>
                      <a:noFill/>
                    </a:lnB>
                  </a:tcPr>
                </a:tc>
              </a:tr>
              <a:tr h="139370">
                <a:tc>
                  <a:txBody>
                    <a:bodyPr/>
                    <a:lstStyle/>
                    <a:p>
                      <a:pPr algn="ctr" fontAlgn="b"/>
                      <a:r>
                        <a:rPr lang="en-US" sz="1100" b="0" i="0" u="none" strike="noStrike">
                          <a:solidFill>
                            <a:srgbClr val="000000"/>
                          </a:solidFill>
                          <a:latin typeface="Calibri"/>
                        </a:rPr>
                        <a:t>38</a:t>
                      </a:r>
                    </a:p>
                  </a:txBody>
                  <a:tcPr marL="4695" marR="4695" marT="4695" marB="0" anchor="b">
                    <a:lnL>
                      <a:noFill/>
                    </a:lnL>
                    <a:lnR>
                      <a:noFill/>
                    </a:lnR>
                    <a:lnT>
                      <a:noFill/>
                    </a:lnT>
                    <a:lnB>
                      <a:noFill/>
                    </a:lnB>
                  </a:tcPr>
                </a:tc>
                <a:tc>
                  <a:txBody>
                    <a:bodyPr/>
                    <a:lstStyle/>
                    <a:p>
                      <a:pPr algn="l" fontAlgn="b"/>
                      <a:r>
                        <a:rPr lang="en-GB" sz="1100" b="0" i="0" u="none" strike="noStrike">
                          <a:solidFill>
                            <a:srgbClr val="000000"/>
                          </a:solidFill>
                          <a:latin typeface="Calibri"/>
                        </a:rPr>
                        <a:t>rear fog lamps for power-driven vehicles and their trailers</a:t>
                      </a:r>
                    </a:p>
                  </a:txBody>
                  <a:tcPr marL="4695" marR="4695" marT="4695" marB="0" anchor="b">
                    <a:lnL>
                      <a:noFill/>
                    </a:lnL>
                    <a:lnR>
                      <a:noFill/>
                    </a:lnR>
                    <a:lnT>
                      <a:noFill/>
                    </a:lnT>
                    <a:lnB>
                      <a:noFill/>
                    </a:lnB>
                  </a:tcPr>
                </a:tc>
              </a:tr>
              <a:tr h="139370">
                <a:tc>
                  <a:txBody>
                    <a:bodyPr/>
                    <a:lstStyle/>
                    <a:p>
                      <a:pPr algn="ctr" fontAlgn="b"/>
                      <a:r>
                        <a:rPr lang="en-US" sz="1100" b="0" i="0" u="none" strike="noStrike">
                          <a:solidFill>
                            <a:srgbClr val="000000"/>
                          </a:solidFill>
                          <a:latin typeface="Calibri"/>
                        </a:rPr>
                        <a:t>50</a:t>
                      </a:r>
                    </a:p>
                  </a:txBody>
                  <a:tcPr marL="4695" marR="4695" marT="4695" marB="0" anchor="b">
                    <a:lnL>
                      <a:noFill/>
                    </a:lnL>
                    <a:lnR>
                      <a:noFill/>
                    </a:lnR>
                    <a:lnT>
                      <a:noFill/>
                    </a:lnT>
                    <a:lnB>
                      <a:noFill/>
                    </a:lnB>
                  </a:tcPr>
                </a:tc>
                <a:tc>
                  <a:txBody>
                    <a:bodyPr/>
                    <a:lstStyle/>
                    <a:p>
                      <a:pPr algn="l" fontAlgn="b"/>
                      <a:r>
                        <a:rPr lang="en-GB" sz="1100" b="0" i="0" u="none" strike="noStrike">
                          <a:solidFill>
                            <a:srgbClr val="000000"/>
                          </a:solidFill>
                          <a:latin typeface="Calibri"/>
                        </a:rPr>
                        <a:t>front position lamps, rear position lamps, stop lamps, direction indicators and rear-registration-plate illuminating devices for vehicles of category L</a:t>
                      </a:r>
                    </a:p>
                  </a:txBody>
                  <a:tcPr marL="4695" marR="4695" marT="4695" marB="0" anchor="b">
                    <a:lnL>
                      <a:noFill/>
                    </a:lnL>
                    <a:lnR>
                      <a:noFill/>
                    </a:lnR>
                    <a:lnT>
                      <a:noFill/>
                    </a:lnT>
                    <a:lnB>
                      <a:noFill/>
                    </a:lnB>
                  </a:tcPr>
                </a:tc>
              </a:tr>
              <a:tr h="139370">
                <a:tc>
                  <a:txBody>
                    <a:bodyPr/>
                    <a:lstStyle/>
                    <a:p>
                      <a:pPr algn="ctr" fontAlgn="b"/>
                      <a:r>
                        <a:rPr lang="en-US" sz="1100" b="0" i="0" u="none" strike="noStrike">
                          <a:solidFill>
                            <a:srgbClr val="000000"/>
                          </a:solidFill>
                          <a:latin typeface="Calibri"/>
                        </a:rPr>
                        <a:t>56</a:t>
                      </a:r>
                    </a:p>
                  </a:txBody>
                  <a:tcPr marL="4695" marR="4695" marT="4695" marB="0" anchor="b">
                    <a:lnL>
                      <a:noFill/>
                    </a:lnL>
                    <a:lnR>
                      <a:noFill/>
                    </a:lnR>
                    <a:lnT>
                      <a:noFill/>
                    </a:lnT>
                    <a:lnB>
                      <a:noFill/>
                    </a:lnB>
                  </a:tcPr>
                </a:tc>
                <a:tc>
                  <a:txBody>
                    <a:bodyPr/>
                    <a:lstStyle/>
                    <a:p>
                      <a:pPr algn="l" fontAlgn="b"/>
                      <a:r>
                        <a:rPr lang="en-GB" sz="1100" b="0" i="0" u="none" strike="noStrike">
                          <a:solidFill>
                            <a:srgbClr val="000000"/>
                          </a:solidFill>
                          <a:latin typeface="Calibri"/>
                        </a:rPr>
                        <a:t>headlamps for mopeds and vehicles treated as such</a:t>
                      </a:r>
                    </a:p>
                  </a:txBody>
                  <a:tcPr marL="4695" marR="4695" marT="4695" marB="0" anchor="b">
                    <a:lnL>
                      <a:noFill/>
                    </a:lnL>
                    <a:lnR>
                      <a:noFill/>
                    </a:lnR>
                    <a:lnT>
                      <a:noFill/>
                    </a:lnT>
                    <a:lnB>
                      <a:noFill/>
                    </a:lnB>
                  </a:tcPr>
                </a:tc>
              </a:tr>
              <a:tr h="139370">
                <a:tc>
                  <a:txBody>
                    <a:bodyPr/>
                    <a:lstStyle/>
                    <a:p>
                      <a:pPr algn="ctr" fontAlgn="b"/>
                      <a:r>
                        <a:rPr lang="en-US" sz="1100" b="0" i="0" u="none" strike="noStrike">
                          <a:solidFill>
                            <a:srgbClr val="000000"/>
                          </a:solidFill>
                          <a:latin typeface="Calibri"/>
                        </a:rPr>
                        <a:t>57</a:t>
                      </a:r>
                    </a:p>
                  </a:txBody>
                  <a:tcPr marL="4695" marR="4695" marT="4695" marB="0" anchor="b">
                    <a:lnL>
                      <a:noFill/>
                    </a:lnL>
                    <a:lnR>
                      <a:noFill/>
                    </a:lnR>
                    <a:lnT>
                      <a:noFill/>
                    </a:lnT>
                    <a:lnB>
                      <a:noFill/>
                    </a:lnB>
                  </a:tcPr>
                </a:tc>
                <a:tc>
                  <a:txBody>
                    <a:bodyPr/>
                    <a:lstStyle/>
                    <a:p>
                      <a:pPr algn="l" fontAlgn="b"/>
                      <a:r>
                        <a:rPr lang="en-GB" sz="1100" b="0" i="0" u="none" strike="noStrike">
                          <a:solidFill>
                            <a:srgbClr val="000000"/>
                          </a:solidFill>
                          <a:latin typeface="Calibri"/>
                        </a:rPr>
                        <a:t>headlamps for motor cycles and vehicles treated as such</a:t>
                      </a:r>
                    </a:p>
                  </a:txBody>
                  <a:tcPr marL="4695" marR="4695" marT="4695" marB="0" anchor="b">
                    <a:lnL>
                      <a:noFill/>
                    </a:lnL>
                    <a:lnR>
                      <a:noFill/>
                    </a:lnR>
                    <a:lnT>
                      <a:noFill/>
                    </a:lnT>
                    <a:lnB>
                      <a:noFill/>
                    </a:lnB>
                  </a:tcPr>
                </a:tc>
              </a:tr>
              <a:tr h="139370">
                <a:tc>
                  <a:txBody>
                    <a:bodyPr/>
                    <a:lstStyle/>
                    <a:p>
                      <a:pPr algn="ctr" fontAlgn="b"/>
                      <a:r>
                        <a:rPr lang="en-US" sz="1100" b="0" i="0" u="none" strike="noStrike">
                          <a:solidFill>
                            <a:srgbClr val="000000"/>
                          </a:solidFill>
                          <a:latin typeface="Calibri"/>
                        </a:rPr>
                        <a:t>69</a:t>
                      </a:r>
                    </a:p>
                  </a:txBody>
                  <a:tcPr marL="4695" marR="4695" marT="4695" marB="0" anchor="b">
                    <a:lnL>
                      <a:noFill/>
                    </a:lnL>
                    <a:lnR>
                      <a:noFill/>
                    </a:lnR>
                    <a:lnT>
                      <a:noFill/>
                    </a:lnT>
                    <a:lnB>
                      <a:noFill/>
                    </a:lnB>
                  </a:tcPr>
                </a:tc>
                <a:tc>
                  <a:txBody>
                    <a:bodyPr/>
                    <a:lstStyle/>
                    <a:p>
                      <a:pPr algn="l" fontAlgn="b"/>
                      <a:r>
                        <a:rPr lang="en-GB" sz="1100" b="0" i="0" u="none" strike="noStrike">
                          <a:solidFill>
                            <a:srgbClr val="000000"/>
                          </a:solidFill>
                          <a:latin typeface="Calibri"/>
                        </a:rPr>
                        <a:t>rear marking plates for slow-moving vehicles (by construction) and their trailers</a:t>
                      </a:r>
                    </a:p>
                  </a:txBody>
                  <a:tcPr marL="4695" marR="4695" marT="4695" marB="0" anchor="b">
                    <a:lnL>
                      <a:noFill/>
                    </a:lnL>
                    <a:lnR>
                      <a:noFill/>
                    </a:lnR>
                    <a:lnT>
                      <a:noFill/>
                    </a:lnT>
                    <a:lnB>
                      <a:noFill/>
                    </a:lnB>
                  </a:tcPr>
                </a:tc>
              </a:tr>
              <a:tr h="139370">
                <a:tc>
                  <a:txBody>
                    <a:bodyPr/>
                    <a:lstStyle/>
                    <a:p>
                      <a:pPr algn="ctr" fontAlgn="b"/>
                      <a:r>
                        <a:rPr lang="en-US" sz="1100" b="0" i="0" u="none" strike="noStrike">
                          <a:solidFill>
                            <a:srgbClr val="000000"/>
                          </a:solidFill>
                          <a:latin typeface="Calibri"/>
                        </a:rPr>
                        <a:t>70</a:t>
                      </a:r>
                    </a:p>
                  </a:txBody>
                  <a:tcPr marL="4695" marR="4695" marT="4695" marB="0" anchor="b">
                    <a:lnL>
                      <a:noFill/>
                    </a:lnL>
                    <a:lnR>
                      <a:noFill/>
                    </a:lnR>
                    <a:lnT>
                      <a:noFill/>
                    </a:lnT>
                    <a:lnB>
                      <a:noFill/>
                    </a:lnB>
                  </a:tcPr>
                </a:tc>
                <a:tc>
                  <a:txBody>
                    <a:bodyPr/>
                    <a:lstStyle/>
                    <a:p>
                      <a:pPr algn="l" fontAlgn="b"/>
                      <a:r>
                        <a:rPr lang="en-GB" sz="1100" b="0" i="0" u="none" strike="noStrike">
                          <a:solidFill>
                            <a:srgbClr val="000000"/>
                          </a:solidFill>
                          <a:latin typeface="Calibri"/>
                        </a:rPr>
                        <a:t>rear marking plates for heavy and long vehicles</a:t>
                      </a:r>
                    </a:p>
                  </a:txBody>
                  <a:tcPr marL="4695" marR="4695" marT="4695" marB="0" anchor="b">
                    <a:lnL>
                      <a:noFill/>
                    </a:lnL>
                    <a:lnR>
                      <a:noFill/>
                    </a:lnR>
                    <a:lnT>
                      <a:noFill/>
                    </a:lnT>
                    <a:lnB>
                      <a:noFill/>
                    </a:lnB>
                  </a:tcPr>
                </a:tc>
              </a:tr>
              <a:tr h="139370">
                <a:tc>
                  <a:txBody>
                    <a:bodyPr/>
                    <a:lstStyle/>
                    <a:p>
                      <a:pPr algn="ctr" fontAlgn="b"/>
                      <a:r>
                        <a:rPr lang="en-US" sz="1100" b="0" i="0" u="none" strike="noStrike">
                          <a:solidFill>
                            <a:srgbClr val="000000"/>
                          </a:solidFill>
                          <a:latin typeface="Calibri"/>
                        </a:rPr>
                        <a:t>72</a:t>
                      </a:r>
                    </a:p>
                  </a:txBody>
                  <a:tcPr marL="4695" marR="4695" marT="4695" marB="0" anchor="b">
                    <a:lnL>
                      <a:noFill/>
                    </a:lnL>
                    <a:lnR>
                      <a:noFill/>
                    </a:lnR>
                    <a:lnT>
                      <a:noFill/>
                    </a:lnT>
                    <a:lnB>
                      <a:noFill/>
                    </a:lnB>
                  </a:tcPr>
                </a:tc>
                <a:tc>
                  <a:txBody>
                    <a:bodyPr/>
                    <a:lstStyle/>
                    <a:p>
                      <a:pPr algn="l" fontAlgn="b"/>
                      <a:r>
                        <a:rPr lang="en-GB" sz="1100" b="0" i="0" u="none" strike="noStrike">
                          <a:solidFill>
                            <a:srgbClr val="000000"/>
                          </a:solidFill>
                          <a:latin typeface="Calibri"/>
                        </a:rPr>
                        <a:t>motor cycle headlamps emitting an asymmetrical passing beam and a driving beam and equipped with halogen lamps (HS1 lamps)</a:t>
                      </a:r>
                    </a:p>
                  </a:txBody>
                  <a:tcPr marL="4695" marR="4695" marT="4695" marB="0" anchor="b">
                    <a:lnL>
                      <a:noFill/>
                    </a:lnL>
                    <a:lnR>
                      <a:noFill/>
                    </a:lnR>
                    <a:lnT>
                      <a:noFill/>
                    </a:lnT>
                    <a:lnB>
                      <a:noFill/>
                    </a:lnB>
                  </a:tcPr>
                </a:tc>
              </a:tr>
              <a:tr h="139370">
                <a:tc>
                  <a:txBody>
                    <a:bodyPr/>
                    <a:lstStyle/>
                    <a:p>
                      <a:pPr algn="ctr" fontAlgn="b"/>
                      <a:r>
                        <a:rPr lang="en-US" sz="1100" b="0" i="0" u="none" strike="noStrike">
                          <a:solidFill>
                            <a:srgbClr val="000000"/>
                          </a:solidFill>
                          <a:latin typeface="Calibri"/>
                        </a:rPr>
                        <a:t>76</a:t>
                      </a:r>
                    </a:p>
                  </a:txBody>
                  <a:tcPr marL="4695" marR="4695" marT="4695" marB="0" anchor="b">
                    <a:lnL>
                      <a:noFill/>
                    </a:lnL>
                    <a:lnR>
                      <a:noFill/>
                    </a:lnR>
                    <a:lnT>
                      <a:noFill/>
                    </a:lnT>
                    <a:lnB>
                      <a:noFill/>
                    </a:lnB>
                  </a:tcPr>
                </a:tc>
                <a:tc>
                  <a:txBody>
                    <a:bodyPr/>
                    <a:lstStyle/>
                    <a:p>
                      <a:pPr algn="l" fontAlgn="b"/>
                      <a:r>
                        <a:rPr lang="en-GB" sz="1100" b="0" i="0" u="none" strike="noStrike">
                          <a:solidFill>
                            <a:srgbClr val="000000"/>
                          </a:solidFill>
                          <a:latin typeface="Calibri"/>
                        </a:rPr>
                        <a:t>headlamps for mopeds emitting a driving beam and a passing beam</a:t>
                      </a:r>
                    </a:p>
                  </a:txBody>
                  <a:tcPr marL="4695" marR="4695" marT="4695" marB="0" anchor="b">
                    <a:lnL>
                      <a:noFill/>
                    </a:lnL>
                    <a:lnR>
                      <a:noFill/>
                    </a:lnR>
                    <a:lnT>
                      <a:noFill/>
                    </a:lnT>
                    <a:lnB>
                      <a:noFill/>
                    </a:lnB>
                  </a:tcPr>
                </a:tc>
              </a:tr>
              <a:tr h="139370">
                <a:tc>
                  <a:txBody>
                    <a:bodyPr/>
                    <a:lstStyle/>
                    <a:p>
                      <a:pPr algn="ctr" fontAlgn="b"/>
                      <a:r>
                        <a:rPr lang="en-US" sz="1100" b="0" i="0" u="none" strike="noStrike">
                          <a:solidFill>
                            <a:srgbClr val="000000"/>
                          </a:solidFill>
                          <a:latin typeface="Calibri"/>
                        </a:rPr>
                        <a:t>77</a:t>
                      </a:r>
                    </a:p>
                  </a:txBody>
                  <a:tcPr marL="4695" marR="4695" marT="4695" marB="0" anchor="b">
                    <a:lnL>
                      <a:noFill/>
                    </a:lnL>
                    <a:lnR>
                      <a:noFill/>
                    </a:lnR>
                    <a:lnT>
                      <a:noFill/>
                    </a:lnT>
                    <a:lnB>
                      <a:noFill/>
                    </a:lnB>
                  </a:tcPr>
                </a:tc>
                <a:tc>
                  <a:txBody>
                    <a:bodyPr/>
                    <a:lstStyle/>
                    <a:p>
                      <a:pPr algn="l" fontAlgn="b"/>
                      <a:r>
                        <a:rPr lang="en-GB" sz="1100" b="0" i="0" u="none" strike="noStrike">
                          <a:solidFill>
                            <a:srgbClr val="000000"/>
                          </a:solidFill>
                          <a:latin typeface="Calibri"/>
                        </a:rPr>
                        <a:t>parking lamps for power-driven vehicles</a:t>
                      </a:r>
                    </a:p>
                  </a:txBody>
                  <a:tcPr marL="4695" marR="4695" marT="4695" marB="0" anchor="b">
                    <a:lnL>
                      <a:noFill/>
                    </a:lnL>
                    <a:lnR>
                      <a:noFill/>
                    </a:lnR>
                    <a:lnT>
                      <a:noFill/>
                    </a:lnT>
                    <a:lnB>
                      <a:noFill/>
                    </a:lnB>
                  </a:tcPr>
                </a:tc>
              </a:tr>
              <a:tr h="139370">
                <a:tc>
                  <a:txBody>
                    <a:bodyPr/>
                    <a:lstStyle/>
                    <a:p>
                      <a:pPr algn="ctr" fontAlgn="b"/>
                      <a:r>
                        <a:rPr lang="en-US" sz="1100" b="0" i="0" u="none" strike="noStrike">
                          <a:solidFill>
                            <a:srgbClr val="000000"/>
                          </a:solidFill>
                          <a:latin typeface="Calibri"/>
                        </a:rPr>
                        <a:t>82</a:t>
                      </a:r>
                    </a:p>
                  </a:txBody>
                  <a:tcPr marL="4695" marR="4695" marT="4695" marB="0" anchor="b">
                    <a:lnL>
                      <a:noFill/>
                    </a:lnL>
                    <a:lnR>
                      <a:noFill/>
                    </a:lnR>
                    <a:lnT>
                      <a:noFill/>
                    </a:lnT>
                    <a:lnB>
                      <a:noFill/>
                    </a:lnB>
                  </a:tcPr>
                </a:tc>
                <a:tc>
                  <a:txBody>
                    <a:bodyPr/>
                    <a:lstStyle/>
                    <a:p>
                      <a:pPr algn="l" fontAlgn="b"/>
                      <a:r>
                        <a:rPr lang="en-GB" sz="1100" b="0" i="0" u="none" strike="noStrike">
                          <a:solidFill>
                            <a:srgbClr val="000000"/>
                          </a:solidFill>
                          <a:latin typeface="Calibri"/>
                        </a:rPr>
                        <a:t>moped headlamps equipped with filament halogen lamps (HS2)</a:t>
                      </a:r>
                    </a:p>
                  </a:txBody>
                  <a:tcPr marL="4695" marR="4695" marT="4695" marB="0" anchor="b">
                    <a:lnL>
                      <a:noFill/>
                    </a:lnL>
                    <a:lnR>
                      <a:noFill/>
                    </a:lnR>
                    <a:lnT>
                      <a:noFill/>
                    </a:lnT>
                    <a:lnB>
                      <a:noFill/>
                    </a:lnB>
                  </a:tcPr>
                </a:tc>
              </a:tr>
              <a:tr h="139370">
                <a:tc>
                  <a:txBody>
                    <a:bodyPr/>
                    <a:lstStyle/>
                    <a:p>
                      <a:pPr algn="ctr" fontAlgn="b"/>
                      <a:r>
                        <a:rPr lang="en-US" sz="1100" b="0" i="0" u="none" strike="noStrike">
                          <a:solidFill>
                            <a:srgbClr val="000000"/>
                          </a:solidFill>
                          <a:latin typeface="Calibri"/>
                        </a:rPr>
                        <a:t>87</a:t>
                      </a:r>
                    </a:p>
                  </a:txBody>
                  <a:tcPr marL="4695" marR="4695" marT="4695" marB="0" anchor="b">
                    <a:lnL>
                      <a:noFill/>
                    </a:lnL>
                    <a:lnR>
                      <a:noFill/>
                    </a:lnR>
                    <a:lnT>
                      <a:noFill/>
                    </a:lnT>
                    <a:lnB>
                      <a:noFill/>
                    </a:lnB>
                  </a:tcPr>
                </a:tc>
                <a:tc>
                  <a:txBody>
                    <a:bodyPr/>
                    <a:lstStyle/>
                    <a:p>
                      <a:pPr algn="l" fontAlgn="b"/>
                      <a:r>
                        <a:rPr lang="en-US" sz="1100" b="0" i="0" u="none" strike="noStrike">
                          <a:solidFill>
                            <a:srgbClr val="000000"/>
                          </a:solidFill>
                          <a:latin typeface="Calibri"/>
                        </a:rPr>
                        <a:t>daytime running lamps for power-driven vehicles</a:t>
                      </a:r>
                    </a:p>
                  </a:txBody>
                  <a:tcPr marL="4695" marR="4695" marT="4695" marB="0" anchor="b">
                    <a:lnL>
                      <a:noFill/>
                    </a:lnL>
                    <a:lnR>
                      <a:noFill/>
                    </a:lnR>
                    <a:lnT>
                      <a:noFill/>
                    </a:lnT>
                    <a:lnB>
                      <a:noFill/>
                    </a:lnB>
                  </a:tcPr>
                </a:tc>
              </a:tr>
              <a:tr h="139370">
                <a:tc>
                  <a:txBody>
                    <a:bodyPr/>
                    <a:lstStyle/>
                    <a:p>
                      <a:pPr algn="ctr" fontAlgn="b"/>
                      <a:r>
                        <a:rPr lang="en-US" sz="1100" b="0" i="0" u="none" strike="noStrike">
                          <a:solidFill>
                            <a:srgbClr val="000000"/>
                          </a:solidFill>
                          <a:latin typeface="Calibri"/>
                        </a:rPr>
                        <a:t>91</a:t>
                      </a:r>
                    </a:p>
                  </a:txBody>
                  <a:tcPr marL="4695" marR="4695" marT="4695" marB="0" anchor="b">
                    <a:lnL>
                      <a:noFill/>
                    </a:lnL>
                    <a:lnR>
                      <a:noFill/>
                    </a:lnR>
                    <a:lnT>
                      <a:noFill/>
                    </a:lnT>
                    <a:lnB>
                      <a:noFill/>
                    </a:lnB>
                  </a:tcPr>
                </a:tc>
                <a:tc>
                  <a:txBody>
                    <a:bodyPr/>
                    <a:lstStyle/>
                    <a:p>
                      <a:pPr algn="l" fontAlgn="b"/>
                      <a:r>
                        <a:rPr lang="en-GB" sz="1100" b="0" i="0" u="none" strike="noStrike">
                          <a:solidFill>
                            <a:srgbClr val="000000"/>
                          </a:solidFill>
                          <a:latin typeface="Calibri"/>
                        </a:rPr>
                        <a:t>side-marker lamps for motor vehicles and their trailers</a:t>
                      </a:r>
                    </a:p>
                  </a:txBody>
                  <a:tcPr marL="4695" marR="4695" marT="4695" marB="0" anchor="b">
                    <a:lnL>
                      <a:noFill/>
                    </a:lnL>
                    <a:lnR>
                      <a:noFill/>
                    </a:lnR>
                    <a:lnT>
                      <a:noFill/>
                    </a:lnT>
                    <a:lnB>
                      <a:noFill/>
                    </a:lnB>
                  </a:tcPr>
                </a:tc>
              </a:tr>
              <a:tr h="139370">
                <a:tc>
                  <a:txBody>
                    <a:bodyPr/>
                    <a:lstStyle/>
                    <a:p>
                      <a:pPr algn="ctr" fontAlgn="b"/>
                      <a:r>
                        <a:rPr lang="en-US" sz="1100" b="0" i="0" u="none" strike="noStrike">
                          <a:solidFill>
                            <a:srgbClr val="000000"/>
                          </a:solidFill>
                          <a:latin typeface="Calibri"/>
                        </a:rPr>
                        <a:t>98</a:t>
                      </a:r>
                    </a:p>
                  </a:txBody>
                  <a:tcPr marL="4695" marR="4695" marT="4695" marB="0" anchor="b">
                    <a:lnL>
                      <a:noFill/>
                    </a:lnL>
                    <a:lnR>
                      <a:noFill/>
                    </a:lnR>
                    <a:lnT>
                      <a:noFill/>
                    </a:lnT>
                    <a:lnB>
                      <a:noFill/>
                    </a:lnB>
                  </a:tcPr>
                </a:tc>
                <a:tc>
                  <a:txBody>
                    <a:bodyPr/>
                    <a:lstStyle/>
                    <a:p>
                      <a:pPr algn="l" fontAlgn="b"/>
                      <a:r>
                        <a:rPr lang="en-GB" sz="1100" b="0" i="0" u="none" strike="noStrike">
                          <a:solidFill>
                            <a:srgbClr val="000000"/>
                          </a:solidFill>
                          <a:latin typeface="Calibri"/>
                        </a:rPr>
                        <a:t>motor vehicle headlamps equipped with gas-discharge light sources</a:t>
                      </a:r>
                    </a:p>
                  </a:txBody>
                  <a:tcPr marL="4695" marR="4695" marT="4695" marB="0" anchor="b">
                    <a:lnL>
                      <a:noFill/>
                    </a:lnL>
                    <a:lnR>
                      <a:noFill/>
                    </a:lnR>
                    <a:lnT>
                      <a:noFill/>
                    </a:lnT>
                    <a:lnB>
                      <a:noFill/>
                    </a:lnB>
                  </a:tcPr>
                </a:tc>
              </a:tr>
              <a:tr h="139370">
                <a:tc>
                  <a:txBody>
                    <a:bodyPr/>
                    <a:lstStyle/>
                    <a:p>
                      <a:pPr algn="ctr" fontAlgn="b"/>
                      <a:r>
                        <a:rPr lang="en-US" sz="1100" b="0" i="0" u="none" strike="noStrike">
                          <a:solidFill>
                            <a:srgbClr val="000000"/>
                          </a:solidFill>
                          <a:latin typeface="Calibri"/>
                        </a:rPr>
                        <a:t>104</a:t>
                      </a:r>
                    </a:p>
                  </a:txBody>
                  <a:tcPr marL="4695" marR="4695" marT="4695" marB="0" anchor="b">
                    <a:lnL>
                      <a:noFill/>
                    </a:lnL>
                    <a:lnR>
                      <a:noFill/>
                    </a:lnR>
                    <a:lnT>
                      <a:noFill/>
                    </a:lnT>
                    <a:lnB>
                      <a:noFill/>
                    </a:lnB>
                  </a:tcPr>
                </a:tc>
                <a:tc>
                  <a:txBody>
                    <a:bodyPr/>
                    <a:lstStyle/>
                    <a:p>
                      <a:pPr algn="l" fontAlgn="b"/>
                      <a:r>
                        <a:rPr lang="en-GB" sz="1100" b="0" i="0" u="none" strike="noStrike">
                          <a:solidFill>
                            <a:srgbClr val="000000"/>
                          </a:solidFill>
                          <a:latin typeface="Calibri"/>
                        </a:rPr>
                        <a:t>retro-reflective markings for vehicles of category M, N and O</a:t>
                      </a:r>
                    </a:p>
                  </a:txBody>
                  <a:tcPr marL="4695" marR="4695" marT="4695" marB="0" anchor="b">
                    <a:lnL>
                      <a:noFill/>
                    </a:lnL>
                    <a:lnR>
                      <a:noFill/>
                    </a:lnR>
                    <a:lnT>
                      <a:noFill/>
                    </a:lnT>
                    <a:lnB>
                      <a:noFill/>
                    </a:lnB>
                  </a:tcPr>
                </a:tc>
              </a:tr>
              <a:tr h="139370">
                <a:tc>
                  <a:txBody>
                    <a:bodyPr/>
                    <a:lstStyle/>
                    <a:p>
                      <a:pPr algn="ctr" fontAlgn="b"/>
                      <a:r>
                        <a:rPr lang="en-US" sz="1100" b="0" i="0" u="none" strike="noStrike">
                          <a:solidFill>
                            <a:srgbClr val="000000"/>
                          </a:solidFill>
                          <a:latin typeface="Calibri"/>
                        </a:rPr>
                        <a:t>112</a:t>
                      </a:r>
                    </a:p>
                  </a:txBody>
                  <a:tcPr marL="4695" marR="4695" marT="4695" marB="0" anchor="b">
                    <a:lnL>
                      <a:noFill/>
                    </a:lnL>
                    <a:lnR>
                      <a:noFill/>
                    </a:lnR>
                    <a:lnT>
                      <a:noFill/>
                    </a:lnT>
                    <a:lnB>
                      <a:noFill/>
                    </a:lnB>
                  </a:tcPr>
                </a:tc>
                <a:tc>
                  <a:txBody>
                    <a:bodyPr/>
                    <a:lstStyle/>
                    <a:p>
                      <a:pPr algn="l" fontAlgn="b"/>
                      <a:r>
                        <a:rPr lang="en-GB" sz="1100" b="0" i="0" u="none" strike="noStrike">
                          <a:solidFill>
                            <a:srgbClr val="000000"/>
                          </a:solidFill>
                          <a:latin typeface="Calibri"/>
                        </a:rPr>
                        <a:t>motor vehicle headlamps emitting an asymmetrical passing beam or a driving beam or both and equipped with filament lamps and/or LED modules</a:t>
                      </a:r>
                    </a:p>
                  </a:txBody>
                  <a:tcPr marL="4695" marR="4695" marT="4695" marB="0" anchor="b">
                    <a:lnL>
                      <a:noFill/>
                    </a:lnL>
                    <a:lnR>
                      <a:noFill/>
                    </a:lnR>
                    <a:lnT>
                      <a:noFill/>
                    </a:lnT>
                    <a:lnB>
                      <a:noFill/>
                    </a:lnB>
                  </a:tcPr>
                </a:tc>
              </a:tr>
              <a:tr h="139370">
                <a:tc>
                  <a:txBody>
                    <a:bodyPr/>
                    <a:lstStyle/>
                    <a:p>
                      <a:pPr algn="ctr" fontAlgn="b"/>
                      <a:r>
                        <a:rPr lang="en-US" sz="1100" b="0" i="0" u="none" strike="noStrike">
                          <a:solidFill>
                            <a:srgbClr val="000000"/>
                          </a:solidFill>
                          <a:latin typeface="Calibri"/>
                        </a:rPr>
                        <a:t>113</a:t>
                      </a:r>
                    </a:p>
                  </a:txBody>
                  <a:tcPr marL="4695" marR="4695" marT="4695" marB="0" anchor="b">
                    <a:lnL>
                      <a:noFill/>
                    </a:lnL>
                    <a:lnR>
                      <a:noFill/>
                    </a:lnR>
                    <a:lnT>
                      <a:noFill/>
                    </a:lnT>
                    <a:lnB>
                      <a:noFill/>
                    </a:lnB>
                  </a:tcPr>
                </a:tc>
                <a:tc>
                  <a:txBody>
                    <a:bodyPr/>
                    <a:lstStyle/>
                    <a:p>
                      <a:pPr algn="l" fontAlgn="b"/>
                      <a:r>
                        <a:rPr lang="en-GB" sz="1100" b="0" i="0" u="none" strike="noStrike">
                          <a:solidFill>
                            <a:srgbClr val="000000"/>
                          </a:solidFill>
                          <a:latin typeface="Calibri"/>
                        </a:rPr>
                        <a:t>motor vehicle headlamps emitting a symmetrical passing beam or a driving beam or both and equipped with filament lamps</a:t>
                      </a:r>
                    </a:p>
                  </a:txBody>
                  <a:tcPr marL="4695" marR="4695" marT="4695" marB="0" anchor="b">
                    <a:lnL>
                      <a:noFill/>
                    </a:lnL>
                    <a:lnR>
                      <a:noFill/>
                    </a:lnR>
                    <a:lnT>
                      <a:noFill/>
                    </a:lnT>
                    <a:lnB>
                      <a:noFill/>
                    </a:lnB>
                  </a:tcPr>
                </a:tc>
              </a:tr>
              <a:tr h="139370">
                <a:tc>
                  <a:txBody>
                    <a:bodyPr/>
                    <a:lstStyle/>
                    <a:p>
                      <a:pPr algn="ctr" fontAlgn="b"/>
                      <a:r>
                        <a:rPr lang="en-US" sz="1100" b="0" i="0" u="none" strike="noStrike">
                          <a:solidFill>
                            <a:srgbClr val="000000"/>
                          </a:solidFill>
                          <a:latin typeface="Calibri"/>
                        </a:rPr>
                        <a:t>119</a:t>
                      </a:r>
                    </a:p>
                  </a:txBody>
                  <a:tcPr marL="4695" marR="4695" marT="4695" marB="0" anchor="b">
                    <a:lnL>
                      <a:noFill/>
                    </a:lnL>
                    <a:lnR>
                      <a:noFill/>
                    </a:lnR>
                    <a:lnT>
                      <a:noFill/>
                    </a:lnT>
                    <a:lnB>
                      <a:noFill/>
                    </a:lnB>
                  </a:tcPr>
                </a:tc>
                <a:tc>
                  <a:txBody>
                    <a:bodyPr/>
                    <a:lstStyle/>
                    <a:p>
                      <a:pPr algn="l" fontAlgn="b"/>
                      <a:r>
                        <a:rPr lang="en-GB" sz="1100" b="0" i="0" u="none" strike="noStrike">
                          <a:solidFill>
                            <a:srgbClr val="000000"/>
                          </a:solidFill>
                          <a:latin typeface="Calibri"/>
                        </a:rPr>
                        <a:t>cornering lamps for power-driven vehicles</a:t>
                      </a:r>
                    </a:p>
                  </a:txBody>
                  <a:tcPr marL="4695" marR="4695" marT="4695" marB="0" anchor="b">
                    <a:lnL>
                      <a:noFill/>
                    </a:lnL>
                    <a:lnR>
                      <a:noFill/>
                    </a:lnR>
                    <a:lnT>
                      <a:noFill/>
                    </a:lnT>
                    <a:lnB>
                      <a:noFill/>
                    </a:lnB>
                  </a:tcPr>
                </a:tc>
              </a:tr>
              <a:tr h="139370">
                <a:tc>
                  <a:txBody>
                    <a:bodyPr/>
                    <a:lstStyle/>
                    <a:p>
                      <a:pPr algn="ctr" fontAlgn="b"/>
                      <a:r>
                        <a:rPr lang="en-US" sz="1100" b="0" i="0" u="none" strike="noStrike">
                          <a:solidFill>
                            <a:srgbClr val="000000"/>
                          </a:solidFill>
                          <a:latin typeface="Calibri"/>
                        </a:rPr>
                        <a:t>123</a:t>
                      </a:r>
                    </a:p>
                  </a:txBody>
                  <a:tcPr marL="4695" marR="4695" marT="4695" marB="0" anchor="b">
                    <a:lnL>
                      <a:noFill/>
                    </a:lnL>
                    <a:lnR>
                      <a:noFill/>
                    </a:lnR>
                    <a:lnT>
                      <a:noFill/>
                    </a:lnT>
                    <a:lnB>
                      <a:noFill/>
                    </a:lnB>
                  </a:tcPr>
                </a:tc>
                <a:tc>
                  <a:txBody>
                    <a:bodyPr/>
                    <a:lstStyle/>
                    <a:p>
                      <a:pPr algn="l" fontAlgn="b"/>
                      <a:r>
                        <a:rPr lang="en-GB" sz="1100" b="0" i="0" u="none" strike="noStrike" dirty="0">
                          <a:solidFill>
                            <a:srgbClr val="000000"/>
                          </a:solidFill>
                          <a:latin typeface="Calibri"/>
                        </a:rPr>
                        <a:t>adaptive front-lighting systems (AFS) for motor vehicles</a:t>
                      </a:r>
                    </a:p>
                  </a:txBody>
                  <a:tcPr marL="4695" marR="4695" marT="4695" marB="0" anchor="b">
                    <a:lnL>
                      <a:noFill/>
                    </a:lnL>
                    <a:lnR>
                      <a:noFill/>
                    </a:lnR>
                    <a:lnT>
                      <a:noFill/>
                    </a:lnT>
                    <a:lnB>
                      <a:noFill/>
                    </a:lnB>
                  </a:tcPr>
                </a:tc>
              </a:tr>
            </a:tbl>
          </a:graphicData>
        </a:graphic>
      </p:graphicFrame>
      <p:sp>
        <p:nvSpPr>
          <p:cNvPr id="7" name="TextBox 6"/>
          <p:cNvSpPr txBox="1"/>
          <p:nvPr/>
        </p:nvSpPr>
        <p:spPr>
          <a:xfrm>
            <a:off x="6321152" y="116632"/>
            <a:ext cx="3168353" cy="368595"/>
          </a:xfrm>
          <a:prstGeom prst="rect">
            <a:avLst/>
          </a:prstGeom>
          <a:solidFill>
            <a:schemeClr val="accent5">
              <a:lumMod val="40000"/>
              <a:lumOff val="60000"/>
            </a:schemeClr>
          </a:solidFill>
          <a:ln>
            <a:solidFill>
              <a:schemeClr val="accent1"/>
            </a:solidFill>
          </a:ln>
        </p:spPr>
        <p:txBody>
          <a:bodyPr wrap="square" lIns="87915" tIns="43958" rIns="87915" bIns="43958" rtlCol="0">
            <a:spAutoFit/>
          </a:bodyPr>
          <a:lstStyle/>
          <a:p>
            <a:pPr algn="r">
              <a:lnSpc>
                <a:spcPts val="2077"/>
              </a:lnSpc>
              <a:spcAft>
                <a:spcPts val="577"/>
              </a:spcAft>
            </a:pPr>
            <a:r>
              <a:rPr lang="en-GB" sz="2300" dirty="0"/>
              <a:t>The </a:t>
            </a:r>
            <a:r>
              <a:rPr lang="en-GB" sz="2300" dirty="0" smtClean="0"/>
              <a:t>Result – Phase 1</a:t>
            </a:r>
            <a:endParaRPr lang="en-US" sz="2300" dirty="0"/>
          </a:p>
        </p:txBody>
      </p:sp>
      <p:sp>
        <p:nvSpPr>
          <p:cNvPr id="8" name="TextBox 7"/>
          <p:cNvSpPr txBox="1"/>
          <p:nvPr/>
        </p:nvSpPr>
        <p:spPr>
          <a:xfrm>
            <a:off x="4088904" y="116632"/>
            <a:ext cx="5400601" cy="368595"/>
          </a:xfrm>
          <a:prstGeom prst="rect">
            <a:avLst/>
          </a:prstGeom>
          <a:solidFill>
            <a:schemeClr val="accent5">
              <a:lumMod val="40000"/>
              <a:lumOff val="60000"/>
            </a:schemeClr>
          </a:solidFill>
          <a:ln>
            <a:solidFill>
              <a:schemeClr val="accent1"/>
            </a:solidFill>
          </a:ln>
        </p:spPr>
        <p:txBody>
          <a:bodyPr wrap="square" lIns="87915" tIns="43958" rIns="87915" bIns="43958" rtlCol="0">
            <a:spAutoFit/>
          </a:bodyPr>
          <a:lstStyle/>
          <a:p>
            <a:pPr algn="r">
              <a:lnSpc>
                <a:spcPts val="2077"/>
              </a:lnSpc>
              <a:spcAft>
                <a:spcPts val="577"/>
              </a:spcAft>
            </a:pPr>
            <a:r>
              <a:rPr lang="en-GB" sz="2300" dirty="0" smtClean="0"/>
              <a:t>Regulation Structure after Simplification</a:t>
            </a:r>
            <a:endParaRPr lang="en-GB" sz="2300" dirty="0"/>
          </a:p>
        </p:txBody>
      </p:sp>
      <p:sp>
        <p:nvSpPr>
          <p:cNvPr id="9" name="Rectangle 3"/>
          <p:cNvSpPr>
            <a:spLocks noChangeArrowheads="1"/>
          </p:cNvSpPr>
          <p:nvPr/>
        </p:nvSpPr>
        <p:spPr bwMode="auto">
          <a:xfrm>
            <a:off x="1928664" y="548680"/>
            <a:ext cx="5904656"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GB" altLang="ja-JP" sz="2400" dirty="0" smtClean="0">
                <a:ea typeface="MS Mincho" pitchFamily="49" charset="-128"/>
                <a:cs typeface="Times New Roman" pitchFamily="18" charset="0"/>
              </a:rPr>
              <a:t>31 Superseded “frozen” Regulations</a:t>
            </a:r>
          </a:p>
        </p:txBody>
      </p:sp>
      <p:sp>
        <p:nvSpPr>
          <p:cNvPr id="11" name="Slide Number Placeholder 11"/>
          <p:cNvSpPr>
            <a:spLocks noGrp="1"/>
          </p:cNvSpPr>
          <p:nvPr>
            <p:ph type="sldNum" sz="quarter" idx="12"/>
          </p:nvPr>
        </p:nvSpPr>
        <p:spPr>
          <a:xfrm>
            <a:off x="9345488" y="6381328"/>
            <a:ext cx="425252" cy="340148"/>
          </a:xfrm>
          <a:ln>
            <a:solidFill>
              <a:schemeClr val="accent1"/>
            </a:solidFill>
          </a:ln>
        </p:spPr>
        <p:txBody>
          <a:bodyPr/>
          <a:lstStyle/>
          <a:p>
            <a:pPr algn="ctr"/>
            <a:fld id="{EB606F99-AF4C-43D3-8DA9-0FC98A7A07DC}" type="slidenum">
              <a:rPr lang="en-US" b="1" smtClean="0">
                <a:solidFill>
                  <a:schemeClr val="tx1"/>
                </a:solidFill>
              </a:rPr>
              <a:pPr algn="ctr"/>
              <a:t>8</a:t>
            </a:fld>
            <a:endParaRPr lang="en-US" b="1"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838283439"/>
              </p:ext>
            </p:extLst>
          </p:nvPr>
        </p:nvGraphicFramePr>
        <p:xfrm>
          <a:off x="560512" y="1916832"/>
          <a:ext cx="8819979" cy="4399384"/>
        </p:xfrm>
        <a:graphic>
          <a:graphicData uri="http://schemas.openxmlformats.org/drawingml/2006/table">
            <a:tbl>
              <a:tblPr firstRow="1" bandRow="1">
                <a:tableStyleId>{69CF1AB2-1976-4502-BF36-3FF5EA218861}</a:tableStyleId>
              </a:tblPr>
              <a:tblGrid>
                <a:gridCol w="1419325"/>
                <a:gridCol w="1419325"/>
                <a:gridCol w="1419325"/>
                <a:gridCol w="1419325"/>
                <a:gridCol w="1630511"/>
                <a:gridCol w="1512168"/>
              </a:tblGrid>
              <a:tr h="420624">
                <a:tc>
                  <a:txBody>
                    <a:bodyPr/>
                    <a:lstStyle/>
                    <a:p>
                      <a:pPr algn="ctr"/>
                      <a:endParaRPr lang="en-GB" sz="1800" dirty="0"/>
                    </a:p>
                  </a:txBody>
                  <a:tcPr marL="82550" marR="82550">
                    <a:noFill/>
                  </a:tcPr>
                </a:tc>
                <a:tc>
                  <a:txBody>
                    <a:bodyPr/>
                    <a:lstStyle/>
                    <a:p>
                      <a:pPr algn="ctr"/>
                      <a:endParaRPr lang="en-US" sz="2200" dirty="0"/>
                    </a:p>
                  </a:txBody>
                  <a:tcPr marL="82550" marR="82550">
                    <a:noFill/>
                  </a:tcPr>
                </a:tc>
                <a:tc>
                  <a:txBody>
                    <a:bodyPr/>
                    <a:lstStyle/>
                    <a:p>
                      <a:pPr algn="ctr"/>
                      <a:endParaRPr lang="en-US" sz="2200" dirty="0"/>
                    </a:p>
                  </a:txBody>
                  <a:tcPr marL="82550" marR="82550">
                    <a:noFill/>
                  </a:tcPr>
                </a:tc>
                <a:tc>
                  <a:txBody>
                    <a:bodyPr/>
                    <a:lstStyle/>
                    <a:p>
                      <a:pPr algn="ctr"/>
                      <a:endParaRPr lang="en-US" sz="2200" dirty="0"/>
                    </a:p>
                  </a:txBody>
                  <a:tcPr marL="82550" marR="82550">
                    <a:noFill/>
                  </a:tcPr>
                </a:tc>
                <a:tc>
                  <a:txBody>
                    <a:bodyPr/>
                    <a:lstStyle/>
                    <a:p>
                      <a:pPr algn="ctr"/>
                      <a:endParaRPr lang="en-US" sz="2200" dirty="0"/>
                    </a:p>
                  </a:txBody>
                  <a:tcPr marL="82550" marR="82550">
                    <a:noFill/>
                  </a:tcPr>
                </a:tc>
                <a:tc>
                  <a:txBody>
                    <a:bodyPr/>
                    <a:lstStyle/>
                    <a:p>
                      <a:pPr algn="ctr"/>
                      <a:endParaRPr lang="en-US" sz="2200" dirty="0"/>
                    </a:p>
                  </a:txBody>
                  <a:tcPr marL="82550" marR="82550">
                    <a:noFill/>
                  </a:tcPr>
                </a:tc>
              </a:tr>
              <a:tr h="2100456">
                <a:tc>
                  <a:txBody>
                    <a:bodyPr/>
                    <a:lstStyle/>
                    <a:p>
                      <a:pPr marL="0" marR="0" indent="0" algn="l" defTabSz="914400" rtl="0" eaLnBrk="1" fontAlgn="auto" latinLnBrk="0" hangingPunct="1">
                        <a:lnSpc>
                          <a:spcPct val="100000"/>
                        </a:lnSpc>
                        <a:spcBef>
                          <a:spcPts val="0"/>
                        </a:spcBef>
                        <a:spcAft>
                          <a:spcPts val="600"/>
                        </a:spcAft>
                        <a:buClrTx/>
                        <a:buSzTx/>
                        <a:buFontTx/>
                        <a:buNone/>
                        <a:tabLst/>
                        <a:defRPr/>
                      </a:pPr>
                      <a:r>
                        <a:rPr lang="en-GB" sz="1200" b="1" dirty="0" smtClean="0">
                          <a:latin typeface="Eras Medium ITC" pitchFamily="34" charset="0"/>
                        </a:rPr>
                        <a:t>Technology</a:t>
                      </a:r>
                      <a:r>
                        <a:rPr lang="en-GB" sz="1200" b="1" baseline="0" dirty="0" smtClean="0">
                          <a:latin typeface="Eras Medium ITC" pitchFamily="34" charset="0"/>
                        </a:rPr>
                        <a:t> Neutral Regulation 48 update</a:t>
                      </a:r>
                      <a:endParaRPr lang="en-GB" sz="1200" b="1" dirty="0">
                        <a:latin typeface="Eras Medium ITC" pitchFamily="34" charset="0"/>
                      </a:endParaRPr>
                    </a:p>
                  </a:txBody>
                  <a:tcPr marL="82550" marR="82550" anchor="ctr">
                    <a:noFill/>
                  </a:tcPr>
                </a:tc>
                <a:tc>
                  <a:txBody>
                    <a:bodyPr/>
                    <a:lstStyle/>
                    <a:p>
                      <a:endParaRPr lang="en-GB" sz="1600" dirty="0">
                        <a:latin typeface="Eras Medium ITC" pitchFamily="34" charset="0"/>
                      </a:endParaRPr>
                    </a:p>
                  </a:txBody>
                  <a:tcPr marL="82550" marR="82550">
                    <a:noFill/>
                  </a:tcPr>
                </a:tc>
                <a:tc>
                  <a:txBody>
                    <a:bodyPr/>
                    <a:lstStyle/>
                    <a:p>
                      <a:endParaRPr lang="en-GB" sz="1600" dirty="0">
                        <a:latin typeface="Eras Medium ITC" pitchFamily="34" charset="0"/>
                      </a:endParaRPr>
                    </a:p>
                  </a:txBody>
                  <a:tcPr marL="82550" marR="82550">
                    <a:noFill/>
                  </a:tcPr>
                </a:tc>
                <a:tc>
                  <a:txBody>
                    <a:bodyPr/>
                    <a:lstStyle/>
                    <a:p>
                      <a:endParaRPr lang="en-GB" sz="1600" dirty="0">
                        <a:latin typeface="Eras Medium ITC" pitchFamily="34" charset="0"/>
                      </a:endParaRPr>
                    </a:p>
                  </a:txBody>
                  <a:tcPr marL="82550" marR="82550">
                    <a:noFill/>
                  </a:tcPr>
                </a:tc>
                <a:tc>
                  <a:txBody>
                    <a:bodyPr/>
                    <a:lstStyle/>
                    <a:p>
                      <a:endParaRPr lang="en-GB" sz="1600" dirty="0">
                        <a:latin typeface="Eras Medium ITC" pitchFamily="34" charset="0"/>
                      </a:endParaRPr>
                    </a:p>
                  </a:txBody>
                  <a:tcPr marL="82550" marR="82550">
                    <a:noFill/>
                  </a:tcPr>
                </a:tc>
                <a:tc>
                  <a:txBody>
                    <a:bodyPr/>
                    <a:lstStyle/>
                    <a:p>
                      <a:endParaRPr lang="en-GB" sz="1600" dirty="0">
                        <a:latin typeface="Eras Medium ITC" pitchFamily="34" charset="0"/>
                      </a:endParaRPr>
                    </a:p>
                  </a:txBody>
                  <a:tcPr marL="82550" marR="82550">
                    <a:noFill/>
                  </a:tcPr>
                </a:tc>
              </a:tr>
              <a:tr h="1872208">
                <a:tc>
                  <a:txBody>
                    <a:bodyPr/>
                    <a:lstStyle/>
                    <a:p>
                      <a:pPr>
                        <a:spcAft>
                          <a:spcPts val="600"/>
                        </a:spcAft>
                      </a:pPr>
                      <a:r>
                        <a:rPr lang="en-GB" sz="1200" b="1" i="0" baseline="0" dirty="0" smtClean="0">
                          <a:latin typeface="Eras Medium ITC" pitchFamily="34" charset="0"/>
                        </a:rPr>
                        <a:t>Update the  new device and system regulations</a:t>
                      </a:r>
                    </a:p>
                    <a:p>
                      <a:pPr>
                        <a:spcAft>
                          <a:spcPts val="600"/>
                        </a:spcAft>
                      </a:pPr>
                      <a:r>
                        <a:rPr lang="en-GB" sz="1200" b="1" i="0" baseline="0" dirty="0" smtClean="0">
                          <a:latin typeface="Eras Medium ITC" pitchFamily="34" charset="0"/>
                        </a:rPr>
                        <a:t>Develop technical requirements for GTR’s??</a:t>
                      </a:r>
                      <a:endParaRPr lang="en-GB" sz="1200" b="1" i="0" dirty="0">
                        <a:latin typeface="Eras Medium ITC" pitchFamily="34" charset="0"/>
                      </a:endParaRPr>
                    </a:p>
                  </a:txBody>
                  <a:tcPr marL="82550" marR="82550" anchor="ctr">
                    <a:noFill/>
                  </a:tcPr>
                </a:tc>
                <a:tc>
                  <a:txBody>
                    <a:bodyPr/>
                    <a:lstStyle/>
                    <a:p>
                      <a:endParaRPr lang="en-GB" sz="1600" dirty="0">
                        <a:latin typeface="Eras Medium ITC" pitchFamily="34" charset="0"/>
                      </a:endParaRPr>
                    </a:p>
                  </a:txBody>
                  <a:tcPr marL="82550" marR="82550">
                    <a:noFill/>
                  </a:tcPr>
                </a:tc>
                <a:tc>
                  <a:txBody>
                    <a:bodyPr/>
                    <a:lstStyle/>
                    <a:p>
                      <a:endParaRPr lang="en-GB" sz="1600" dirty="0">
                        <a:latin typeface="Eras Medium ITC" pitchFamily="34" charset="0"/>
                      </a:endParaRPr>
                    </a:p>
                  </a:txBody>
                  <a:tcPr marL="82550" marR="82550">
                    <a:noFill/>
                  </a:tcPr>
                </a:tc>
                <a:tc>
                  <a:txBody>
                    <a:bodyPr/>
                    <a:lstStyle/>
                    <a:p>
                      <a:endParaRPr lang="en-GB" sz="1600" dirty="0">
                        <a:latin typeface="Eras Medium ITC" pitchFamily="34" charset="0"/>
                      </a:endParaRPr>
                    </a:p>
                  </a:txBody>
                  <a:tcPr marL="82550" marR="82550">
                    <a:noFill/>
                  </a:tcPr>
                </a:tc>
                <a:tc>
                  <a:txBody>
                    <a:bodyPr/>
                    <a:lstStyle/>
                    <a:p>
                      <a:endParaRPr lang="en-GB" sz="1600" dirty="0">
                        <a:latin typeface="Eras Medium ITC" pitchFamily="34" charset="0"/>
                      </a:endParaRPr>
                    </a:p>
                  </a:txBody>
                  <a:tcPr marL="82550" marR="82550">
                    <a:noFill/>
                  </a:tcPr>
                </a:tc>
                <a:tc>
                  <a:txBody>
                    <a:bodyPr/>
                    <a:lstStyle/>
                    <a:p>
                      <a:endParaRPr lang="en-GB" sz="1600" dirty="0">
                        <a:latin typeface="Eras Medium ITC" pitchFamily="34" charset="0"/>
                      </a:endParaRPr>
                    </a:p>
                  </a:txBody>
                  <a:tcPr marL="82550" marR="82550">
                    <a:noFill/>
                  </a:tcPr>
                </a:tc>
              </a:tr>
            </a:tbl>
          </a:graphicData>
        </a:graphic>
      </p:graphicFrame>
      <p:sp>
        <p:nvSpPr>
          <p:cNvPr id="12" name="TextBox 11"/>
          <p:cNvSpPr txBox="1"/>
          <p:nvPr/>
        </p:nvSpPr>
        <p:spPr>
          <a:xfrm>
            <a:off x="0" y="620688"/>
            <a:ext cx="9906000" cy="842833"/>
          </a:xfrm>
          <a:prstGeom prst="rect">
            <a:avLst/>
          </a:prstGeom>
          <a:solidFill>
            <a:schemeClr val="bg1"/>
          </a:solidFill>
        </p:spPr>
        <p:txBody>
          <a:bodyPr wrap="square" lIns="103163" tIns="51581" rIns="103163" bIns="51581" rtlCol="0">
            <a:spAutoFit/>
          </a:bodyPr>
          <a:lstStyle/>
          <a:p>
            <a:pPr algn="ctr"/>
            <a:r>
              <a:rPr lang="en-GB" sz="2400" dirty="0" smtClean="0"/>
              <a:t>Further development of the new regulations</a:t>
            </a:r>
          </a:p>
          <a:p>
            <a:pPr algn="ctr"/>
            <a:r>
              <a:rPr lang="en-GB" sz="2400" dirty="0" smtClean="0"/>
              <a:t>to become technology - neutral / performance - based</a:t>
            </a:r>
            <a:endParaRPr lang="en-GB" sz="2400" dirty="0"/>
          </a:p>
        </p:txBody>
      </p:sp>
      <p:sp>
        <p:nvSpPr>
          <p:cNvPr id="60" name="TextBox 59"/>
          <p:cNvSpPr txBox="1"/>
          <p:nvPr/>
        </p:nvSpPr>
        <p:spPr>
          <a:xfrm>
            <a:off x="2432720" y="2476762"/>
            <a:ext cx="7128792" cy="1858496"/>
          </a:xfrm>
          <a:prstGeom prst="rect">
            <a:avLst/>
          </a:prstGeom>
          <a:solidFill>
            <a:schemeClr val="accent1">
              <a:lumMod val="20000"/>
              <a:lumOff val="80000"/>
            </a:schemeClr>
          </a:solidFill>
          <a:ln>
            <a:solidFill>
              <a:schemeClr val="accent1"/>
            </a:solidFill>
          </a:ln>
        </p:spPr>
        <p:txBody>
          <a:bodyPr wrap="square" lIns="103163" tIns="51581" rIns="103163" bIns="51581" rtlCol="0">
            <a:spAutoFit/>
          </a:bodyPr>
          <a:lstStyle/>
          <a:p>
            <a:pPr>
              <a:spcBef>
                <a:spcPts val="600"/>
              </a:spcBef>
              <a:spcAft>
                <a:spcPts val="600"/>
              </a:spcAft>
            </a:pPr>
            <a:r>
              <a:rPr lang="en-GB" sz="1400" dirty="0" smtClean="0"/>
              <a:t>Scope of R48 to be reviewed with regard to the issue of “all functions not clearly defined and allowed in R48 is prohibited”</a:t>
            </a:r>
          </a:p>
          <a:p>
            <a:pPr>
              <a:spcBef>
                <a:spcPts val="600"/>
              </a:spcBef>
              <a:spcAft>
                <a:spcPts val="600"/>
              </a:spcAft>
            </a:pPr>
            <a:r>
              <a:rPr lang="en-GB" sz="1400" dirty="0" smtClean="0"/>
              <a:t>Mandatory </a:t>
            </a:r>
            <a:r>
              <a:rPr lang="en-GB" sz="1400" dirty="0"/>
              <a:t>functions to be installed, </a:t>
            </a:r>
            <a:r>
              <a:rPr lang="en-GB" sz="1400" dirty="0" smtClean="0"/>
              <a:t>optional </a:t>
            </a:r>
            <a:r>
              <a:rPr lang="en-GB" sz="1400" dirty="0"/>
              <a:t>functions that may be installed</a:t>
            </a:r>
          </a:p>
          <a:p>
            <a:pPr>
              <a:spcBef>
                <a:spcPts val="600"/>
              </a:spcBef>
              <a:spcAft>
                <a:spcPts val="600"/>
              </a:spcAft>
            </a:pPr>
            <a:r>
              <a:rPr lang="en-GB" sz="1400" dirty="0"/>
              <a:t>New approach to define minimum and maximum performance requirements to be achieved by the installation</a:t>
            </a:r>
          </a:p>
          <a:p>
            <a:pPr>
              <a:spcBef>
                <a:spcPts val="600"/>
              </a:spcBef>
              <a:spcAft>
                <a:spcPts val="600"/>
              </a:spcAft>
            </a:pPr>
            <a:r>
              <a:rPr lang="en-GB" sz="1400" dirty="0"/>
              <a:t>New approach to simplify the definition of a single lamp and apparent surface</a:t>
            </a:r>
          </a:p>
        </p:txBody>
      </p:sp>
      <p:sp>
        <p:nvSpPr>
          <p:cNvPr id="61" name="TextBox 60"/>
          <p:cNvSpPr txBox="1"/>
          <p:nvPr/>
        </p:nvSpPr>
        <p:spPr>
          <a:xfrm>
            <a:off x="3728864" y="4725144"/>
            <a:ext cx="5904656" cy="1273720"/>
          </a:xfrm>
          <a:prstGeom prst="rect">
            <a:avLst/>
          </a:prstGeom>
          <a:solidFill>
            <a:schemeClr val="accent1">
              <a:lumMod val="20000"/>
              <a:lumOff val="80000"/>
            </a:schemeClr>
          </a:solidFill>
          <a:ln>
            <a:solidFill>
              <a:schemeClr val="accent1"/>
            </a:solidFill>
          </a:ln>
        </p:spPr>
        <p:txBody>
          <a:bodyPr wrap="square" lIns="103163" tIns="51581" rIns="103163" bIns="51581" rtlCol="0">
            <a:spAutoFit/>
          </a:bodyPr>
          <a:lstStyle/>
          <a:p>
            <a:pPr>
              <a:spcBef>
                <a:spcPts val="600"/>
              </a:spcBef>
              <a:spcAft>
                <a:spcPts val="600"/>
              </a:spcAft>
            </a:pPr>
            <a:r>
              <a:rPr lang="en-GB" sz="1400" dirty="0"/>
              <a:t>Technical requirements in the </a:t>
            </a:r>
            <a:r>
              <a:rPr lang="en-GB" sz="1400" dirty="0" smtClean="0"/>
              <a:t>device and system </a:t>
            </a:r>
            <a:r>
              <a:rPr lang="en-GB" sz="1400" dirty="0"/>
              <a:t>regulations to be adapted to the safety requirements in </a:t>
            </a:r>
            <a:r>
              <a:rPr lang="en-GB" sz="1400" dirty="0" smtClean="0"/>
              <a:t>the updated Regulation </a:t>
            </a:r>
            <a:r>
              <a:rPr lang="en-GB" sz="1400" dirty="0"/>
              <a:t>48 </a:t>
            </a:r>
          </a:p>
          <a:p>
            <a:pPr>
              <a:spcBef>
                <a:spcPts val="600"/>
              </a:spcBef>
              <a:spcAft>
                <a:spcPts val="600"/>
              </a:spcAft>
            </a:pPr>
            <a:r>
              <a:rPr lang="en-GB" sz="1400" dirty="0"/>
              <a:t>Objective practical testing </a:t>
            </a:r>
            <a:r>
              <a:rPr lang="en-GB" sz="1400" dirty="0" smtClean="0"/>
              <a:t>and /</a:t>
            </a:r>
            <a:r>
              <a:rPr lang="en-GB" sz="1400" dirty="0"/>
              <a:t>or virtual testing for verification of compliance</a:t>
            </a:r>
          </a:p>
          <a:p>
            <a:pPr>
              <a:spcBef>
                <a:spcPts val="600"/>
              </a:spcBef>
              <a:spcAft>
                <a:spcPts val="600"/>
              </a:spcAft>
            </a:pPr>
            <a:r>
              <a:rPr lang="en-GB" sz="1400" dirty="0"/>
              <a:t>Objective requirements based upon research findings </a:t>
            </a:r>
            <a:r>
              <a:rPr lang="en-GB" sz="1400" dirty="0" smtClean="0"/>
              <a:t>(following </a:t>
            </a:r>
            <a:r>
              <a:rPr lang="en-GB" sz="1400" dirty="0"/>
              <a:t>GTR practice)</a:t>
            </a:r>
          </a:p>
        </p:txBody>
      </p:sp>
      <p:sp>
        <p:nvSpPr>
          <p:cNvPr id="24" name="TextBox 23"/>
          <p:cNvSpPr txBox="1"/>
          <p:nvPr/>
        </p:nvSpPr>
        <p:spPr>
          <a:xfrm>
            <a:off x="2144688" y="1968348"/>
            <a:ext cx="7200800" cy="338554"/>
          </a:xfrm>
          <a:prstGeom prst="rect">
            <a:avLst/>
          </a:prstGeom>
          <a:solidFill>
            <a:srgbClr val="92D050"/>
          </a:solidFill>
          <a:ln w="38100">
            <a:noFill/>
            <a:prstDash val="sysDot"/>
          </a:ln>
        </p:spPr>
        <p:txBody>
          <a:bodyPr wrap="square" rtlCol="0">
            <a:spAutoFit/>
          </a:bodyPr>
          <a:lstStyle/>
          <a:p>
            <a:pPr algn="ctr"/>
            <a:r>
              <a:rPr lang="en-GB" sz="1600" dirty="0" smtClean="0"/>
              <a:t>Detailed programme </a:t>
            </a:r>
            <a:r>
              <a:rPr lang="en-GB" sz="1600" dirty="0"/>
              <a:t>to be defined</a:t>
            </a:r>
          </a:p>
        </p:txBody>
      </p:sp>
      <p:sp>
        <p:nvSpPr>
          <p:cNvPr id="13" name="TextBox 12"/>
          <p:cNvSpPr txBox="1"/>
          <p:nvPr/>
        </p:nvSpPr>
        <p:spPr>
          <a:xfrm>
            <a:off x="3728864" y="116632"/>
            <a:ext cx="5760641" cy="369172"/>
          </a:xfrm>
          <a:prstGeom prst="rect">
            <a:avLst/>
          </a:prstGeom>
          <a:solidFill>
            <a:schemeClr val="accent5">
              <a:lumMod val="40000"/>
              <a:lumOff val="60000"/>
            </a:schemeClr>
          </a:solidFill>
          <a:ln>
            <a:solidFill>
              <a:schemeClr val="accent1"/>
            </a:solidFill>
          </a:ln>
        </p:spPr>
        <p:txBody>
          <a:bodyPr wrap="square" lIns="87915" tIns="43958" rIns="87915" bIns="43958" rtlCol="0">
            <a:spAutoFit/>
          </a:bodyPr>
          <a:lstStyle/>
          <a:p>
            <a:pPr algn="r">
              <a:lnSpc>
                <a:spcPts val="2077"/>
              </a:lnSpc>
              <a:spcAft>
                <a:spcPts val="577"/>
              </a:spcAft>
            </a:pPr>
            <a:r>
              <a:rPr lang="en-GB" sz="2300" dirty="0"/>
              <a:t>The </a:t>
            </a:r>
            <a:r>
              <a:rPr lang="en-GB" sz="2300" dirty="0" smtClean="0"/>
              <a:t>Plan – Stage 2 </a:t>
            </a:r>
            <a:r>
              <a:rPr lang="en-GB" sz="2400" dirty="0" smtClean="0"/>
              <a:t>( Technology Neutral)</a:t>
            </a:r>
            <a:endParaRPr lang="en-US" sz="2300" dirty="0"/>
          </a:p>
        </p:txBody>
      </p:sp>
      <p:sp>
        <p:nvSpPr>
          <p:cNvPr id="9" name="Slide Number Placeholder 11"/>
          <p:cNvSpPr>
            <a:spLocks noGrp="1"/>
          </p:cNvSpPr>
          <p:nvPr>
            <p:ph type="sldNum" sz="quarter" idx="12"/>
          </p:nvPr>
        </p:nvSpPr>
        <p:spPr>
          <a:xfrm>
            <a:off x="9345488" y="6381328"/>
            <a:ext cx="425252" cy="340148"/>
          </a:xfrm>
          <a:ln>
            <a:solidFill>
              <a:schemeClr val="accent1"/>
            </a:solidFill>
          </a:ln>
        </p:spPr>
        <p:txBody>
          <a:bodyPr/>
          <a:lstStyle/>
          <a:p>
            <a:pPr algn="ctr"/>
            <a:fld id="{EB606F99-AF4C-43D3-8DA9-0FC98A7A07DC}" type="slidenum">
              <a:rPr lang="en-US" b="1" smtClean="0">
                <a:solidFill>
                  <a:schemeClr val="tx1"/>
                </a:solidFill>
              </a:rPr>
              <a:pPr algn="ctr"/>
              <a:t>9</a:t>
            </a:fld>
            <a:endParaRPr lang="en-US" b="1" dirty="0">
              <a:solidFill>
                <a:schemeClr val="tx1"/>
              </a:solidFill>
            </a:endParaRPr>
          </a:p>
        </p:txBody>
      </p:sp>
    </p:spTree>
    <p:extLst>
      <p:ext uri="{BB962C8B-B14F-4D97-AF65-F5344CB8AC3E}">
        <p14:creationId xmlns:p14="http://schemas.microsoft.com/office/powerpoint/2010/main" val="29360535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3671</TotalTime>
  <Words>1653</Words>
  <Application>Microsoft Office PowerPoint</Application>
  <PresentationFormat>A4 Paper (210x297 mm)</PresentationFormat>
  <Paragraphs>247</Paragraphs>
  <Slides>10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Office Theme</vt:lpstr>
      <vt:lpstr>Documento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GTB Secretariat</dc:creator>
  <cp:lastModifiedBy>Konstantin Glukhenkiy</cp:lastModifiedBy>
  <cp:revision>157</cp:revision>
  <dcterms:created xsi:type="dcterms:W3CDTF">2016-01-06T07:52:50Z</dcterms:created>
  <dcterms:modified xsi:type="dcterms:W3CDTF">2016-03-14T08:20:56Z</dcterms:modified>
</cp:coreProperties>
</file>