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7"/>
  </p:notesMasterIdLst>
  <p:handoutMasterIdLst>
    <p:handoutMasterId r:id="rId18"/>
  </p:handoutMasterIdLst>
  <p:sldIdLst>
    <p:sldId id="256" r:id="rId5"/>
    <p:sldId id="280" r:id="rId6"/>
    <p:sldId id="273" r:id="rId7"/>
    <p:sldId id="271" r:id="rId8"/>
    <p:sldId id="281" r:id="rId9"/>
    <p:sldId id="282" r:id="rId10"/>
    <p:sldId id="283" r:id="rId11"/>
    <p:sldId id="284" r:id="rId12"/>
    <p:sldId id="285" r:id="rId13"/>
    <p:sldId id="276" r:id="rId14"/>
    <p:sldId id="260" r:id="rId15"/>
    <p:sldId id="28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40" autoAdjust="0"/>
    <p:restoredTop sz="88960" autoAdjust="0"/>
  </p:normalViewPr>
  <p:slideViewPr>
    <p:cSldViewPr>
      <p:cViewPr varScale="1">
        <p:scale>
          <a:sx n="104" d="100"/>
          <a:sy n="104" d="100"/>
        </p:scale>
        <p:origin x="-20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GRPE-65-nn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77E7CB-09AF-43F2-ADA4-B2B423205EE4}" type="datetimeFigureOut">
              <a:rPr lang="en-US" smtClean="0"/>
              <a:pPr/>
              <a:t>1/14/2016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F0532F-1526-46CA-8FD1-CC19224FD09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16835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GRPE-65-nn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78D883-694A-41C9-ACD9-6257BE9C1E94}" type="datetimeFigureOut">
              <a:rPr lang="en-US" smtClean="0"/>
              <a:pPr/>
              <a:t>1/14/2016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92BFAC-DA74-4C24-AAF2-8D09F2FE08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14809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2BFAC-DA74-4C24-AAF2-8D09F2FE08C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 smtClean="0"/>
              <a:t>GRPE-65-nn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265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GRPE-65-nn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92BFAC-DA74-4C24-AAF2-8D09F2FE08C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0111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GRPE-65-nn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92BFAC-DA74-4C24-AAF2-8D09F2FE08C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0111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GRPE-65-nn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92BFAC-DA74-4C24-AAF2-8D09F2FE08CA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0441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GRPE-65-nn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92BFAC-DA74-4C24-AAF2-8D09F2FE08CA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011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F5506-71AD-4702-B852-37BFA4148757}" type="datetime1">
              <a:rPr lang="en-US" smtClean="0"/>
              <a:pPr/>
              <a:t>1/14/2016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EVE IWG</a:t>
            </a: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FCD68-1FF2-4B80-A104-54D675CB397A}" type="datetime1">
              <a:rPr lang="en-US" smtClean="0"/>
              <a:pPr/>
              <a:t>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EVE IWG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3271F-990C-43C7-8781-D304754763A4}" type="datetime1">
              <a:rPr lang="en-US" smtClean="0"/>
              <a:pPr/>
              <a:t>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EVE IWG</a:t>
            </a: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A50C-D222-436D-A117-AA388BAFFE5E}" type="datetime1">
              <a:rPr lang="en-US" smtClean="0"/>
              <a:pPr/>
              <a:t>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EVE IWG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EVE IWG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A52D-BE50-4F08-AD58-8265CD255240}" type="datetime1">
              <a:rPr lang="en-US" smtClean="0"/>
              <a:pPr/>
              <a:t>1/14/2016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AA8F1C0-37A7-44DD-93BE-0E3F2F961832}" type="datetime1">
              <a:rPr lang="en-US" smtClean="0"/>
              <a:pPr/>
              <a:t>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EVE IWG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36DAD-3BDC-419E-AE3F-D8FC6E36B033}" type="datetime1">
              <a:rPr lang="en-US" smtClean="0"/>
              <a:pPr/>
              <a:t>1/14/2016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dirty="0" smtClean="0"/>
              <a:t>EVE IWG</a:t>
            </a:r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6DF2A-444D-4333-891F-660515AA55A0}" type="datetime1">
              <a:rPr lang="en-US" smtClean="0"/>
              <a:pPr/>
              <a:t>1/14/2016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EVE IWG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4AE2A-32A9-4F0C-933E-D0FDAE8BA04F}" type="datetime1">
              <a:rPr lang="en-US" smtClean="0"/>
              <a:pPr/>
              <a:t>1/14/2016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EVE IWG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F63CA-B077-4590-B190-CE7E3D6602DD}" type="datetime1">
              <a:rPr lang="en-US" smtClean="0"/>
              <a:pPr/>
              <a:t>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dirty="0" smtClean="0"/>
              <a:t>EVE IWG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394D68C-FAA0-4FCE-902D-8BB0274CF2EB}" type="datetime1">
              <a:rPr lang="en-US" smtClean="0"/>
              <a:pPr/>
              <a:t>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dirty="0" smtClean="0"/>
              <a:t>EVE IWG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803112B-5E2C-4A90-A818-D325F3E5456A}" type="datetime1">
              <a:rPr lang="en-US" smtClean="0"/>
              <a:pPr/>
              <a:t>1/14/2016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EVE IWG</a:t>
            </a: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Report to GRPE 72</a:t>
            </a:r>
            <a:r>
              <a:rPr lang="en-US" sz="2000" baseline="30000" dirty="0" smtClean="0">
                <a:solidFill>
                  <a:schemeClr val="tx1"/>
                </a:solidFill>
              </a:rPr>
              <a:t>nd</a:t>
            </a:r>
            <a:r>
              <a:rPr lang="en-US" sz="2000" dirty="0" smtClean="0">
                <a:solidFill>
                  <a:schemeClr val="tx1"/>
                </a:solidFill>
              </a:rPr>
              <a:t> Session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EVE IWG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Electric Vehicles and the Environment</a:t>
            </a:r>
            <a:br>
              <a:rPr lang="en-US" sz="3200" b="1" dirty="0" smtClean="0"/>
            </a:br>
            <a:r>
              <a:rPr lang="en-US" sz="3200" b="1" dirty="0" smtClean="0"/>
              <a:t> (EVE IWG)</a:t>
            </a:r>
            <a:endParaRPr lang="en-US" sz="3200" b="1" dirty="0"/>
          </a:p>
        </p:txBody>
      </p:sp>
      <p:sp>
        <p:nvSpPr>
          <p:cNvPr id="6" name="Textfeld 12"/>
          <p:cNvSpPr txBox="1">
            <a:spLocks noChangeArrowheads="1"/>
          </p:cNvSpPr>
          <p:nvPr/>
        </p:nvSpPr>
        <p:spPr bwMode="auto">
          <a:xfrm>
            <a:off x="5626968" y="152400"/>
            <a:ext cx="3362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Informal </a:t>
            </a:r>
            <a:r>
              <a:rPr lang="en-US" sz="1200">
                <a:latin typeface="Times New Roman" pitchFamily="18" charset="0"/>
                <a:cs typeface="Times New Roman" pitchFamily="18" charset="0"/>
              </a:rPr>
              <a:t>document</a:t>
            </a:r>
            <a:r>
              <a:rPr lang="en-US" sz="12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smtClean="0">
                <a:latin typeface="Times New Roman" pitchFamily="18" charset="0"/>
                <a:cs typeface="Times New Roman" pitchFamily="18" charset="0"/>
              </a:rPr>
              <a:t>GRPE-72-23</a:t>
            </a:r>
            <a:endParaRPr lang="de-DE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r" eaLnBrk="1" hangingPunct="1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72</a:t>
            </a:r>
            <a:r>
              <a:rPr lang="en-US" sz="1200" baseline="30000" dirty="0" smtClean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GRPE,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11-15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January 2016, </a:t>
            </a:r>
          </a:p>
          <a:p>
            <a:pPr algn="r" eaLnBrk="1" hangingPunct="1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agenda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item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de-DE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feld 39"/>
          <p:cNvSpPr txBox="1">
            <a:spLocks noChangeArrowheads="1"/>
          </p:cNvSpPr>
          <p:nvPr/>
        </p:nvSpPr>
        <p:spPr bwMode="auto">
          <a:xfrm>
            <a:off x="152400" y="152400"/>
            <a:ext cx="3352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Submitted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the EVE informal working group</a:t>
            </a:r>
            <a:endParaRPr lang="de-DE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EVE Roadmap, Part A: Jan - Nov 2016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200" dirty="0" smtClean="0">
                <a:solidFill>
                  <a:schemeClr val="tx1"/>
                </a:solidFill>
              </a:rPr>
              <a:t>(EVE-13-06-Rev1e)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EVE IWG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7630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Jan 2105-Jan 2016</a:t>
            </a:r>
            <a:endParaRPr lang="en-US" dirty="0"/>
          </a:p>
          <a:p>
            <a:endParaRPr lang="en-US" dirty="0" smtClean="0"/>
          </a:p>
        </p:txBody>
      </p:sp>
      <p:grpSp>
        <p:nvGrpSpPr>
          <p:cNvPr id="9" name="Group 8"/>
          <p:cNvGrpSpPr/>
          <p:nvPr/>
        </p:nvGrpSpPr>
        <p:grpSpPr>
          <a:xfrm>
            <a:off x="304800" y="945932"/>
            <a:ext cx="8077200" cy="5486400"/>
            <a:chOff x="457200" y="914400"/>
            <a:chExt cx="8077200" cy="5486400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241" t="15873" b="2191"/>
            <a:stretch/>
          </p:blipFill>
          <p:spPr bwMode="auto">
            <a:xfrm>
              <a:off x="5813974" y="914400"/>
              <a:ext cx="2720426" cy="5486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48" t="15873" r="50451" b="2191"/>
            <a:stretch/>
          </p:blipFill>
          <p:spPr bwMode="auto">
            <a:xfrm>
              <a:off x="457200" y="914400"/>
              <a:ext cx="5530630" cy="5486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469647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Upcoming Meetings and Next Steps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EVE IWG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610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Week of April 11, 2016: EVE-18 meeting (China)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Decision on recommendations to GRPE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Initiate drafting of recommendations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Recommendations could be a future GTR, and Annex to an existing GTR or a technical report</a:t>
            </a:r>
          </a:p>
          <a:p>
            <a:r>
              <a:rPr lang="en-US" dirty="0" smtClean="0"/>
              <a:t>June, 2016: EVE-19 meeting and GRPE session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Informal GRPE discussion and agreement on EVE recommendations and workplan (formal approval by WP.29 in November 2016, Part B of EVE mandate initiates)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1"/>
                </a:solidFill>
              </a:rPr>
              <a:t>Expected Outcomes &amp; Recommendations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EVE IWG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213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Determining System Power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Expect </a:t>
            </a:r>
            <a:r>
              <a:rPr lang="en-US" dirty="0">
                <a:solidFill>
                  <a:schemeClr val="tx1"/>
                </a:solidFill>
              </a:rPr>
              <a:t>to recommend development of Annex to GTR 15 for power determination to meet needs of WLTP at GRPE in June </a:t>
            </a:r>
            <a:r>
              <a:rPr lang="en-US" dirty="0" smtClean="0">
                <a:solidFill>
                  <a:schemeClr val="tx1"/>
                </a:solidFill>
              </a:rPr>
              <a:t>2016</a:t>
            </a:r>
          </a:p>
          <a:p>
            <a:r>
              <a:rPr lang="en-US" dirty="0" smtClean="0"/>
              <a:t>Battery Durability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Will produce report on battery ageing and durability for GRPE in June 2016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Expect </a:t>
            </a:r>
            <a:r>
              <a:rPr lang="en-US" dirty="0">
                <a:solidFill>
                  <a:schemeClr val="tx1"/>
                </a:solidFill>
              </a:rPr>
              <a:t>to recommend development of Annex to GTR 15 for battery ageing/durability to meet needs of WLTP at GRPE in June 2016</a:t>
            </a:r>
          </a:p>
          <a:p>
            <a:r>
              <a:rPr lang="en-US" dirty="0" smtClean="0"/>
              <a:t>Determining Energy Consumption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Will produce report on determining energy consumption for GRPE in June 2016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3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EVE Mandate Review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EVE IWG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EVE IWG is currently operating under a mandate approved in November, 2014</a:t>
            </a:r>
          </a:p>
          <a:p>
            <a:pPr lvl="1"/>
            <a:r>
              <a:rPr lang="en-US" dirty="0" smtClean="0"/>
              <a:t>Work has been divided into two parts:</a:t>
            </a:r>
          </a:p>
          <a:p>
            <a:pPr lvl="2"/>
            <a:r>
              <a:rPr lang="en-US" dirty="0" smtClean="0"/>
              <a:t>Part A – Information gathering and recommendations for follow-up work</a:t>
            </a:r>
          </a:p>
          <a:p>
            <a:pPr lvl="3"/>
            <a:r>
              <a:rPr lang="en-US" dirty="0" smtClean="0"/>
              <a:t>Calculation of upstream emissions</a:t>
            </a:r>
          </a:p>
          <a:p>
            <a:pPr lvl="3"/>
            <a:r>
              <a:rPr lang="en-US" dirty="0" smtClean="0"/>
              <a:t>Electrified vehicle durability</a:t>
            </a:r>
          </a:p>
          <a:p>
            <a:pPr lvl="3"/>
            <a:r>
              <a:rPr lang="en-US" dirty="0" smtClean="0"/>
              <a:t>Determination of electrified vehicle power</a:t>
            </a:r>
          </a:p>
          <a:p>
            <a:pPr lvl="3"/>
            <a:r>
              <a:rPr lang="en-US" dirty="0" smtClean="0"/>
              <a:t>Battery Recyclability</a:t>
            </a:r>
          </a:p>
          <a:p>
            <a:pPr lvl="2"/>
            <a:r>
              <a:rPr lang="en-US" dirty="0" smtClean="0"/>
              <a:t>Part B – Potential development of GTR’s related to durability and power determination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767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EVE Roadmap, Part A: Jun 2015-Jan 2016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200" dirty="0" smtClean="0">
                <a:solidFill>
                  <a:schemeClr val="tx1"/>
                </a:solidFill>
              </a:rPr>
              <a:t>(EVE-13-06-Rev1e)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EVE IWG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7630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Jan 2105-Jan 2016</a:t>
            </a:r>
            <a:endParaRPr lang="en-US" dirty="0"/>
          </a:p>
          <a:p>
            <a:endParaRPr lang="en-US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8" t="15873" b="2191"/>
          <a:stretch/>
        </p:blipFill>
        <p:spPr bwMode="auto">
          <a:xfrm>
            <a:off x="-12699" y="945932"/>
            <a:ext cx="11307378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Down Arrow 6"/>
          <p:cNvSpPr/>
          <p:nvPr/>
        </p:nvSpPr>
        <p:spPr>
          <a:xfrm>
            <a:off x="8757036" y="693058"/>
            <a:ext cx="304800" cy="3048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9" name="Down Arrow 8"/>
          <p:cNvSpPr/>
          <p:nvPr/>
        </p:nvSpPr>
        <p:spPr>
          <a:xfrm>
            <a:off x="8001000" y="687905"/>
            <a:ext cx="304800" cy="3048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56224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EVE-16 meeting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200" dirty="0" smtClean="0">
                <a:solidFill>
                  <a:schemeClr val="tx1"/>
                </a:solidFill>
              </a:rPr>
              <a:t>(October 19-20, 2015, Ottawa, Canada)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EVE IWG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763000" cy="5029200"/>
          </a:xfrm>
        </p:spPr>
        <p:txBody>
          <a:bodyPr>
            <a:normAutofit/>
          </a:bodyPr>
          <a:lstStyle/>
          <a:p>
            <a:r>
              <a:rPr lang="en-US" u="sng" dirty="0" smtClean="0"/>
              <a:t>Purpose</a:t>
            </a:r>
            <a:r>
              <a:rPr lang="en-US" dirty="0" smtClean="0"/>
              <a:t>: To continue work on Part A of the EVE mandate, with updates on work in sub-groups:</a:t>
            </a:r>
          </a:p>
          <a:p>
            <a:r>
              <a:rPr lang="en-US" u="sng" dirty="0" smtClean="0"/>
              <a:t>EVE-16 discussion</a:t>
            </a:r>
            <a:r>
              <a:rPr lang="en-US" dirty="0" smtClean="0"/>
              <a:t>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Updates from other IWGs: WLTP, </a:t>
            </a:r>
            <a:r>
              <a:rPr lang="en-US" dirty="0" smtClean="0">
                <a:solidFill>
                  <a:schemeClr val="tx1"/>
                </a:solidFill>
              </a:rPr>
              <a:t>EPPR, EVS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Method of Stating Energy Consumption (China) </a:t>
            </a:r>
          </a:p>
          <a:p>
            <a:pPr lvl="2"/>
            <a:r>
              <a:rPr lang="en-US" dirty="0" smtClean="0"/>
              <a:t>Continued literature review to investigate EV energy consumption evaluation methods by various countries </a:t>
            </a:r>
          </a:p>
          <a:p>
            <a:pPr lvl="2"/>
            <a:r>
              <a:rPr lang="en-US" dirty="0" smtClean="0"/>
              <a:t>Presented 1</a:t>
            </a:r>
            <a:r>
              <a:rPr lang="en-US" baseline="30000" dirty="0" smtClean="0"/>
              <a:t>st</a:t>
            </a:r>
            <a:r>
              <a:rPr lang="en-US" dirty="0" smtClean="0"/>
              <a:t> draft of Excel model to calculate energy consumption of electric vehicles, including upstream emissions</a:t>
            </a:r>
          </a:p>
          <a:p>
            <a:pPr lvl="2"/>
            <a:r>
              <a:rPr lang="en-US" dirty="0" smtClean="0"/>
              <a:t>Provided 1</a:t>
            </a:r>
            <a:r>
              <a:rPr lang="en-US" baseline="30000" dirty="0" smtClean="0"/>
              <a:t>st</a:t>
            </a:r>
            <a:r>
              <a:rPr lang="en-US" dirty="0" smtClean="0"/>
              <a:t> draft of reference document explaining calculation methodology and path forward to update Excel model</a:t>
            </a:r>
          </a:p>
          <a:p>
            <a:pPr marL="868680" lvl="3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06456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EVE-16 meeting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200" dirty="0">
                <a:solidFill>
                  <a:schemeClr val="tx1"/>
                </a:solidFill>
              </a:rPr>
              <a:t>(October 19-20, 2015, Ottawa, Canada)</a:t>
            </a:r>
            <a:endParaRPr lang="en-CA" sz="2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EVE IWG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/>
          </a:bodyPr>
          <a:lstStyle/>
          <a:p>
            <a:r>
              <a:rPr lang="en-US" u="sng" dirty="0"/>
              <a:t>EVE-16 </a:t>
            </a:r>
            <a:r>
              <a:rPr lang="en-US" u="sng" dirty="0" smtClean="0"/>
              <a:t>discussion (continued)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Electrified </a:t>
            </a:r>
            <a:r>
              <a:rPr lang="en-US" dirty="0">
                <a:solidFill>
                  <a:schemeClr val="tx1"/>
                </a:solidFill>
              </a:rPr>
              <a:t>Vehicle Durability (USA and Canada) </a:t>
            </a:r>
          </a:p>
          <a:p>
            <a:pPr lvl="2"/>
            <a:r>
              <a:rPr lang="en-US" dirty="0" smtClean="0"/>
              <a:t>Members discussed feedback of 1</a:t>
            </a:r>
            <a:r>
              <a:rPr lang="en-US" baseline="30000" dirty="0" smtClean="0"/>
              <a:t>st</a:t>
            </a:r>
            <a:r>
              <a:rPr lang="en-US" dirty="0" smtClean="0"/>
              <a:t> draft of EV durability literature review</a:t>
            </a:r>
          </a:p>
          <a:p>
            <a:pPr lvl="2"/>
            <a:r>
              <a:rPr lang="en-US" dirty="0" smtClean="0"/>
              <a:t>Author of EV literature review (FEV) presented findings and responded to comments which had been submitted by members</a:t>
            </a:r>
          </a:p>
          <a:p>
            <a:pPr lvl="3"/>
            <a:r>
              <a:rPr lang="en-US" dirty="0" smtClean="0"/>
              <a:t>FEV began work to address comments and finalize report</a:t>
            </a:r>
          </a:p>
          <a:p>
            <a:pPr lvl="2"/>
            <a:r>
              <a:rPr lang="en-US" dirty="0" smtClean="0"/>
              <a:t>Assigned small subgroup to begin drafting a document consolidating EVE findings on battery durability and options for a path forward</a:t>
            </a:r>
          </a:p>
        </p:txBody>
      </p:sp>
    </p:spTree>
    <p:extLst>
      <p:ext uri="{BB962C8B-B14F-4D97-AF65-F5344CB8AC3E}">
        <p14:creationId xmlns:p14="http://schemas.microsoft.com/office/powerpoint/2010/main" val="2581348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EVE IWG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EVE-16 discussion (continued)</a:t>
            </a:r>
            <a:r>
              <a:rPr lang="en-US" dirty="0"/>
              <a:t>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Determination </a:t>
            </a:r>
            <a:r>
              <a:rPr lang="en-US" dirty="0">
                <a:solidFill>
                  <a:schemeClr val="tx1"/>
                </a:solidFill>
              </a:rPr>
              <a:t>of Powertrain Performance of HEVs (Germany and Korea)</a:t>
            </a:r>
          </a:p>
          <a:p>
            <a:pPr lvl="2"/>
            <a:r>
              <a:rPr lang="en-US" dirty="0"/>
              <a:t>ISO and SAE </a:t>
            </a:r>
            <a:r>
              <a:rPr lang="en-US" dirty="0" smtClean="0"/>
              <a:t>efforts to develop </a:t>
            </a:r>
            <a:r>
              <a:rPr lang="en-US" dirty="0"/>
              <a:t>procedures to determine EV </a:t>
            </a:r>
            <a:r>
              <a:rPr lang="en-US" dirty="0" smtClean="0"/>
              <a:t>power was presented</a:t>
            </a:r>
            <a:endParaRPr lang="en-US" dirty="0"/>
          </a:p>
          <a:p>
            <a:pPr lvl="2"/>
            <a:r>
              <a:rPr lang="en-US" dirty="0" smtClean="0"/>
              <a:t>Reviewed </a:t>
            </a:r>
            <a:r>
              <a:rPr lang="en-US" dirty="0"/>
              <a:t>responses from members on EVE-15 questionnaire about EV power </a:t>
            </a:r>
            <a:r>
              <a:rPr lang="en-US" dirty="0" smtClean="0"/>
              <a:t>determination</a:t>
            </a:r>
            <a:endParaRPr lang="en-US" dirty="0"/>
          </a:p>
          <a:p>
            <a:pPr lvl="2"/>
            <a:r>
              <a:rPr lang="en-US" dirty="0" smtClean="0"/>
              <a:t>Discussed </a:t>
            </a:r>
            <a:r>
              <a:rPr lang="en-US" dirty="0"/>
              <a:t>coordination with WLTP IWG and </a:t>
            </a:r>
            <a:r>
              <a:rPr lang="en-US" dirty="0" smtClean="0"/>
              <a:t>assessed </a:t>
            </a:r>
            <a:r>
              <a:rPr lang="en-US" dirty="0"/>
              <a:t>path forward, timelines and scope of work to meet needs of WLTP </a:t>
            </a:r>
            <a:r>
              <a:rPr lang="en-US" dirty="0" smtClean="0"/>
              <a:t>IWG</a:t>
            </a:r>
          </a:p>
          <a:p>
            <a:pPr lvl="2"/>
            <a:r>
              <a:rPr lang="en-US" dirty="0" smtClean="0"/>
              <a:t>Formed power determination subgroup (which included members from WLTP EV subgroup) and hosted initial subgroup teleconference</a:t>
            </a:r>
            <a:endParaRPr lang="en-US" dirty="0"/>
          </a:p>
          <a:p>
            <a:endParaRPr lang="en-CA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EVE-16 meeting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200" dirty="0">
                <a:solidFill>
                  <a:schemeClr val="tx1"/>
                </a:solidFill>
              </a:rPr>
              <a:t>(October 19-20, 2015, Ottawa, Canada)</a:t>
            </a:r>
            <a:endParaRPr lang="en-CA" sz="2200" dirty="0"/>
          </a:p>
        </p:txBody>
      </p:sp>
    </p:spTree>
    <p:extLst>
      <p:ext uri="{BB962C8B-B14F-4D97-AF65-F5344CB8AC3E}">
        <p14:creationId xmlns:p14="http://schemas.microsoft.com/office/powerpoint/2010/main" val="19440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EVE IWG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763000" cy="5029200"/>
          </a:xfrm>
        </p:spPr>
        <p:txBody>
          <a:bodyPr>
            <a:normAutofit/>
          </a:bodyPr>
          <a:lstStyle/>
          <a:p>
            <a:r>
              <a:rPr lang="en-US" u="sng" dirty="0" smtClean="0"/>
              <a:t>Purpose</a:t>
            </a:r>
            <a:r>
              <a:rPr lang="en-US" dirty="0" smtClean="0"/>
              <a:t>: To continue work on Part A of the EVE mandate, with updates on work in sub-groups:</a:t>
            </a:r>
          </a:p>
          <a:p>
            <a:r>
              <a:rPr lang="en-US" u="sng" dirty="0" smtClean="0"/>
              <a:t>EVE-17 discussion</a:t>
            </a:r>
            <a:r>
              <a:rPr lang="en-US" dirty="0" smtClean="0"/>
              <a:t>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Updates from other IWGs: WLTP, </a:t>
            </a:r>
            <a:r>
              <a:rPr lang="en-US" dirty="0" smtClean="0">
                <a:solidFill>
                  <a:schemeClr val="tx1"/>
                </a:solidFill>
              </a:rPr>
              <a:t>EPPR, EVS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Method of Stating Energy Consumption (China) </a:t>
            </a:r>
          </a:p>
          <a:p>
            <a:pPr lvl="2"/>
            <a:r>
              <a:rPr lang="en-US" dirty="0" smtClean="0"/>
              <a:t>Provided updated 2</a:t>
            </a:r>
            <a:r>
              <a:rPr lang="en-US" baseline="30000" dirty="0" smtClean="0"/>
              <a:t>nd</a:t>
            </a:r>
            <a:r>
              <a:rPr lang="en-US" dirty="0" smtClean="0"/>
              <a:t> draft of </a:t>
            </a:r>
            <a:r>
              <a:rPr lang="en-US" dirty="0"/>
              <a:t>Excel model to calculate energy consumption of electric vehicles, including upstream emissions</a:t>
            </a:r>
          </a:p>
          <a:p>
            <a:pPr lvl="2"/>
            <a:r>
              <a:rPr lang="en-US" dirty="0"/>
              <a:t>Provided </a:t>
            </a: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  <a:r>
              <a:rPr lang="en-US" dirty="0"/>
              <a:t>draft of reference document explaining calculation methodology and path forward to update Excel </a:t>
            </a:r>
            <a:r>
              <a:rPr lang="en-US" dirty="0" smtClean="0"/>
              <a:t>model</a:t>
            </a:r>
          </a:p>
          <a:p>
            <a:pPr lvl="2"/>
            <a:r>
              <a:rPr lang="en-US" dirty="0" smtClean="0"/>
              <a:t>Provided template for members to submit data on regional electricity grid (members to submit by February 15</a:t>
            </a:r>
            <a:r>
              <a:rPr lang="en-US" baseline="30000" dirty="0" smtClean="0"/>
              <a:t>th</a:t>
            </a:r>
            <a:r>
              <a:rPr lang="en-US" dirty="0" smtClean="0"/>
              <a:t>) </a:t>
            </a:r>
            <a:endParaRPr lang="en-US" dirty="0"/>
          </a:p>
          <a:p>
            <a:pPr marL="868680" lvl="3" indent="0">
              <a:buNone/>
            </a:pPr>
            <a:endParaRPr lang="en-US" dirty="0" smtClean="0"/>
          </a:p>
        </p:txBody>
      </p:sp>
      <p:sp>
        <p:nvSpPr>
          <p:cNvPr id="11" name="Title 1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 fontScale="90000"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tx1"/>
                </a:solidFill>
              </a:rPr>
              <a:t>EVE-17 meeting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2200" dirty="0" smtClean="0">
                <a:solidFill>
                  <a:schemeClr val="tx1"/>
                </a:solidFill>
              </a:rPr>
              <a:t>(January 11, 2016, Geneva)</a:t>
            </a:r>
            <a:endParaRPr lang="en-US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985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EVE IWG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/>
          </a:bodyPr>
          <a:lstStyle/>
          <a:p>
            <a:r>
              <a:rPr lang="en-US" u="sng" dirty="0" smtClean="0"/>
              <a:t>EVE-17 discussion (continued)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Electrified </a:t>
            </a:r>
            <a:r>
              <a:rPr lang="en-US" dirty="0">
                <a:solidFill>
                  <a:schemeClr val="tx1"/>
                </a:solidFill>
              </a:rPr>
              <a:t>Vehicle Durability (USA and Canada) </a:t>
            </a:r>
          </a:p>
          <a:p>
            <a:pPr lvl="2"/>
            <a:r>
              <a:rPr lang="en-US" dirty="0" smtClean="0"/>
              <a:t>FEV provided 2</a:t>
            </a:r>
            <a:r>
              <a:rPr lang="en-US" baseline="30000" dirty="0" smtClean="0"/>
              <a:t>nd</a:t>
            </a:r>
            <a:r>
              <a:rPr lang="en-US" dirty="0" smtClean="0"/>
              <a:t> draft of EV durability literature review, completion targeted for EV-18 in April 2016</a:t>
            </a:r>
          </a:p>
          <a:p>
            <a:pPr lvl="2"/>
            <a:r>
              <a:rPr lang="en-US" dirty="0" smtClean="0"/>
              <a:t>Subgroup provided 1</a:t>
            </a:r>
            <a:r>
              <a:rPr lang="en-US" baseline="30000" dirty="0" smtClean="0"/>
              <a:t>st</a:t>
            </a:r>
            <a:r>
              <a:rPr lang="en-US" dirty="0" smtClean="0"/>
              <a:t> draft of </a:t>
            </a:r>
            <a:r>
              <a:rPr lang="en-CA" i="1" dirty="0" smtClean="0"/>
              <a:t>EVE </a:t>
            </a:r>
            <a:r>
              <a:rPr lang="en-CA" i="1" dirty="0"/>
              <a:t>IWG Status Report on Battery Performance and </a:t>
            </a:r>
            <a:r>
              <a:rPr lang="en-CA" i="1" dirty="0" smtClean="0"/>
              <a:t>Durability </a:t>
            </a:r>
            <a:r>
              <a:rPr lang="en-US" dirty="0" smtClean="0"/>
              <a:t>and discussed options for path forward (comments from members requested by February 1</a:t>
            </a:r>
            <a:r>
              <a:rPr lang="en-US" baseline="30000" dirty="0" smtClean="0"/>
              <a:t>st</a:t>
            </a:r>
            <a:r>
              <a:rPr lang="en-US" dirty="0" smtClean="0"/>
              <a:t>, 2016)</a:t>
            </a:r>
          </a:p>
          <a:p>
            <a:pPr lvl="2"/>
            <a:r>
              <a:rPr lang="en-US" dirty="0" smtClean="0"/>
              <a:t>Met with representatives of WLTP to ensure coordination of work developing durability requirements for EV</a:t>
            </a:r>
          </a:p>
          <a:p>
            <a:pPr lvl="3"/>
            <a:r>
              <a:rPr lang="en-US" dirty="0" smtClean="0"/>
              <a:t>WLTP to determine requirements for application of </a:t>
            </a:r>
            <a:r>
              <a:rPr lang="en-US" dirty="0" err="1" smtClean="0"/>
              <a:t>anaged</a:t>
            </a:r>
            <a:r>
              <a:rPr lang="en-US" dirty="0" smtClean="0"/>
              <a:t> battery or other components, and EVE to determine appropriate ageing techniques</a:t>
            </a:r>
          </a:p>
        </p:txBody>
      </p:sp>
      <p:sp>
        <p:nvSpPr>
          <p:cNvPr id="16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anchor="b">
            <a:normAutofit fontScale="90000"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tx1"/>
                </a:solidFill>
              </a:rPr>
              <a:t>EVE-17 meeting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2200" dirty="0" smtClean="0">
                <a:solidFill>
                  <a:schemeClr val="tx1"/>
                </a:solidFill>
              </a:rPr>
              <a:t>(January 11, 2016, Geneva)</a:t>
            </a:r>
            <a:endParaRPr lang="en-US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660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EVE IWG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83800"/>
          </a:xfrm>
        </p:spPr>
        <p:txBody>
          <a:bodyPr>
            <a:normAutofit fontScale="92500" lnSpcReduction="10000"/>
          </a:bodyPr>
          <a:lstStyle/>
          <a:p>
            <a:r>
              <a:rPr lang="en-US" u="sng" dirty="0" smtClean="0"/>
              <a:t>EVE-17 </a:t>
            </a:r>
            <a:r>
              <a:rPr lang="en-US" u="sng" dirty="0"/>
              <a:t>discussion (continued)</a:t>
            </a:r>
            <a:r>
              <a:rPr lang="en-US" dirty="0"/>
              <a:t>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Determination </a:t>
            </a:r>
            <a:r>
              <a:rPr lang="en-US" dirty="0">
                <a:solidFill>
                  <a:schemeClr val="tx1"/>
                </a:solidFill>
              </a:rPr>
              <a:t>of Powertrain Performance of HEVs (Germany and Korea)</a:t>
            </a:r>
          </a:p>
          <a:p>
            <a:pPr lvl="2"/>
            <a:r>
              <a:rPr lang="en-CA" dirty="0"/>
              <a:t>Japan </a:t>
            </a:r>
            <a:r>
              <a:rPr lang="en-CA" dirty="0" smtClean="0"/>
              <a:t>provided their position </a:t>
            </a:r>
            <a:r>
              <a:rPr lang="en-CA" dirty="0"/>
              <a:t>on HEV System </a:t>
            </a:r>
            <a:r>
              <a:rPr lang="en-CA" dirty="0" smtClean="0"/>
              <a:t>Power</a:t>
            </a:r>
            <a:endParaRPr lang="en-US" dirty="0" smtClean="0"/>
          </a:p>
          <a:p>
            <a:pPr lvl="2"/>
            <a:r>
              <a:rPr lang="en-US" dirty="0" smtClean="0"/>
              <a:t>System Power subgroup provided results of effort to screen methods to determine power of EVs and proposed reference (chassis dyno) and candidate (mathematical &amp; component testing) methods</a:t>
            </a:r>
            <a:endParaRPr lang="en-US" dirty="0"/>
          </a:p>
          <a:p>
            <a:pPr lvl="2"/>
            <a:r>
              <a:rPr lang="en-US" dirty="0" smtClean="0"/>
              <a:t>Updated outcome of 1</a:t>
            </a:r>
            <a:r>
              <a:rPr lang="en-US" baseline="30000" dirty="0" smtClean="0"/>
              <a:t>st</a:t>
            </a:r>
            <a:r>
              <a:rPr lang="en-US" dirty="0" smtClean="0"/>
              <a:t> subgroup meeting (which included members of WLTP IWG) and path forward</a:t>
            </a:r>
            <a:endParaRPr lang="en-US" dirty="0"/>
          </a:p>
          <a:p>
            <a:pPr lvl="2"/>
            <a:r>
              <a:rPr lang="en-CA" dirty="0" smtClean="0"/>
              <a:t>Proposed plan for preparation </a:t>
            </a:r>
            <a:r>
              <a:rPr lang="en-CA" dirty="0"/>
              <a:t>of informal documents / recommendation for an addendum that could be integrated into GTR </a:t>
            </a:r>
            <a:r>
              <a:rPr lang="en-CA" dirty="0" smtClean="0"/>
              <a:t>15 and a request </a:t>
            </a:r>
            <a:r>
              <a:rPr lang="en-CA" dirty="0"/>
              <a:t>to </a:t>
            </a:r>
            <a:r>
              <a:rPr lang="en-CA" dirty="0" smtClean="0"/>
              <a:t>GRPE and </a:t>
            </a:r>
            <a:r>
              <a:rPr lang="en-CA" dirty="0"/>
              <a:t>AC.3 </a:t>
            </a:r>
            <a:r>
              <a:rPr lang="en-CA" dirty="0" smtClean="0"/>
              <a:t>in the coming months</a:t>
            </a:r>
          </a:p>
          <a:p>
            <a:pPr lvl="2"/>
            <a:r>
              <a:rPr lang="en-CA" dirty="0"/>
              <a:t>Target AC.3 decision </a:t>
            </a:r>
            <a:r>
              <a:rPr lang="en-CA" dirty="0" smtClean="0"/>
              <a:t>in November 2016 on whether to </a:t>
            </a:r>
            <a:r>
              <a:rPr lang="en-CA" dirty="0"/>
              <a:t>authorize the development </a:t>
            </a:r>
            <a:r>
              <a:rPr lang="en-CA" dirty="0" smtClean="0"/>
              <a:t>of addendum integrated in GTR 15</a:t>
            </a:r>
          </a:p>
          <a:p>
            <a:pPr lvl="1"/>
            <a:r>
              <a:rPr lang="en-US" b="1" i="1" dirty="0">
                <a:solidFill>
                  <a:schemeClr val="tx1"/>
                </a:solidFill>
              </a:rPr>
              <a:t>Propose EVE-18 in China, the week of April 11, 2016 in China</a:t>
            </a:r>
          </a:p>
          <a:p>
            <a:pPr lvl="1"/>
            <a:endParaRPr lang="en-CA" dirty="0"/>
          </a:p>
        </p:txBody>
      </p:sp>
      <p:sp>
        <p:nvSpPr>
          <p:cNvPr id="11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anchor="b">
            <a:normAutofit fontScale="90000"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tx1"/>
                </a:solidFill>
              </a:rPr>
              <a:t>EVE-17 meeting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2200" dirty="0" smtClean="0">
                <a:solidFill>
                  <a:schemeClr val="tx1"/>
                </a:solidFill>
              </a:rPr>
              <a:t>(January 11, 2016, Geneva)</a:t>
            </a:r>
            <a:endParaRPr lang="en-US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0135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B1AA88D7-04AD-4BA0-84CA-62D29BAA3579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A5C58067-B53B-46A8-A4A9-76654864A4D1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9513F230-9B04-4F77-9950-BAC2A73E365C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1838</TotalTime>
  <Words>897</Words>
  <Application>Microsoft Office PowerPoint</Application>
  <PresentationFormat>On-screen Show (4:3)</PresentationFormat>
  <Paragraphs>114</Paragraphs>
  <Slides>12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Civic</vt:lpstr>
      <vt:lpstr>Electric Vehicles and the Environment  (EVE IWG)</vt:lpstr>
      <vt:lpstr>Current EVE Mandate Review</vt:lpstr>
      <vt:lpstr>EVE Roadmap, Part A: Jun 2015-Jan 2016 (EVE-13-06-Rev1e)</vt:lpstr>
      <vt:lpstr>EVE-16 meeting (October 19-20, 2015, Ottawa, Canada)</vt:lpstr>
      <vt:lpstr>EVE-16 meeting (October 19-20, 2015, Ottawa, Canada)</vt:lpstr>
      <vt:lpstr>EVE-16 meeting (October 19-20, 2015, Ottawa, Canada)</vt:lpstr>
      <vt:lpstr>EVE-17 meeting (January 11, 2016, Geneva)</vt:lpstr>
      <vt:lpstr>EVE-17 meeting (January 11, 2016, Geneva)</vt:lpstr>
      <vt:lpstr>EVE-17 meeting (January 11, 2016, Geneva)</vt:lpstr>
      <vt:lpstr>EVE Roadmap, Part A: Jan - Nov 2016 (EVE-13-06-Rev1e)</vt:lpstr>
      <vt:lpstr>Upcoming Meetings and Next Steps</vt:lpstr>
      <vt:lpstr>Expected Outcomes &amp; Recommendations</vt:lpstr>
    </vt:vector>
  </TitlesOfParts>
  <Company>US-EPA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 Vehicles and the Environment (EVE IWG)</dc:title>
  <dc:creator>Michael Olechiw</dc:creator>
  <cp:lastModifiedBy>United Nations</cp:lastModifiedBy>
  <cp:revision>246</cp:revision>
  <dcterms:created xsi:type="dcterms:W3CDTF">2014-06-05T20:11:34Z</dcterms:created>
  <dcterms:modified xsi:type="dcterms:W3CDTF">2016-01-14T12:48:17Z</dcterms:modified>
</cp:coreProperties>
</file>