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555" r:id="rId3"/>
    <p:sldId id="566" r:id="rId4"/>
    <p:sldId id="567" r:id="rId5"/>
    <p:sldId id="557" r:id="rId6"/>
    <p:sldId id="568" r:id="rId7"/>
    <p:sldId id="551" r:id="rId8"/>
    <p:sldId id="561" r:id="rId9"/>
    <p:sldId id="570" r:id="rId10"/>
    <p:sldId id="565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E266"/>
    <a:srgbClr val="FF00FF"/>
    <a:srgbClr val="FF0000"/>
    <a:srgbClr val="FFFF00"/>
    <a:srgbClr val="89FFBE"/>
    <a:srgbClr val="C9FFE1"/>
    <a:srgbClr val="FF9393"/>
    <a:srgbClr val="FFFFCC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662" autoAdjust="0"/>
  </p:normalViewPr>
  <p:slideViewPr>
    <p:cSldViewPr snapToGrid="0">
      <p:cViewPr>
        <p:scale>
          <a:sx n="100" d="100"/>
          <a:sy n="100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R37</a:t>
            </a:r>
          </a:p>
        </c:rich>
      </c:tx>
      <c:layout/>
      <c:overlay val="0"/>
    </c:title>
    <c:autoTitleDeleted val="0"/>
    <c:plotArea>
      <c:layout/>
      <c:bubbleChart>
        <c:varyColors val="0"/>
        <c:ser>
          <c:idx val="0"/>
          <c:order val="0"/>
          <c:tx>
            <c:v>R37</c:v>
          </c:tx>
          <c:invertIfNegative val="0"/>
          <c:dPt>
            <c:idx val="0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1"/>
            <c:spPr>
              <a:solidFill>
                <a:srgbClr val="FF00FF"/>
              </a:solidFill>
            </c:spPr>
          </c:dPt>
          <c:dPt>
            <c:idx val="2"/>
            <c:invertIfNegative val="0"/>
            <c:bubble3D val="1"/>
            <c:spPr>
              <a:solidFill>
                <a:srgbClr val="FD03C7"/>
              </a:solidFill>
            </c:spPr>
          </c:dPt>
          <c:dPt>
            <c:idx val="3"/>
            <c:invertIfNegative val="0"/>
            <c:bubble3D val="1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1"/>
            <c:spPr>
              <a:solidFill>
                <a:srgbClr val="FFFF00"/>
              </a:solidFill>
            </c:spPr>
          </c:dPt>
          <c:dPt>
            <c:idx val="5"/>
            <c:invertIfNegative val="0"/>
            <c:bubble3D val="1"/>
            <c:spPr>
              <a:ln>
                <a:solidFill>
                  <a:srgbClr val="FFFF00"/>
                </a:solidFill>
              </a:ln>
            </c:spPr>
          </c:dPt>
          <c:dPt>
            <c:idx val="6"/>
            <c:invertIfNegative val="0"/>
            <c:bubble3D val="1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1"/>
            <c:spPr>
              <a:solidFill>
                <a:srgbClr val="FFFF00"/>
              </a:solidFill>
            </c:spPr>
          </c:dPt>
          <c:dPt>
            <c:idx val="10"/>
            <c:invertIfNegative val="0"/>
            <c:bubble3D val="1"/>
            <c:spPr>
              <a:solidFill>
                <a:srgbClr val="FFFF00"/>
              </a:solidFill>
            </c:spPr>
          </c:dPt>
          <c:dPt>
            <c:idx val="11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1"/>
            <c:spPr>
              <a:solidFill>
                <a:srgbClr val="00B050"/>
              </a:solidFill>
            </c:spPr>
          </c:dPt>
          <c:dPt>
            <c:idx val="14"/>
            <c:invertIfNegative val="0"/>
            <c:bubble3D val="1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1"/>
            <c:spPr>
              <a:solidFill>
                <a:srgbClr val="FFFF00"/>
              </a:solidFill>
            </c:spPr>
          </c:dPt>
          <c:dPt>
            <c:idx val="16"/>
            <c:invertIfNegative val="0"/>
            <c:bubble3D val="1"/>
            <c:spPr>
              <a:solidFill>
                <a:srgbClr val="FFFF00"/>
              </a:solidFill>
            </c:spPr>
          </c:dPt>
          <c:xVal>
            <c:strRef>
              <c:f>'37'!$A$17:$A$33</c:f>
              <c:strCach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A1</c:v>
                </c:pt>
                <c:pt idx="9">
                  <c:v>A2</c:v>
                </c:pt>
                <c:pt idx="10">
                  <c:v>A3</c:v>
                </c:pt>
                <c:pt idx="11">
                  <c:v>A4</c:v>
                </c:pt>
                <c:pt idx="12">
                  <c:v>A5</c:v>
                </c:pt>
                <c:pt idx="13">
                  <c:v>A6</c:v>
                </c:pt>
                <c:pt idx="14">
                  <c:v>A7</c:v>
                </c:pt>
                <c:pt idx="15">
                  <c:v>A8</c:v>
                </c:pt>
                <c:pt idx="16">
                  <c:v>A9</c:v>
                </c:pt>
              </c:strCache>
            </c:strRef>
          </c:xVal>
          <c:yVal>
            <c:numRef>
              <c:f>'37'!$B$37:$R$37</c:f>
              <c:numCache>
                <c:formatCode>0%</c:formatCode>
                <c:ptCount val="17"/>
                <c:pt idx="0">
                  <c:v>0</c:v>
                </c:pt>
                <c:pt idx="1">
                  <c:v>0.20454545454545456</c:v>
                </c:pt>
                <c:pt idx="2">
                  <c:v>0.34090909090909088</c:v>
                </c:pt>
                <c:pt idx="3">
                  <c:v>2.2727272727272728E-2</c:v>
                </c:pt>
                <c:pt idx="4">
                  <c:v>2.2727272727272728E-2</c:v>
                </c:pt>
                <c:pt idx="5">
                  <c:v>2.2727272727272728E-2</c:v>
                </c:pt>
                <c:pt idx="6">
                  <c:v>0</c:v>
                </c:pt>
                <c:pt idx="7">
                  <c:v>0.11363636363636363</c:v>
                </c:pt>
                <c:pt idx="8">
                  <c:v>0.97727272727272729</c:v>
                </c:pt>
                <c:pt idx="9">
                  <c:v>4.5454545454545456E-2</c:v>
                </c:pt>
                <c:pt idx="10">
                  <c:v>2.2727272727272728E-2</c:v>
                </c:pt>
                <c:pt idx="11">
                  <c:v>2.2727272727272728E-2</c:v>
                </c:pt>
                <c:pt idx="12">
                  <c:v>0.13636363636363635</c:v>
                </c:pt>
                <c:pt idx="13">
                  <c:v>2.2727272727272728E-2</c:v>
                </c:pt>
                <c:pt idx="14">
                  <c:v>4.5454545454545456E-2</c:v>
                </c:pt>
                <c:pt idx="15">
                  <c:v>2.2727272727272728E-2</c:v>
                </c:pt>
                <c:pt idx="16">
                  <c:v>2.2727272727272728E-2</c:v>
                </c:pt>
              </c:numCache>
            </c:numRef>
          </c:yVal>
          <c:bubbleSize>
            <c:numRef>
              <c:f>'37'!$C$17:$C$33</c:f>
              <c:numCache>
                <c:formatCode>0.0</c:formatCode>
                <c:ptCount val="17"/>
                <c:pt idx="0">
                  <c:v>0.1</c:v>
                </c:pt>
                <c:pt idx="1">
                  <c:v>2.5</c:v>
                </c:pt>
                <c:pt idx="2">
                  <c:v>4.2</c:v>
                </c:pt>
                <c:pt idx="3">
                  <c:v>1</c:v>
                </c:pt>
                <c:pt idx="4">
                  <c:v>0.2</c:v>
                </c:pt>
                <c:pt idx="5">
                  <c:v>0.18181818181818182</c:v>
                </c:pt>
                <c:pt idx="6">
                  <c:v>0.25</c:v>
                </c:pt>
                <c:pt idx="7">
                  <c:v>0.65</c:v>
                </c:pt>
                <c:pt idx="8">
                  <c:v>162</c:v>
                </c:pt>
                <c:pt idx="9">
                  <c:v>1.3</c:v>
                </c:pt>
                <c:pt idx="10">
                  <c:v>0.5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3.5</c:v>
                </c:pt>
                <c:pt idx="15">
                  <c:v>0.5</c:v>
                </c:pt>
                <c:pt idx="16">
                  <c:v>0.6</c:v>
                </c:pt>
              </c:numCache>
            </c:numRef>
          </c:bubbleSize>
          <c:bubble3D val="1"/>
        </c:ser>
        <c:ser>
          <c:idx val="1"/>
          <c:order val="1"/>
          <c:tx>
            <c:v>A1 excl</c:v>
          </c:tx>
          <c:spPr>
            <a:ln w="25400">
              <a:noFill/>
            </a:ln>
          </c:spPr>
          <c:invertIfNegative val="0"/>
          <c:dPt>
            <c:idx val="0"/>
            <c:invertIfNegative val="0"/>
            <c:bubble3D val="1"/>
            <c:spPr>
              <a:ln w="12700">
                <a:noFill/>
                <a:prstDash val="dash"/>
              </a:ln>
            </c:spPr>
          </c:dPt>
          <c:xVal>
            <c:numRef>
              <c:f>'37'!$A$34</c:f>
              <c:numCache>
                <c:formatCode>General</c:formatCode>
                <c:ptCount val="1"/>
                <c:pt idx="0">
                  <c:v>9</c:v>
                </c:pt>
              </c:numCache>
            </c:numRef>
          </c:xVal>
          <c:yVal>
            <c:numRef>
              <c:f>'37'!$S$37</c:f>
              <c:numCache>
                <c:formatCode>0%</c:formatCode>
                <c:ptCount val="1"/>
                <c:pt idx="0">
                  <c:v>0.56818181818181823</c:v>
                </c:pt>
              </c:numCache>
            </c:numRef>
          </c:yVal>
          <c:bubbleSize>
            <c:numRef>
              <c:f>'37'!$C$34</c:f>
              <c:numCache>
                <c:formatCode>0.0</c:formatCode>
                <c:ptCount val="1"/>
                <c:pt idx="0">
                  <c:v>0.2</c:v>
                </c:pt>
              </c:numCache>
            </c:numRef>
          </c:bubbleSize>
          <c:bubble3D val="1"/>
        </c:ser>
        <c:ser>
          <c:idx val="2"/>
          <c:order val="2"/>
          <c:tx>
            <c:v>centre</c:v>
          </c:tx>
          <c:spPr>
            <a:ln w="25400">
              <a:noFill/>
            </a:ln>
          </c:spPr>
          <c:invertIfNegative val="0"/>
          <c:xVal>
            <c:numRef>
              <c:f>'37'!$A$35</c:f>
              <c:numCache>
                <c:formatCode>General</c:formatCode>
                <c:ptCount val="1"/>
                <c:pt idx="0">
                  <c:v>9</c:v>
                </c:pt>
              </c:numCache>
            </c:numRef>
          </c:xVal>
          <c:yVal>
            <c:numRef>
              <c:f>'37'!$J$37</c:f>
              <c:numCache>
                <c:formatCode>0%</c:formatCode>
                <c:ptCount val="1"/>
                <c:pt idx="0">
                  <c:v>0.97727272727272729</c:v>
                </c:pt>
              </c:numCache>
            </c:numRef>
          </c:yVal>
          <c:bubbleSize>
            <c:numRef>
              <c:f>'37'!$C$35</c:f>
              <c:numCache>
                <c:formatCode>General</c:formatCode>
                <c:ptCount val="1"/>
                <c:pt idx="0">
                  <c:v>0.1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82"/>
        <c:showNegBubbles val="0"/>
        <c:axId val="57713216"/>
        <c:axId val="57713792"/>
      </c:bubbleChart>
      <c:valAx>
        <c:axId val="57713216"/>
        <c:scaling>
          <c:orientation val="minMax"/>
          <c:max val="18"/>
          <c:min val="0"/>
        </c:scaling>
        <c:delete val="0"/>
        <c:axPos val="b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low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57713792"/>
        <c:crosses val="autoZero"/>
        <c:crossBetween val="midCat"/>
        <c:majorUnit val="1"/>
      </c:valAx>
      <c:valAx>
        <c:axId val="57713792"/>
        <c:scaling>
          <c:orientation val="minMax"/>
          <c:max val="1.3"/>
          <c:min val="-0.1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7713216"/>
        <c:crosses val="autoZero"/>
        <c:crossBetween val="midCat"/>
        <c:majorUnit val="0.1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EFAC6-C069-43B7-BB50-97BE0C52940F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46376-3B34-49DC-937B-CF0F10BA8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7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14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836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46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F521-1E36-4101-B3F8-4A60BC4E798D}" type="datetime1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31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AC2D4-E1D7-4333-921E-6409A88CE197}" type="datetime1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9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B42-C8CA-4AAF-8E46-9BA60FC450D3}" type="datetime1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96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743-3894-45FC-9914-81414C3856B1}" type="datetime1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04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7232-6584-4488-BD6F-1339032F44DC}" type="datetime1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45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AA7B-1A9C-45D7-91B0-BF8BE88E889C}" type="datetime1">
              <a:rPr lang="en-GB" smtClean="0"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001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4FC1-7DA9-46F4-867E-EF9001F92BF1}" type="datetime1">
              <a:rPr lang="en-GB" smtClean="0"/>
              <a:t>05/11/2015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82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A124-C3DF-4751-90DD-A27EBB4C0740}" type="datetime1">
              <a:rPr lang="en-GB" smtClean="0"/>
              <a:t>05/11/2015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0605-F5C5-48C9-B8EE-FCB9ED599D98}" type="datetime1">
              <a:rPr lang="en-GB" smtClean="0"/>
              <a:t>05/11/2015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8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AC0F-D3C7-476E-88F5-1D2DE4F16A52}" type="datetime1">
              <a:rPr lang="en-GB" smtClean="0"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2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9A5E-6A25-4A6B-A8DB-38905A088147}" type="datetime1">
              <a:rPr lang="en-GB" smtClean="0"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124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6F58F-DDC8-492C-B469-783970B570EE}" type="datetime1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E1AFD-A3DE-4EF2-A65E-A9E70D72D3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10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Simplification of Regulations</a:t>
            </a:r>
            <a:br>
              <a:rPr lang="en-US" dirty="0" smtClean="0"/>
            </a:br>
            <a:r>
              <a:rPr lang="en-US" sz="4000" dirty="0">
                <a:solidFill>
                  <a:srgbClr val="3333FF"/>
                </a:solidFill>
              </a:rPr>
              <a:t>Light </a:t>
            </a:r>
            <a:r>
              <a:rPr lang="en-US" sz="4000" dirty="0" smtClean="0">
                <a:solidFill>
                  <a:srgbClr val="3333FF"/>
                </a:solidFill>
              </a:rPr>
              <a:t>Sources Regulations</a:t>
            </a:r>
            <a:br>
              <a:rPr lang="en-US" sz="4000" dirty="0" smtClean="0">
                <a:solidFill>
                  <a:srgbClr val="3333FF"/>
                </a:solidFill>
              </a:rPr>
            </a:br>
            <a:r>
              <a:rPr lang="en-US" sz="3100" dirty="0" smtClean="0">
                <a:solidFill>
                  <a:srgbClr val="3333FF"/>
                </a:solidFill>
              </a:rPr>
              <a:t>Nos. 37, 99, 128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7920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Request for guidance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5805264"/>
            <a:ext cx="8064896" cy="7444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/>
              <a:t>GRE IWG SLR </a:t>
            </a:r>
          </a:p>
          <a:p>
            <a:pPr algn="l"/>
            <a:r>
              <a:rPr lang="en-US" sz="2000" b="1" dirty="0" smtClean="0"/>
              <a:t>I</a:t>
            </a:r>
            <a:r>
              <a:rPr lang="en-US" sz="2000" dirty="0" smtClean="0"/>
              <a:t>nformal </a:t>
            </a:r>
            <a:r>
              <a:rPr lang="en-US" sz="2000" b="1" dirty="0" smtClean="0"/>
              <a:t>W</a:t>
            </a:r>
            <a:r>
              <a:rPr lang="en-US" sz="2000" dirty="0" smtClean="0"/>
              <a:t>orking </a:t>
            </a:r>
            <a:r>
              <a:rPr lang="en-US" sz="2000" b="1" dirty="0" smtClean="0"/>
              <a:t>G</a:t>
            </a:r>
            <a:r>
              <a:rPr lang="en-US" sz="2000" dirty="0" smtClean="0"/>
              <a:t>roup </a:t>
            </a:r>
            <a:r>
              <a:rPr lang="en-US" sz="2000" b="1" dirty="0" smtClean="0"/>
              <a:t>S</a:t>
            </a:r>
            <a:r>
              <a:rPr lang="en-US" sz="2000" dirty="0" smtClean="0"/>
              <a:t>implification of </a:t>
            </a:r>
            <a:r>
              <a:rPr lang="en-US" sz="2000" b="1" dirty="0" smtClean="0"/>
              <a:t>L</a:t>
            </a:r>
            <a:r>
              <a:rPr lang="en-US" sz="2000" dirty="0" smtClean="0"/>
              <a:t>ighting </a:t>
            </a:r>
            <a:r>
              <a:rPr lang="en-US" sz="2000" b="1" dirty="0" smtClean="0"/>
              <a:t>R</a:t>
            </a:r>
            <a:r>
              <a:rPr lang="en-US" sz="2000" dirty="0" smtClean="0"/>
              <a:t>egulations 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472668" y="145021"/>
            <a:ext cx="4564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Informal </a:t>
            </a:r>
            <a:r>
              <a:rPr lang="en-GB" dirty="0"/>
              <a:t>document </a:t>
            </a:r>
            <a:r>
              <a:rPr lang="en-GB" dirty="0" smtClean="0"/>
              <a:t>WP.29-167-19 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smtClean="0"/>
              <a:t>167</a:t>
            </a:r>
            <a:r>
              <a:rPr lang="en-GB" baseline="30000" dirty="0" smtClean="0"/>
              <a:t>th</a:t>
            </a:r>
            <a:r>
              <a:rPr lang="en-GB" dirty="0" smtClean="0"/>
              <a:t> WP.29 </a:t>
            </a:r>
            <a:r>
              <a:rPr lang="en-GB" dirty="0"/>
              <a:t>session, </a:t>
            </a:r>
            <a:r>
              <a:rPr lang="en-GB" dirty="0" smtClean="0"/>
              <a:t>10-13 November 2015, </a:t>
            </a:r>
          </a:p>
          <a:p>
            <a:r>
              <a:rPr lang="en-GB" dirty="0" smtClean="0"/>
              <a:t>Agenda item 3.5.4)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42875" y="237354"/>
            <a:ext cx="3441968" cy="738664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lvl="0"/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Transmitted </a:t>
            </a:r>
            <a:r>
              <a:rPr lang="en-GB" sz="1400" kern="0" dirty="0">
                <a:solidFill>
                  <a:sysClr val="windowText" lastClr="000000"/>
                </a:solidFill>
              </a:rPr>
              <a:t>by </a:t>
            </a:r>
            <a:r>
              <a:rPr lang="en-GB" sz="1400" kern="0" dirty="0" smtClean="0">
                <a:solidFill>
                  <a:sysClr val="windowText" lastClr="000000"/>
                </a:solidFill>
              </a:rPr>
              <a:t>the Informal </a:t>
            </a:r>
            <a:r>
              <a:rPr lang="en-GB" sz="1400" kern="0" dirty="0">
                <a:solidFill>
                  <a:sysClr val="windowText" lastClr="000000"/>
                </a:solidFill>
              </a:rPr>
              <a:t>Working Group </a:t>
            </a:r>
            <a:r>
              <a:rPr lang="en-GB" sz="1400" kern="0" dirty="0" smtClean="0">
                <a:solidFill>
                  <a:sysClr val="windowText" lastClr="000000"/>
                </a:solidFill>
              </a:rPr>
              <a:t/>
            </a:r>
            <a:br>
              <a:rPr lang="en-GB" sz="1400" kern="0" dirty="0" smtClean="0">
                <a:solidFill>
                  <a:sysClr val="windowText" lastClr="000000"/>
                </a:solidFill>
              </a:rPr>
            </a:br>
            <a:r>
              <a:rPr lang="en-GB" sz="1400" kern="0" dirty="0" smtClean="0">
                <a:solidFill>
                  <a:sysClr val="windowText" lastClr="000000"/>
                </a:solidFill>
              </a:rPr>
              <a:t>Simplification </a:t>
            </a:r>
            <a:r>
              <a:rPr lang="en-GB" sz="1400" kern="0" dirty="0">
                <a:solidFill>
                  <a:sysClr val="windowText" lastClr="000000"/>
                </a:solidFill>
              </a:rPr>
              <a:t>of Lighting Regulations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86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7143"/>
            <a:ext cx="8229600" cy="394902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Can WP.29 reconfirm the approach for simplification of light source regulations?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Would </a:t>
            </a:r>
            <a:r>
              <a:rPr lang="en-US" dirty="0">
                <a:solidFill>
                  <a:srgbClr val="FF0000"/>
                </a:solidFill>
              </a:rPr>
              <a:t>it be </a:t>
            </a:r>
            <a:r>
              <a:rPr lang="en-US" dirty="0" smtClean="0">
                <a:solidFill>
                  <a:srgbClr val="FF0000"/>
                </a:solidFill>
              </a:rPr>
              <a:t>acceptable if the Resolution is in </a:t>
            </a:r>
            <a:r>
              <a:rPr lang="en-US" dirty="0">
                <a:solidFill>
                  <a:srgbClr val="FF0000"/>
                </a:solidFill>
              </a:rPr>
              <a:t>English </a:t>
            </a:r>
            <a:r>
              <a:rPr lang="en-US" dirty="0" smtClean="0">
                <a:solidFill>
                  <a:srgbClr val="FF0000"/>
                </a:solidFill>
              </a:rPr>
              <a:t>only?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3333FF"/>
                </a:solidFill>
              </a:rPr>
              <a:t>THANK YOU</a:t>
            </a:r>
            <a:endParaRPr lang="en-US" b="1" dirty="0">
              <a:solidFill>
                <a:srgbClr val="3333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743-3894-45FC-9914-81414C3856B1}" type="datetime1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2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59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3333FF"/>
                </a:solidFill>
              </a:rPr>
              <a:t>164</a:t>
            </a:r>
            <a:r>
              <a:rPr lang="en-US" baseline="30000" dirty="0" smtClean="0">
                <a:solidFill>
                  <a:srgbClr val="3333FF"/>
                </a:solidFill>
              </a:rPr>
              <a:t>th</a:t>
            </a:r>
            <a:r>
              <a:rPr lang="en-US" dirty="0" smtClean="0">
                <a:solidFill>
                  <a:srgbClr val="3333FF"/>
                </a:solidFill>
              </a:rPr>
              <a:t> WP.29 Session </a:t>
            </a:r>
            <a:r>
              <a:rPr lang="en-US" dirty="0">
                <a:solidFill>
                  <a:srgbClr val="3333FF"/>
                </a:solidFill>
              </a:rPr>
              <a:t>, 11-14 November </a:t>
            </a:r>
            <a:r>
              <a:rPr lang="en-US" dirty="0" smtClean="0">
                <a:solidFill>
                  <a:srgbClr val="3333FF"/>
                </a:solidFill>
              </a:rPr>
              <a:t>2014</a:t>
            </a:r>
          </a:p>
          <a:p>
            <a:r>
              <a:rPr lang="en-US" dirty="0" smtClean="0"/>
              <a:t>Main objectives of the informal group</a:t>
            </a:r>
          </a:p>
          <a:p>
            <a:pPr lvl="1"/>
            <a:r>
              <a:rPr lang="en-GB" dirty="0" smtClean="0"/>
              <a:t>Reduce the administrative burden</a:t>
            </a:r>
          </a:p>
          <a:p>
            <a:pPr lvl="1"/>
            <a:r>
              <a:rPr lang="en-US" dirty="0" smtClean="0"/>
              <a:t>Reduce burden on governments</a:t>
            </a:r>
            <a:endParaRPr lang="en-GB" dirty="0" smtClean="0"/>
          </a:p>
          <a:p>
            <a:pPr lvl="1"/>
            <a:r>
              <a:rPr lang="en-GB" dirty="0" smtClean="0"/>
              <a:t>Reduce regulatory burden for industry</a:t>
            </a:r>
          </a:p>
          <a:p>
            <a:pPr marL="457200" indent="-457200"/>
            <a:r>
              <a:rPr lang="en-US" i="1" dirty="0" smtClean="0">
                <a:solidFill>
                  <a:srgbClr val="FF0000"/>
                </a:solidFill>
              </a:rPr>
              <a:t>Analysis and way forward</a:t>
            </a:r>
            <a:r>
              <a:rPr lang="en-US" dirty="0" smtClean="0">
                <a:solidFill>
                  <a:srgbClr val="FF0000"/>
                </a:solidFill>
              </a:rPr>
              <a:t> for light sources </a:t>
            </a:r>
          </a:p>
          <a:p>
            <a:pPr marL="857250" lvl="1" indent="-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Document 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WP29-164-18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WP.29-167-xx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36BE-5746-4218-A51B-898EA30AB3E9}" type="datetime1">
              <a:rPr lang="en-GB" smtClean="0"/>
              <a:t>05/11/2015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675214" y="132924"/>
            <a:ext cx="1316386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From WP29-164-18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222065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5966189" y="3682846"/>
            <a:ext cx="2376264" cy="360040"/>
          </a:xfrm>
          <a:prstGeom prst="wedgeEllipseCallout">
            <a:avLst>
              <a:gd name="adj1" fmla="val -69415"/>
              <a:gd name="adj2" fmla="val 20733"/>
            </a:avLst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Supplement with  Annex 1 sheet insertion only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8969" y="1990482"/>
            <a:ext cx="1440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ea typeface="Calibri"/>
                <a:cs typeface="Times New Roman"/>
              </a:rPr>
              <a:t>Percentage of supplements amending a </a:t>
            </a:r>
            <a:r>
              <a:rPr lang="en-GB" sz="1400" dirty="0" smtClean="0">
                <a:ea typeface="Calibri"/>
                <a:cs typeface="Times New Roman"/>
              </a:rPr>
              <a:t>paragraph/annex</a:t>
            </a:r>
            <a:endParaRPr lang="en-GB" sz="1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167161" y="1522606"/>
            <a:ext cx="6195069" cy="4521633"/>
            <a:chOff x="2167161" y="1522606"/>
            <a:chExt cx="6195069" cy="4521633"/>
          </a:xfrm>
        </p:grpSpPr>
        <p:graphicFrame>
          <p:nvGraphicFramePr>
            <p:cNvPr id="14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24582971"/>
                </p:ext>
              </p:extLst>
            </p:nvPr>
          </p:nvGraphicFramePr>
          <p:xfrm>
            <a:off x="2167161" y="1522606"/>
            <a:ext cx="6195069" cy="45216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Footer Placeholder 5"/>
            <p:cNvSpPr txBox="1">
              <a:spLocks/>
            </p:cNvSpPr>
            <p:nvPr/>
          </p:nvSpPr>
          <p:spPr>
            <a:xfrm>
              <a:off x="5325755" y="5769260"/>
              <a:ext cx="2998905" cy="219943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0" tIns="0" rIns="0" bIns="0" rtlCol="0"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100" b="1" dirty="0" smtClean="0">
                  <a:solidFill>
                    <a:schemeClr val="tx1"/>
                  </a:solidFill>
                  <a:cs typeface="Times New Roman"/>
                </a:rPr>
                <a:t>A1     A2     A3     A4     A5     A6     A7     A8     A9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4075373" y="332656"/>
            <a:ext cx="413145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534988">
              <a:lnSpc>
                <a:spcPct val="115000"/>
              </a:lnSpc>
              <a:spcAft>
                <a:spcPts val="0"/>
              </a:spcAft>
              <a:tabLst>
                <a:tab pos="4037013" algn="l"/>
              </a:tabLst>
            </a:pPr>
            <a:r>
              <a:rPr lang="en-US" sz="1200" b="1" dirty="0" err="1" smtClean="0">
                <a:ea typeface="Calibri"/>
                <a:cs typeface="Times New Roman"/>
              </a:rPr>
              <a:t>Colour</a:t>
            </a:r>
            <a:endParaRPr lang="en-GB" sz="1200" b="1" dirty="0" smtClean="0">
              <a:ea typeface="Calibri"/>
              <a:cs typeface="Times New Roman"/>
            </a:endParaRPr>
          </a:p>
          <a:p>
            <a:pPr marL="534988" indent="-534988">
              <a:lnSpc>
                <a:spcPct val="115000"/>
              </a:lnSpc>
              <a:spcAft>
                <a:spcPts val="0"/>
              </a:spcAft>
              <a:tabLst>
                <a:tab pos="4037013" algn="l"/>
              </a:tabLst>
            </a:pPr>
            <a:r>
              <a:rPr lang="en-GB" sz="1200" dirty="0" smtClean="0">
                <a:solidFill>
                  <a:srgbClr val="00B050"/>
                </a:solidFill>
                <a:ea typeface="Calibri"/>
                <a:cs typeface="Times New Roman"/>
              </a:rPr>
              <a:t>Green	</a:t>
            </a:r>
            <a:r>
              <a:rPr lang="en-GB" sz="1200" dirty="0" smtClean="0">
                <a:ea typeface="Calibri"/>
                <a:cs typeface="Times New Roman"/>
              </a:rPr>
              <a:t>Common text shared between light source regulations</a:t>
            </a:r>
            <a:endParaRPr lang="en-GB" sz="12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534988" indent="-534988">
              <a:lnSpc>
                <a:spcPct val="115000"/>
              </a:lnSpc>
              <a:spcAft>
                <a:spcPts val="0"/>
              </a:spcAft>
              <a:tabLst>
                <a:tab pos="4037013" algn="l"/>
              </a:tabLst>
            </a:pPr>
            <a:r>
              <a:rPr lang="en-GB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Yellow</a:t>
            </a:r>
            <a:r>
              <a:rPr lang="en-GB" sz="1200" dirty="0" smtClean="0">
                <a:solidFill>
                  <a:srgbClr val="CC00CC"/>
                </a:solidFill>
                <a:ea typeface="Calibri"/>
                <a:cs typeface="Times New Roman"/>
              </a:rPr>
              <a:t>	</a:t>
            </a:r>
            <a:r>
              <a:rPr lang="en-GB" sz="1200" dirty="0">
                <a:ea typeface="Calibri"/>
                <a:cs typeface="Times New Roman"/>
              </a:rPr>
              <a:t>Common text with minor </a:t>
            </a:r>
            <a:r>
              <a:rPr lang="en-GB" sz="1200" dirty="0" smtClean="0">
                <a:ea typeface="Calibri"/>
                <a:cs typeface="Times New Roman"/>
              </a:rPr>
              <a:t>technology </a:t>
            </a:r>
            <a:r>
              <a:rPr lang="en-GB" sz="1200" dirty="0">
                <a:ea typeface="Calibri"/>
                <a:cs typeface="Times New Roman"/>
              </a:rPr>
              <a:t>related </a:t>
            </a:r>
            <a:r>
              <a:rPr lang="en-GB" sz="1200" dirty="0" smtClean="0">
                <a:ea typeface="Calibri"/>
                <a:cs typeface="Times New Roman"/>
              </a:rPr>
              <a:t>lines</a:t>
            </a:r>
            <a:endParaRPr lang="en-GB" sz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534988" indent="-534988">
              <a:lnSpc>
                <a:spcPct val="115000"/>
              </a:lnSpc>
              <a:spcAft>
                <a:spcPts val="0"/>
              </a:spcAft>
              <a:tabLst>
                <a:tab pos="4037013" algn="l"/>
              </a:tabLst>
            </a:pPr>
            <a:r>
              <a:rPr lang="en-GB" sz="1200" dirty="0" smtClean="0">
                <a:solidFill>
                  <a:srgbClr val="CC00CC"/>
                </a:solidFill>
                <a:ea typeface="Calibri"/>
                <a:cs typeface="Times New Roman"/>
              </a:rPr>
              <a:t>Purple	</a:t>
            </a:r>
            <a:r>
              <a:rPr lang="en-GB" sz="1200" dirty="0" smtClean="0">
                <a:ea typeface="Calibri"/>
                <a:cs typeface="Times New Roman"/>
              </a:rPr>
              <a:t>Common </a:t>
            </a:r>
            <a:r>
              <a:rPr lang="en-GB" sz="1200" dirty="0">
                <a:ea typeface="Calibri"/>
                <a:cs typeface="Times New Roman"/>
              </a:rPr>
              <a:t>text with </a:t>
            </a:r>
            <a:r>
              <a:rPr lang="en-GB" sz="1200" dirty="0" smtClean="0">
                <a:ea typeface="Calibri"/>
                <a:cs typeface="Times New Roman"/>
              </a:rPr>
              <a:t>frequent </a:t>
            </a:r>
            <a:r>
              <a:rPr lang="en-GB" sz="1200" dirty="0">
                <a:ea typeface="Calibri"/>
                <a:cs typeface="Times New Roman"/>
              </a:rPr>
              <a:t>technology related </a:t>
            </a:r>
            <a:r>
              <a:rPr lang="en-GB" sz="1200" dirty="0" smtClean="0">
                <a:ea typeface="Calibri"/>
                <a:cs typeface="Times New Roman"/>
              </a:rPr>
              <a:t>lines</a:t>
            </a:r>
            <a:endParaRPr lang="en-GB" sz="1200" dirty="0">
              <a:solidFill>
                <a:srgbClr val="CC00CC"/>
              </a:solidFill>
              <a:ea typeface="Calibri"/>
              <a:cs typeface="Times New Roman"/>
            </a:endParaRPr>
          </a:p>
          <a:p>
            <a:pPr marL="534988" indent="-534988">
              <a:lnSpc>
                <a:spcPct val="115000"/>
              </a:lnSpc>
              <a:spcAft>
                <a:spcPts val="0"/>
              </a:spcAft>
              <a:tabLst>
                <a:tab pos="4037013" algn="l"/>
              </a:tabLst>
            </a:pPr>
            <a:r>
              <a:rPr lang="en-GB" sz="1200" dirty="0" smtClean="0">
                <a:solidFill>
                  <a:srgbClr val="FF0000"/>
                </a:solidFill>
                <a:ea typeface="Calibri"/>
                <a:cs typeface="Times New Roman"/>
              </a:rPr>
              <a:t>Red</a:t>
            </a:r>
            <a:r>
              <a:rPr lang="en-GB" sz="1200" dirty="0">
                <a:solidFill>
                  <a:srgbClr val="FF0000"/>
                </a:solidFill>
                <a:ea typeface="Calibri"/>
                <a:cs typeface="Times New Roman"/>
              </a:rPr>
              <a:t>	</a:t>
            </a:r>
            <a:r>
              <a:rPr lang="en-GB" sz="1200" dirty="0">
                <a:ea typeface="Calibri"/>
                <a:cs typeface="Times New Roman"/>
              </a:rPr>
              <a:t>Totally </a:t>
            </a:r>
            <a:r>
              <a:rPr lang="en-GB" sz="1200" dirty="0" smtClean="0">
                <a:ea typeface="Calibri"/>
                <a:cs typeface="Times New Roman"/>
              </a:rPr>
              <a:t>different paragraphs</a:t>
            </a:r>
            <a:endParaRPr lang="en-GB" sz="1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21088" y="116632"/>
            <a:ext cx="121026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200" b="1" dirty="0" smtClean="0">
                <a:solidFill>
                  <a:srgbClr val="0070C0"/>
                </a:solidFill>
                <a:ea typeface="Calibri"/>
                <a:cs typeface="Times New Roman"/>
              </a:rPr>
              <a:t>Bubbles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b="1" dirty="0" smtClean="0">
                <a:ea typeface="Calibri"/>
                <a:cs typeface="Times New Roman"/>
              </a:rPr>
              <a:t>Size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ea typeface="Calibri"/>
                <a:cs typeface="Times New Roman"/>
              </a:rPr>
              <a:t>Reflects number </a:t>
            </a:r>
            <a:r>
              <a:rPr lang="en-GB" sz="1200" dirty="0">
                <a:ea typeface="Calibri"/>
                <a:cs typeface="Times New Roman"/>
              </a:rPr>
              <a:t>of </a:t>
            </a:r>
            <a:r>
              <a:rPr lang="en-GB" sz="1200" dirty="0" smtClean="0">
                <a:ea typeface="Calibri"/>
                <a:cs typeface="Times New Roman"/>
              </a:rPr>
              <a:t>pages per paragraph/ annex</a:t>
            </a:r>
            <a:endParaRPr lang="en-GB" sz="1200" dirty="0">
              <a:ea typeface="Calibri"/>
              <a:cs typeface="Times New Roman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959174" y="1897936"/>
            <a:ext cx="0" cy="4157254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59174" y="6055190"/>
            <a:ext cx="6383279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 dirty="0"/>
          </a:p>
        </p:txBody>
      </p:sp>
      <p:sp>
        <p:nvSpPr>
          <p:cNvPr id="13" name="Footer Placeholder 5"/>
          <p:cNvSpPr txBox="1">
            <a:spLocks/>
          </p:cNvSpPr>
          <p:nvPr/>
        </p:nvSpPr>
        <p:spPr>
          <a:xfrm>
            <a:off x="2887241" y="6055190"/>
            <a:ext cx="2376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 smtClean="0">
                <a:solidFill>
                  <a:schemeClr val="tx1"/>
                </a:solidFill>
                <a:ea typeface="Calibri"/>
                <a:cs typeface="Times New Roman"/>
              </a:rPr>
              <a:t>Paragraph number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07504" y="136038"/>
            <a:ext cx="1440159" cy="916698"/>
          </a:xfrm>
        </p:spPr>
        <p:txBody>
          <a:bodyPr>
            <a:noAutofit/>
          </a:bodyPr>
          <a:lstStyle/>
          <a:p>
            <a:r>
              <a:rPr lang="en-US" sz="2800" dirty="0" smtClean="0"/>
              <a:t>Analysis</a:t>
            </a:r>
            <a:br>
              <a:rPr lang="en-US" sz="2800" dirty="0" smtClean="0"/>
            </a:br>
            <a:r>
              <a:rPr lang="en-US" sz="1800" dirty="0" smtClean="0"/>
              <a:t>amendments</a:t>
            </a:r>
            <a:br>
              <a:rPr lang="en-US" sz="1800" dirty="0" smtClean="0"/>
            </a:br>
            <a:r>
              <a:rPr lang="en-US" sz="1600" dirty="0" smtClean="0"/>
              <a:t>Statistics</a:t>
            </a:r>
            <a:endParaRPr lang="en-GB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38595" y="5316526"/>
            <a:ext cx="16778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R37 03 series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In effect for 28 years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44 Supplements</a:t>
            </a:r>
            <a:endParaRPr lang="en-GB" sz="1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09D6-BB0A-40EB-BF95-F1533C498843}" type="datetime1">
              <a:rPr lang="en-GB" smtClean="0"/>
              <a:t>05/11/2015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225538" y="2172818"/>
            <a:ext cx="1199338" cy="575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“ The catalogue”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75214" y="132924"/>
            <a:ext cx="1316386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From WP29-164-18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303058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Concept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L.S. simplification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87279" y="1314965"/>
            <a:ext cx="223224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R37</a:t>
            </a:r>
            <a:endParaRPr lang="en-US" b="1" dirty="0"/>
          </a:p>
        </p:txBody>
      </p:sp>
      <p:sp>
        <p:nvSpPr>
          <p:cNvPr id="47" name="Textfeld 46"/>
          <p:cNvSpPr txBox="1"/>
          <p:nvPr/>
        </p:nvSpPr>
        <p:spPr>
          <a:xfrm>
            <a:off x="287279" y="3026382"/>
            <a:ext cx="223224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R99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287279" y="4765134"/>
            <a:ext cx="223224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R128</a:t>
            </a:r>
          </a:p>
        </p:txBody>
      </p:sp>
      <p:cxnSp>
        <p:nvCxnSpPr>
          <p:cNvPr id="28" name="Gerade Verbindung mit Pfeil 104"/>
          <p:cNvCxnSpPr>
            <a:stCxn id="24" idx="3"/>
            <a:endCxn id="35" idx="1"/>
          </p:cNvCxnSpPr>
          <p:nvPr/>
        </p:nvCxnSpPr>
        <p:spPr>
          <a:xfrm>
            <a:off x="2519527" y="2589043"/>
            <a:ext cx="530574" cy="20729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106"/>
          <p:cNvCxnSpPr>
            <a:stCxn id="27" idx="3"/>
            <a:endCxn id="35" idx="1"/>
          </p:cNvCxnSpPr>
          <p:nvPr/>
        </p:nvCxnSpPr>
        <p:spPr>
          <a:xfrm>
            <a:off x="2519527" y="4298585"/>
            <a:ext cx="530574" cy="36336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108"/>
          <p:cNvCxnSpPr>
            <a:stCxn id="33" idx="3"/>
            <a:endCxn id="35" idx="1"/>
          </p:cNvCxnSpPr>
          <p:nvPr/>
        </p:nvCxnSpPr>
        <p:spPr>
          <a:xfrm flipV="1">
            <a:off x="2519527" y="4661952"/>
            <a:ext cx="530574" cy="13772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hteck 101"/>
          <p:cNvSpPr/>
          <p:nvPr/>
        </p:nvSpPr>
        <p:spPr>
          <a:xfrm>
            <a:off x="3050101" y="3895222"/>
            <a:ext cx="1876594" cy="1533459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Resolution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“The catalogue” of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heets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Textfeld 43"/>
          <p:cNvSpPr txBox="1"/>
          <p:nvPr/>
        </p:nvSpPr>
        <p:spPr>
          <a:xfrm>
            <a:off x="287279" y="1684297"/>
            <a:ext cx="223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Administrative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3" name="Textfeld 44"/>
          <p:cNvSpPr txBox="1"/>
          <p:nvPr/>
        </p:nvSpPr>
        <p:spPr>
          <a:xfrm>
            <a:off x="287279" y="2044337"/>
            <a:ext cx="22322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Technical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4" name="Textfeld 45"/>
          <p:cNvSpPr txBox="1"/>
          <p:nvPr/>
        </p:nvSpPr>
        <p:spPr>
          <a:xfrm>
            <a:off x="287279" y="2404377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Sheets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feld 43"/>
          <p:cNvSpPr txBox="1"/>
          <p:nvPr/>
        </p:nvSpPr>
        <p:spPr>
          <a:xfrm>
            <a:off x="287279" y="3393839"/>
            <a:ext cx="223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Administrative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6" name="Textfeld 44"/>
          <p:cNvSpPr txBox="1"/>
          <p:nvPr/>
        </p:nvSpPr>
        <p:spPr>
          <a:xfrm>
            <a:off x="287279" y="3753879"/>
            <a:ext cx="22322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Technical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7" name="Textfeld 45"/>
          <p:cNvSpPr txBox="1"/>
          <p:nvPr/>
        </p:nvSpPr>
        <p:spPr>
          <a:xfrm>
            <a:off x="287279" y="4113919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Sheets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feld 43"/>
          <p:cNvSpPr txBox="1"/>
          <p:nvPr/>
        </p:nvSpPr>
        <p:spPr>
          <a:xfrm>
            <a:off x="287279" y="5134466"/>
            <a:ext cx="223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Administrative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2" name="Textfeld 44"/>
          <p:cNvSpPr txBox="1"/>
          <p:nvPr/>
        </p:nvSpPr>
        <p:spPr>
          <a:xfrm>
            <a:off x="287279" y="5494506"/>
            <a:ext cx="22322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Technical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3" name="Textfeld 45"/>
          <p:cNvSpPr txBox="1"/>
          <p:nvPr/>
        </p:nvSpPr>
        <p:spPr>
          <a:xfrm>
            <a:off x="287279" y="5854546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Sheets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WP.29-167-xx</a:t>
            </a:r>
            <a:endParaRPr lang="en-GB" dirty="0"/>
          </a:p>
        </p:txBody>
      </p:sp>
      <p:sp>
        <p:nvSpPr>
          <p:cNvPr id="34" name="Right Brace 33"/>
          <p:cNvSpPr/>
          <p:nvPr/>
        </p:nvSpPr>
        <p:spPr>
          <a:xfrm>
            <a:off x="2548900" y="1684297"/>
            <a:ext cx="501201" cy="728410"/>
          </a:xfrm>
          <a:prstGeom prst="rightBrace">
            <a:avLst>
              <a:gd name="adj1" fmla="val 32462"/>
              <a:gd name="adj2" fmla="val 51262"/>
            </a:avLst>
          </a:pr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>
            <a:stCxn id="34" idx="1"/>
          </p:cNvCxnSpPr>
          <p:nvPr/>
        </p:nvCxnSpPr>
        <p:spPr>
          <a:xfrm flipV="1">
            <a:off x="3050101" y="2053629"/>
            <a:ext cx="4328006" cy="406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5" idx="3"/>
            <a:endCxn id="48" idx="1"/>
          </p:cNvCxnSpPr>
          <p:nvPr/>
        </p:nvCxnSpPr>
        <p:spPr>
          <a:xfrm>
            <a:off x="4926695" y="4661952"/>
            <a:ext cx="2451412" cy="1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92080" y="1322906"/>
            <a:ext cx="434254" cy="49089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36000" tIns="36000" rIns="36000" bIns="3600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78107" y="4374105"/>
            <a:ext cx="1199338" cy="57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Publication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922150" y="1330847"/>
            <a:ext cx="432516" cy="48930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36000" tIns="36000" rIns="36000" bIns="3600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WP.29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92274" y="1700764"/>
            <a:ext cx="67507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AC1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88096" y="1389699"/>
            <a:ext cx="1398703" cy="991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OLA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New York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6 months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Enforcement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4</a:t>
            </a:fld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C449-0150-4AFD-AAC1-C36924EB1385}" type="datetime1">
              <a:rPr lang="en-GB" smtClean="0"/>
              <a:t>05/11/2015</a:t>
            </a:fld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676653" y="5494506"/>
            <a:ext cx="2537451" cy="6910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600" dirty="0" smtClean="0">
                <a:solidFill>
                  <a:srgbClr val="FF0000"/>
                </a:solidFill>
              </a:rPr>
              <a:t>Dynamic references</a:t>
            </a:r>
          </a:p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(under control of GRE and WP.29)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75214" y="132924"/>
            <a:ext cx="1316386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From WP29-164-18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117682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593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3333FF"/>
                </a:solidFill>
              </a:rPr>
              <a:t>164</a:t>
            </a:r>
            <a:r>
              <a:rPr lang="en-US" baseline="30000" dirty="0" smtClean="0">
                <a:solidFill>
                  <a:srgbClr val="3333FF"/>
                </a:solidFill>
              </a:rPr>
              <a:t>th</a:t>
            </a:r>
            <a:r>
              <a:rPr lang="en-US" dirty="0" smtClean="0">
                <a:solidFill>
                  <a:srgbClr val="3333FF"/>
                </a:solidFill>
              </a:rPr>
              <a:t> WP.29 Session </a:t>
            </a:r>
            <a:r>
              <a:rPr lang="en-US" dirty="0">
                <a:solidFill>
                  <a:srgbClr val="3333FF"/>
                </a:solidFill>
              </a:rPr>
              <a:t>, 11-14 November </a:t>
            </a:r>
            <a:r>
              <a:rPr lang="en-US" dirty="0" smtClean="0">
                <a:solidFill>
                  <a:srgbClr val="3333FF"/>
                </a:solidFill>
              </a:rPr>
              <a:t>2014</a:t>
            </a:r>
          </a:p>
          <a:p>
            <a:pPr marL="800100"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Report WP29-2014-1112, par. 42,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GRE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chair report</a:t>
            </a:r>
          </a:p>
          <a:p>
            <a:pPr marL="800100" lvl="1" indent="-342900"/>
            <a:endParaRPr lang="en-US" dirty="0"/>
          </a:p>
          <a:p>
            <a:pPr marL="57150" indent="0">
              <a:buNone/>
            </a:pPr>
            <a:r>
              <a:rPr lang="en-US" sz="2800" i="1" dirty="0"/>
              <a:t>“.......For the purposes of simplification and in line with the ideas of SLR, the expert from IEC proposed to separate data sheets for various light sources from Annex 1 to UN Regulations Nos. 37, 99 and 128 and to place them in a repository document administered by WP.29 (WP.29-164-18). </a:t>
            </a:r>
            <a:r>
              <a:rPr lang="en-US" sz="2800" i="1" dirty="0">
                <a:solidFill>
                  <a:srgbClr val="FF0000"/>
                </a:solidFill>
              </a:rPr>
              <a:t>WP.29 endorsed the proposed approach</a:t>
            </a:r>
            <a:r>
              <a:rPr lang="en-US" sz="2800" i="1" dirty="0"/>
              <a:t>. “</a:t>
            </a:r>
            <a:endParaRPr lang="en-GB" sz="24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WP.29-167-xx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5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0742-2C71-4970-A431-9A23204BC023}" type="datetime1">
              <a:rPr lang="en-GB" smtClean="0"/>
              <a:t>05/11/2015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1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October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6" y="1458686"/>
            <a:ext cx="8229600" cy="4746171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236788" algn="l"/>
              </a:tabLst>
            </a:pPr>
            <a:r>
              <a:rPr lang="en-US" sz="2000" dirty="0" smtClean="0">
                <a:solidFill>
                  <a:srgbClr val="FF0000"/>
                </a:solidFill>
              </a:rPr>
              <a:t>GRE-74</a:t>
            </a:r>
            <a:r>
              <a:rPr lang="en-US" sz="2400" dirty="0" smtClean="0"/>
              <a:t>	</a:t>
            </a:r>
          </a:p>
          <a:p>
            <a:pPr marL="0" indent="0">
              <a:buNone/>
              <a:tabLst>
                <a:tab pos="2236788" algn="l"/>
              </a:tabLst>
            </a:pPr>
            <a:r>
              <a:rPr lang="en-US" sz="2800" dirty="0" smtClean="0">
                <a:solidFill>
                  <a:srgbClr val="3333FF"/>
                </a:solidFill>
              </a:rPr>
              <a:t>First reading of the draft proposals</a:t>
            </a:r>
          </a:p>
          <a:p>
            <a:pPr>
              <a:tabLst>
                <a:tab pos="2236788" algn="l"/>
              </a:tabLst>
            </a:pPr>
            <a:r>
              <a:rPr lang="en-US" sz="2400" dirty="0"/>
              <a:t>T</a:t>
            </a:r>
            <a:r>
              <a:rPr lang="en-US" sz="2400" dirty="0" smtClean="0"/>
              <a:t>o amend the Regulations Nos. 37, 99 and 128</a:t>
            </a:r>
          </a:p>
          <a:p>
            <a:pPr>
              <a:tabLst>
                <a:tab pos="2236788" algn="l"/>
              </a:tabLst>
            </a:pPr>
            <a:r>
              <a:rPr lang="en-US" sz="2400" dirty="0" smtClean="0"/>
              <a:t>To introduce a New Resolution on the Common Specification of Light Source Categories</a:t>
            </a:r>
          </a:p>
          <a:p>
            <a:pPr marL="0" indent="0">
              <a:buNone/>
              <a:tabLst>
                <a:tab pos="2236788" algn="l"/>
              </a:tabLst>
            </a:pPr>
            <a:r>
              <a:rPr lang="en-US" sz="2800" dirty="0" smtClean="0">
                <a:solidFill>
                  <a:srgbClr val="3333FF"/>
                </a:solidFill>
              </a:rPr>
              <a:t>Comments</a:t>
            </a:r>
          </a:p>
          <a:p>
            <a:pPr>
              <a:tabLst>
                <a:tab pos="2236788" algn="l"/>
              </a:tabLst>
            </a:pPr>
            <a:r>
              <a:rPr lang="en-US" sz="2400" dirty="0" smtClean="0"/>
              <a:t>Editorials</a:t>
            </a:r>
          </a:p>
          <a:p>
            <a:pPr>
              <a:tabLst>
                <a:tab pos="2236788" algn="l"/>
              </a:tabLst>
            </a:pPr>
            <a:r>
              <a:rPr lang="en-US" sz="2400" dirty="0" smtClean="0"/>
              <a:t>Open items</a:t>
            </a:r>
          </a:p>
          <a:p>
            <a:pPr lvl="1">
              <a:tabLst>
                <a:tab pos="2236788" algn="l"/>
              </a:tabLst>
            </a:pPr>
            <a:r>
              <a:rPr lang="en-US" sz="2000" dirty="0" smtClean="0"/>
              <a:t>Most can be resolved by GRE-75</a:t>
            </a:r>
          </a:p>
          <a:p>
            <a:pPr lvl="1">
              <a:tabLst>
                <a:tab pos="2236788" algn="l"/>
              </a:tabLst>
            </a:pPr>
            <a:r>
              <a:rPr lang="en-US" sz="2000" dirty="0" smtClean="0">
                <a:sym typeface="Symbol"/>
              </a:rPr>
              <a:t>Guidance from WP.29 is requested, possibly advice from OLA needed</a:t>
            </a:r>
            <a:endParaRPr lang="en-US" sz="2000" dirty="0" smtClean="0"/>
          </a:p>
          <a:p>
            <a:pPr>
              <a:tabLst>
                <a:tab pos="2236788" algn="l"/>
              </a:tabLst>
            </a:pPr>
            <a:endParaRPr lang="en-US" sz="2800" dirty="0" smtClean="0"/>
          </a:p>
          <a:p>
            <a:pPr>
              <a:tabLst>
                <a:tab pos="2236788" algn="l"/>
              </a:tabLst>
            </a:pPr>
            <a:endParaRPr lang="en-US" sz="2800" dirty="0"/>
          </a:p>
          <a:p>
            <a:pPr marL="0" indent="0">
              <a:buNone/>
              <a:tabLst>
                <a:tab pos="2236788" algn="l"/>
              </a:tabLst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6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D40-D189-4CB2-AD74-3FFD25B2795D}" type="datetime1">
              <a:rPr lang="en-GB" smtClean="0"/>
              <a:t>05/11/2015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Legal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3333FF"/>
                </a:solidFill>
              </a:rPr>
              <a:t>Simplification of </a:t>
            </a:r>
            <a:r>
              <a:rPr lang="en-GB" sz="2800" b="1" dirty="0" smtClean="0">
                <a:solidFill>
                  <a:srgbClr val="3333FF"/>
                </a:solidFill>
              </a:rPr>
              <a:t>Lamp</a:t>
            </a:r>
            <a:r>
              <a:rPr lang="en-GB" sz="2800" dirty="0" smtClean="0">
                <a:solidFill>
                  <a:srgbClr val="3333FF"/>
                </a:solidFill>
              </a:rPr>
              <a:t> (</a:t>
            </a:r>
            <a:r>
              <a:rPr lang="en-GB" sz="2800" b="1" dirty="0" smtClean="0">
                <a:solidFill>
                  <a:srgbClr val="3333FF"/>
                </a:solidFill>
              </a:rPr>
              <a:t>Device)</a:t>
            </a:r>
            <a:r>
              <a:rPr lang="en-GB" sz="2800" dirty="0" smtClean="0">
                <a:solidFill>
                  <a:srgbClr val="3333FF"/>
                </a:solidFill>
              </a:rPr>
              <a:t> regulations</a:t>
            </a:r>
          </a:p>
          <a:p>
            <a:pPr marL="0" indent="0">
              <a:buNone/>
            </a:pPr>
            <a:r>
              <a:rPr lang="en-GB" sz="2400" dirty="0" smtClean="0"/>
              <a:t>Consultations of OLA to </a:t>
            </a:r>
            <a:r>
              <a:rPr lang="en-GB" sz="2400" dirty="0"/>
              <a:t>identify any legal </a:t>
            </a:r>
            <a:r>
              <a:rPr lang="en-GB" sz="2400" dirty="0" smtClean="0"/>
              <a:t>issues</a:t>
            </a:r>
          </a:p>
          <a:p>
            <a:pPr marL="0" indent="0">
              <a:buNone/>
            </a:pPr>
            <a:endParaRPr lang="en-GB" sz="2400" dirty="0" smtClean="0"/>
          </a:p>
          <a:p>
            <a:pPr marL="400050" lvl="1" indent="0">
              <a:buNone/>
            </a:pPr>
            <a:r>
              <a:rPr lang="en-GB" sz="2000" i="1" dirty="0" smtClean="0"/>
              <a:t>“…under </a:t>
            </a:r>
            <a:r>
              <a:rPr lang="en-GB" sz="2000" i="1" dirty="0"/>
              <a:t>the 1958 Agreement, Regulations can only be amended in accordance with the procedure set out in Article 12 of the Agreement. It follows that </a:t>
            </a:r>
            <a:r>
              <a:rPr lang="en-GB" sz="2000" i="1" dirty="0">
                <a:solidFill>
                  <a:srgbClr val="FF0000"/>
                </a:solidFill>
              </a:rPr>
              <a:t>a Resolution cannot be employed to amend a </a:t>
            </a:r>
            <a:r>
              <a:rPr lang="en-GB" sz="2000" i="1" dirty="0" smtClean="0">
                <a:solidFill>
                  <a:srgbClr val="FF0000"/>
                </a:solidFill>
              </a:rPr>
              <a:t>Regulation</a:t>
            </a:r>
            <a:r>
              <a:rPr lang="en-GB" sz="2000" i="1" dirty="0" smtClean="0"/>
              <a:t>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7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3B26-94EC-41D2-A473-79092966CDE4}" type="datetime1">
              <a:rPr lang="en-GB" smtClean="0"/>
              <a:t>05/11/2015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856353" y="114665"/>
            <a:ext cx="1135247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From GRE-74-15</a:t>
            </a:r>
            <a:endParaRPr lang="en-GB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56353" y="403274"/>
            <a:ext cx="1135247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From GRE-74-24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11526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Legal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657351"/>
            <a:ext cx="8086725" cy="4268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3333FF"/>
                </a:solidFill>
              </a:rPr>
              <a:t>Simplification </a:t>
            </a:r>
            <a:r>
              <a:rPr lang="en-GB" sz="2800" dirty="0" smtClean="0">
                <a:solidFill>
                  <a:srgbClr val="3333FF"/>
                </a:solidFill>
              </a:rPr>
              <a:t>of </a:t>
            </a:r>
            <a:r>
              <a:rPr lang="en-GB" sz="2800" b="1" dirty="0" smtClean="0">
                <a:solidFill>
                  <a:srgbClr val="3333FF"/>
                </a:solidFill>
              </a:rPr>
              <a:t>Light Source </a:t>
            </a:r>
            <a:r>
              <a:rPr lang="en-GB" sz="2800" dirty="0" smtClean="0">
                <a:solidFill>
                  <a:srgbClr val="3333FF"/>
                </a:solidFill>
              </a:rPr>
              <a:t>Regulations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Evaluation</a:t>
            </a:r>
          </a:p>
          <a:p>
            <a:r>
              <a:rPr lang="en-US" sz="2000" dirty="0" smtClean="0"/>
              <a:t>All requirements: still in the </a:t>
            </a:r>
            <a:r>
              <a:rPr lang="en-US" sz="2000" dirty="0"/>
              <a:t>R</a:t>
            </a:r>
            <a:r>
              <a:rPr lang="en-US" sz="2000" dirty="0" smtClean="0"/>
              <a:t>egulations</a:t>
            </a:r>
          </a:p>
          <a:p>
            <a:r>
              <a:rPr lang="en-US" sz="2000" dirty="0" smtClean="0"/>
              <a:t>The light source categories specification: moved to the Resolution</a:t>
            </a:r>
          </a:p>
          <a:p>
            <a:pPr marL="400050" lvl="1" indent="0"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(“the catalogue”)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“</a:t>
            </a:r>
            <a:r>
              <a:rPr lang="en-US" sz="2000" i="1" dirty="0"/>
              <a:t>list of light source categories allowed </a:t>
            </a:r>
            <a:r>
              <a:rPr lang="en-US" sz="2000" i="1" dirty="0" smtClean="0"/>
              <a:t>for use </a:t>
            </a:r>
            <a:r>
              <a:rPr lang="en-US" sz="2000" i="1" dirty="0"/>
              <a:t>in lamps</a:t>
            </a:r>
            <a:r>
              <a:rPr lang="en-US" sz="2000" i="1" dirty="0" smtClean="0"/>
              <a:t>”: </a:t>
            </a:r>
            <a:r>
              <a:rPr lang="en-US" sz="2000" dirty="0" smtClean="0"/>
              <a:t>also moved </a:t>
            </a:r>
            <a:br>
              <a:rPr lang="en-US" sz="2000" dirty="0" smtClean="0"/>
            </a:b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from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the Light Source Regulations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to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Resolution)</a:t>
            </a:r>
          </a:p>
          <a:p>
            <a:r>
              <a:rPr lang="en-US" sz="2000" dirty="0" smtClean="0"/>
              <a:t>No references from the Resolution to Regulations</a:t>
            </a:r>
            <a:br>
              <a:rPr lang="en-US" sz="2000" dirty="0" smtClean="0"/>
            </a:b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(except for 3 to indicate in which lamps some light source categories are not allowed; </a:t>
            </a:r>
            <a:b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no alternative, appropriate generic wording was found so far)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8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885F-92A5-4AFF-B4B6-DBB452C16244}" type="datetime1">
              <a:rPr lang="en-GB" smtClean="0"/>
              <a:t>05/11/2015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856352" y="191981"/>
            <a:ext cx="1135247" cy="2616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From GRE-74-24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368391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819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3333FF"/>
                </a:solidFill>
              </a:rPr>
              <a:t>Simplification of </a:t>
            </a:r>
            <a:r>
              <a:rPr lang="en-GB" sz="2800" b="1" dirty="0" smtClean="0">
                <a:solidFill>
                  <a:srgbClr val="3333FF"/>
                </a:solidFill>
              </a:rPr>
              <a:t>light source </a:t>
            </a:r>
            <a:r>
              <a:rPr lang="en-GB" sz="2800" dirty="0" smtClean="0">
                <a:solidFill>
                  <a:srgbClr val="3333FF"/>
                </a:solidFill>
              </a:rPr>
              <a:t>regulations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E266"/>
                </a:solidFill>
              </a:rPr>
              <a:t>Conclusion</a:t>
            </a:r>
            <a:endParaRPr lang="en-GB" sz="2400" dirty="0">
              <a:solidFill>
                <a:srgbClr val="00E266"/>
              </a:solidFill>
            </a:endParaRPr>
          </a:p>
          <a:p>
            <a:r>
              <a:rPr lang="en-US" sz="2000" dirty="0" smtClean="0"/>
              <a:t>(Amendment of) </a:t>
            </a:r>
            <a:r>
              <a:rPr lang="en-US" sz="2000" dirty="0"/>
              <a:t>the Resolution </a:t>
            </a:r>
            <a:r>
              <a:rPr lang="en-US" sz="2000" dirty="0">
                <a:solidFill>
                  <a:srgbClr val="00E266"/>
                </a:solidFill>
              </a:rPr>
              <a:t>does not amend </a:t>
            </a:r>
            <a:r>
              <a:rPr lang="en-US" sz="2000" dirty="0"/>
              <a:t>a Regulation</a:t>
            </a:r>
            <a:endParaRPr lang="en-GB" sz="2000" dirty="0"/>
          </a:p>
          <a:p>
            <a:r>
              <a:rPr lang="en-US" sz="2000" dirty="0" smtClean="0"/>
              <a:t>Amendment of one Regulation </a:t>
            </a:r>
            <a:r>
              <a:rPr lang="en-US" sz="2000" dirty="0">
                <a:solidFill>
                  <a:srgbClr val="00E266"/>
                </a:solidFill>
              </a:rPr>
              <a:t>does not amend </a:t>
            </a:r>
            <a:r>
              <a:rPr lang="en-US" sz="2000" dirty="0"/>
              <a:t>another Regulation</a:t>
            </a:r>
          </a:p>
          <a:p>
            <a:pPr>
              <a:buFont typeface="Wingdings" panose="05000000000000000000" pitchFamily="2" charset="2"/>
              <a:buChar char="Ø"/>
              <a:tabLst>
                <a:tab pos="5114925" algn="r"/>
              </a:tabLst>
            </a:pPr>
            <a:endParaRPr lang="en-US" sz="1800" dirty="0" smtClean="0">
              <a:solidFill>
                <a:srgbClr val="00E266"/>
              </a:solidFill>
            </a:endParaRPr>
          </a:p>
          <a:p>
            <a:pPr>
              <a:buFont typeface="Wingdings" panose="05000000000000000000" pitchFamily="2" charset="2"/>
              <a:buChar char="Ø"/>
              <a:tabLst>
                <a:tab pos="5114925" algn="r"/>
              </a:tabLst>
            </a:pPr>
            <a:r>
              <a:rPr lang="en-US" sz="2000" dirty="0" smtClean="0"/>
              <a:t>There seems </a:t>
            </a:r>
            <a:r>
              <a:rPr lang="en-US" sz="2000" dirty="0" smtClean="0">
                <a:solidFill>
                  <a:srgbClr val="00E266"/>
                </a:solidFill>
              </a:rPr>
              <a:t>no contradiction to the response from OLA </a:t>
            </a:r>
            <a:r>
              <a:rPr lang="en-US" sz="2000" dirty="0" smtClean="0"/>
              <a:t>that this </a:t>
            </a:r>
            <a:r>
              <a:rPr lang="en-GB" sz="2000" i="1" dirty="0" smtClean="0"/>
              <a:t>Resolution is employed to amend a Regulation</a:t>
            </a:r>
            <a:endParaRPr lang="en-US" sz="2000" dirty="0" smtClean="0">
              <a:solidFill>
                <a:srgbClr val="00E266"/>
              </a:solidFill>
            </a:endParaRP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However</a:t>
            </a:r>
            <a:r>
              <a:rPr lang="en-US" sz="2000" dirty="0" smtClean="0"/>
              <a:t>, some CP’s in GRE seek confirmation</a:t>
            </a:r>
          </a:p>
          <a:p>
            <a:pPr marL="457200" lvl="1" indent="0">
              <a:buNone/>
            </a:pPr>
            <a:r>
              <a:rPr lang="en-US" sz="1800" dirty="0" smtClean="0"/>
              <a:t>Specifically on the “</a:t>
            </a:r>
            <a:r>
              <a:rPr lang="en-US" sz="1800" i="1" dirty="0" smtClean="0"/>
              <a:t>list of light source categories allowed for use in lamps”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  <a:tabLst>
                <a:tab pos="5114925" algn="r"/>
              </a:tabLst>
            </a:pPr>
            <a:endParaRPr 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743-3894-45FC-9914-81414C3856B1}" type="datetime1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WP.29-167-xx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10703</TotalTime>
  <Words>497</Words>
  <Application>Microsoft Office PowerPoint</Application>
  <PresentationFormat>On-screen Show (4:3)</PresentationFormat>
  <Paragraphs>144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Simplification of Regulations Light Sources Regulations Nos. 37, 99, 128</vt:lpstr>
      <vt:lpstr>Introduction</vt:lpstr>
      <vt:lpstr>Analysis amendments Statistics</vt:lpstr>
      <vt:lpstr>PowerPoint Presentation</vt:lpstr>
      <vt:lpstr>Introduction</vt:lpstr>
      <vt:lpstr>Status October 2015</vt:lpstr>
      <vt:lpstr>Legal aspects</vt:lpstr>
      <vt:lpstr>Legal aspects</vt:lpstr>
      <vt:lpstr>Legal aspects</vt:lpstr>
      <vt:lpstr>Request for guidance</vt:lpstr>
    </vt:vector>
  </TitlesOfParts>
  <Company>Philips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Simplification of Regulations</dc:title>
  <dc:creator>Ad de Visser</dc:creator>
  <cp:lastModifiedBy>UNECE</cp:lastModifiedBy>
  <cp:revision>780</cp:revision>
  <cp:lastPrinted>2015-10-12T19:37:22Z</cp:lastPrinted>
  <dcterms:created xsi:type="dcterms:W3CDTF">2014-08-04T07:56:45Z</dcterms:created>
  <dcterms:modified xsi:type="dcterms:W3CDTF">2015-11-05T18:14:02Z</dcterms:modified>
</cp:coreProperties>
</file>