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Lst>
  <p:sldSz cx="9144000" cy="6858000" type="screen4x3"/>
  <p:notesSz cx="7315200" cy="96012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Arial" charset="0"/>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Arial" charset="0"/>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Arial" charset="0"/>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Arial" charset="0"/>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Arial" charset="0"/>
      </a:defRPr>
    </a:lvl5pPr>
    <a:lvl6pPr marL="2286000" algn="l" defTabSz="914400" rtl="0" eaLnBrk="1" latinLnBrk="0" hangingPunct="1">
      <a:defRPr kumimoji="1" kern="1200">
        <a:solidFill>
          <a:schemeClr val="tx1"/>
        </a:solidFill>
        <a:latin typeface="Arial" charset="0"/>
        <a:ea typeface="ＭＳ Ｐゴシック" pitchFamily="50" charset="-128"/>
        <a:cs typeface="Arial" charset="0"/>
      </a:defRPr>
    </a:lvl6pPr>
    <a:lvl7pPr marL="2743200" algn="l" defTabSz="914400" rtl="0" eaLnBrk="1" latinLnBrk="0" hangingPunct="1">
      <a:defRPr kumimoji="1" kern="1200">
        <a:solidFill>
          <a:schemeClr val="tx1"/>
        </a:solidFill>
        <a:latin typeface="Arial" charset="0"/>
        <a:ea typeface="ＭＳ Ｐゴシック" pitchFamily="50" charset="-128"/>
        <a:cs typeface="Arial" charset="0"/>
      </a:defRPr>
    </a:lvl7pPr>
    <a:lvl8pPr marL="3200400" algn="l" defTabSz="914400" rtl="0" eaLnBrk="1" latinLnBrk="0" hangingPunct="1">
      <a:defRPr kumimoji="1" kern="1200">
        <a:solidFill>
          <a:schemeClr val="tx1"/>
        </a:solidFill>
        <a:latin typeface="Arial" charset="0"/>
        <a:ea typeface="ＭＳ Ｐゴシック" pitchFamily="50" charset="-128"/>
        <a:cs typeface="Arial" charset="0"/>
      </a:defRPr>
    </a:lvl8pPr>
    <a:lvl9pPr marL="3657600" algn="l" defTabSz="914400" rtl="0" eaLnBrk="1" latinLnBrk="0" hangingPunct="1">
      <a:defRPr kumimoji="1" kern="1200">
        <a:solidFill>
          <a:schemeClr val="tx1"/>
        </a:solidFill>
        <a:latin typeface="Arial" charset="0"/>
        <a:ea typeface="ＭＳ Ｐゴシック" pitchFamily="50"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8F9EB63-D322-40A3-84B6-54A36AAFD5EE}" type="datetimeFigureOut">
              <a:rPr lang="ja-JP" altLang="en-US"/>
              <a:pPr>
                <a:defRPr/>
              </a:pPr>
              <a:t>2012/3/12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31E7A9-3547-4D87-ACE0-5A3A128A827F}"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8D5D0A6F-355B-4A49-96DC-DD3A7D712F84}" type="datetimeFigureOut">
              <a:rPr lang="ja-JP" altLang="en-US"/>
              <a:pPr>
                <a:defRPr/>
              </a:pPr>
              <a:t>2012/3/12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D2259AE-30B0-4D61-8B58-4106CC92EAB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978F1E0-6A16-4666-8F07-94DEAF3AE8D2}" type="datetimeFigureOut">
              <a:rPr lang="ja-JP" altLang="en-US"/>
              <a:pPr>
                <a:defRPr/>
              </a:pPr>
              <a:t>2012/3/12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14B494-452B-4030-9374-73484DCA13DA}"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6018EFC-8D24-4160-BBDB-C5AA8C0C8EA6}" type="datetimeFigureOut">
              <a:rPr lang="ja-JP" altLang="en-US"/>
              <a:pPr>
                <a:defRPr/>
              </a:pPr>
              <a:t>2012/3/12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135CF3E-760A-4729-84D5-DDFAF70D7D72}"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5D54D3D-BD28-43A6-9CD1-38A2F9DB6F37}" type="datetimeFigureOut">
              <a:rPr lang="ja-JP" altLang="en-US"/>
              <a:pPr>
                <a:defRPr/>
              </a:pPr>
              <a:t>2012/3/12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3488422-1A69-4043-B98C-C0102422564C}"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808A22DF-CF8C-4173-94F0-D8F11A5468C9}" type="datetimeFigureOut">
              <a:rPr lang="ja-JP" altLang="en-US"/>
              <a:pPr>
                <a:defRPr/>
              </a:pPr>
              <a:t>2012/3/12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5361D55-4257-410C-B059-7796BF4492E3}"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EF63C30-4F55-428E-983D-69CB73593207}" type="datetimeFigureOut">
              <a:rPr lang="ja-JP" altLang="en-US"/>
              <a:pPr>
                <a:defRPr/>
              </a:pPr>
              <a:t>2012/3/12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5153D9C-90D6-47A9-ADA4-521DC9C90EB2}"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C3004F-9288-4F1B-8160-498AF3E3F3F8}" type="datetimeFigureOut">
              <a:rPr lang="ja-JP" altLang="en-US"/>
              <a:pPr>
                <a:defRPr/>
              </a:pPr>
              <a:t>2012/3/12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F93CB3F-8C53-4A83-AD82-845C88EDCE7B}"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F4837C3-C4F0-4A4A-95A8-47887D93F4D5}" type="datetimeFigureOut">
              <a:rPr lang="ja-JP" altLang="en-US"/>
              <a:pPr>
                <a:defRPr/>
              </a:pPr>
              <a:t>2012/3/12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8AB9312D-6689-4907-A825-0A8E1E759FDD}"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0BE2A39-80FC-444D-B85B-813A6955C02B}" type="datetimeFigureOut">
              <a:rPr lang="ja-JP" altLang="en-US"/>
              <a:pPr>
                <a:defRPr/>
              </a:pPr>
              <a:t>2012/3/12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51538325-3A51-40E4-8E9E-AA9FB5EBFC38}"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5E8C5F9-F2DC-4151-A20A-3982921822C0}" type="datetimeFigureOut">
              <a:rPr lang="ja-JP" altLang="en-US"/>
              <a:pPr>
                <a:defRPr/>
              </a:pPr>
              <a:t>2012/3/12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FDE102F-08AE-404A-ADFE-82A3FAE4CEF7}"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E5F2DD06-C926-412D-9F93-64B48F8846CB}" type="datetimeFigureOut">
              <a:rPr lang="ja-JP" altLang="en-US"/>
              <a:pPr>
                <a:defRPr/>
              </a:pPr>
              <a:t>2012/3/12</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019997C7-C9B3-406E-813D-9F4DD43B807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 id="2147483693" r:id="rId3"/>
    <p:sldLayoutId id="2147483692" r:id="rId4"/>
    <p:sldLayoutId id="2147483691" r:id="rId5"/>
    <p:sldLayoutId id="2147483690" r:id="rId6"/>
    <p:sldLayoutId id="2147483689" r:id="rId7"/>
    <p:sldLayoutId id="2147483688" r:id="rId8"/>
    <p:sldLayoutId id="2147483687" r:id="rId9"/>
    <p:sldLayoutId id="2147483686" r:id="rId10"/>
    <p:sldLayoutId id="2147483685"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rtlCol="0">
            <a:normAutofit fontScale="90000"/>
          </a:bodyPr>
          <a:lstStyle/>
          <a:p>
            <a:pPr eaLnBrk="1" fontAlgn="auto" hangingPunct="1">
              <a:spcAft>
                <a:spcPts val="0"/>
              </a:spcAft>
              <a:defRPr/>
            </a:pPr>
            <a:r>
              <a:rPr lang="en-US" altLang="ja-JP" dirty="0" smtClean="0"/>
              <a:t>Japan’s position regarding review of technical regulations applicable to IWVTA</a:t>
            </a:r>
            <a:endParaRPr lang="ja-JP" altLang="en-US" dirty="0"/>
          </a:p>
        </p:txBody>
      </p:sp>
      <p:sp>
        <p:nvSpPr>
          <p:cNvPr id="3" name="サブタイトル 2"/>
          <p:cNvSpPr>
            <a:spLocks noGrp="1"/>
          </p:cNvSpPr>
          <p:nvPr>
            <p:ph type="subTitle" idx="1"/>
          </p:nvPr>
        </p:nvSpPr>
        <p:spPr>
          <a:xfrm>
            <a:off x="1403350" y="4221163"/>
            <a:ext cx="6400800" cy="1752600"/>
          </a:xfrm>
        </p:spPr>
        <p:txBody>
          <a:bodyPr rtlCol="0">
            <a:normAutofit/>
          </a:bodyPr>
          <a:lstStyle/>
          <a:p>
            <a:pPr eaLnBrk="1" fontAlgn="auto" hangingPunct="1">
              <a:spcAft>
                <a:spcPts val="0"/>
              </a:spcAft>
              <a:buFont typeface="Arial" pitchFamily="34" charset="0"/>
              <a:buNone/>
              <a:defRPr/>
            </a:pPr>
            <a:r>
              <a:rPr lang="en-US" altLang="ja-JP" dirty="0" smtClean="0"/>
              <a:t>Ministry of Land, Infrastructure, Transport and Tourism, Japan</a:t>
            </a:r>
            <a:endParaRPr lang="ja-JP" altLang="en-US" dirty="0"/>
          </a:p>
        </p:txBody>
      </p:sp>
      <p:sp>
        <p:nvSpPr>
          <p:cNvPr id="13315" name="Rectangle 6"/>
          <p:cNvSpPr txBox="1">
            <a:spLocks noChangeArrowheads="1"/>
          </p:cNvSpPr>
          <p:nvPr/>
        </p:nvSpPr>
        <p:spPr bwMode="auto">
          <a:xfrm>
            <a:off x="4967288" y="0"/>
            <a:ext cx="4176712" cy="620713"/>
          </a:xfrm>
          <a:prstGeom prst="rect">
            <a:avLst/>
          </a:prstGeom>
          <a:noFill/>
          <a:ln w="9525">
            <a:noFill/>
            <a:miter lim="800000"/>
            <a:headEnd/>
            <a:tailEnd/>
          </a:ln>
        </p:spPr>
        <p:txBody>
          <a:bodyPr/>
          <a:lstStyle/>
          <a:p>
            <a:pPr eaLnBrk="0" hangingPunct="0">
              <a:spcBef>
                <a:spcPct val="20000"/>
              </a:spcBef>
            </a:pPr>
            <a:r>
              <a:rPr lang="en-US" altLang="ja-JP" sz="1600">
                <a:latin typeface="Calibri" pitchFamily="34" charset="0"/>
              </a:rPr>
              <a:t>Informal document No. WP.29-156-25</a:t>
            </a:r>
          </a:p>
          <a:p>
            <a:pPr eaLnBrk="0" hangingPunct="0">
              <a:spcBef>
                <a:spcPct val="20000"/>
              </a:spcBef>
            </a:pPr>
            <a:r>
              <a:rPr lang="en-US" altLang="ja-JP" sz="1600">
                <a:latin typeface="Calibri" pitchFamily="34" charset="0"/>
              </a:rPr>
              <a:t>(156</a:t>
            </a:r>
            <a:r>
              <a:rPr lang="en-US" altLang="ja-JP" sz="1600" baseline="30000">
                <a:latin typeface="Calibri" pitchFamily="34" charset="0"/>
              </a:rPr>
              <a:t>th</a:t>
            </a:r>
            <a:r>
              <a:rPr lang="en-US" altLang="ja-JP" sz="1600">
                <a:latin typeface="Calibri" pitchFamily="34" charset="0"/>
              </a:rPr>
              <a:t> WP.29, 13 March 2012, Agenda item 4.3.)</a:t>
            </a:r>
          </a:p>
        </p:txBody>
      </p:sp>
      <p:sp>
        <p:nvSpPr>
          <p:cNvPr id="13316" name="テキスト ボックス 4"/>
          <p:cNvSpPr txBox="1">
            <a:spLocks noChangeArrowheads="1"/>
          </p:cNvSpPr>
          <p:nvPr/>
        </p:nvSpPr>
        <p:spPr bwMode="auto">
          <a:xfrm>
            <a:off x="0" y="0"/>
            <a:ext cx="4464050" cy="338138"/>
          </a:xfrm>
          <a:prstGeom prst="rect">
            <a:avLst/>
          </a:prstGeom>
          <a:noFill/>
          <a:ln w="9525">
            <a:noFill/>
            <a:miter lim="800000"/>
            <a:headEnd/>
            <a:tailEnd/>
          </a:ln>
        </p:spPr>
        <p:txBody>
          <a:bodyPr>
            <a:spAutoFit/>
          </a:bodyPr>
          <a:lstStyle/>
          <a:p>
            <a:r>
              <a:rPr kumimoji="0" lang="en-GB" altLang="ja-JP" sz="1600">
                <a:latin typeface="Calibri" pitchFamily="34" charset="0"/>
                <a:cs typeface="Times New Roman" pitchFamily="18" charset="0"/>
              </a:rPr>
              <a:t>Transmitted by the representative of Japan</a:t>
            </a:r>
            <a:endParaRPr lang="ja-JP" altLang="en-US" sz="1600">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タイトル 1"/>
          <p:cNvSpPr>
            <a:spLocks noGrp="1"/>
          </p:cNvSpPr>
          <p:nvPr>
            <p:ph type="title"/>
          </p:nvPr>
        </p:nvSpPr>
        <p:spPr>
          <a:xfrm>
            <a:off x="468313" y="260350"/>
            <a:ext cx="8229600" cy="1143000"/>
          </a:xfrm>
        </p:spPr>
        <p:txBody>
          <a:bodyPr/>
          <a:lstStyle/>
          <a:p>
            <a:pPr eaLnBrk="1" hangingPunct="1"/>
            <a:r>
              <a:rPr lang="en-US" altLang="ja-JP" smtClean="0"/>
              <a:t>Position</a:t>
            </a:r>
            <a:endParaRPr lang="ja-JP" altLang="en-US" smtClean="0"/>
          </a:p>
        </p:txBody>
      </p:sp>
      <p:sp>
        <p:nvSpPr>
          <p:cNvPr id="14338" name="コンテンツ プレースホルダ 2"/>
          <p:cNvSpPr>
            <a:spLocks noGrp="1"/>
          </p:cNvSpPr>
          <p:nvPr>
            <p:ph idx="1"/>
          </p:nvPr>
        </p:nvSpPr>
        <p:spPr>
          <a:xfrm>
            <a:off x="323850" y="1196975"/>
            <a:ext cx="8640763" cy="4857750"/>
          </a:xfrm>
        </p:spPr>
        <p:txBody>
          <a:bodyPr/>
          <a:lstStyle/>
          <a:p>
            <a:pPr eaLnBrk="1" hangingPunct="1"/>
            <a:r>
              <a:rPr lang="en-US" altLang="ja-JP" sz="2800" smtClean="0"/>
              <a:t>Japan and the EU have been taking a leading role as co-vice chairmen of IWVTA informal group in promoting its activities at WP29, and Japan will further contribute to the review of technical regulations applicable to IWVTA.</a:t>
            </a:r>
          </a:p>
          <a:p>
            <a:pPr eaLnBrk="1" hangingPunct="1"/>
            <a:r>
              <a:rPr lang="en-US" altLang="ja-JP" sz="2800" smtClean="0"/>
              <a:t>More specifically, Japan is ready to become technical sponsor to propose amendments of at least three UN regulations, R125, R46 and</a:t>
            </a:r>
            <a:r>
              <a:rPr lang="ja-JP" altLang="en-US" sz="2800" smtClean="0"/>
              <a:t> </a:t>
            </a:r>
            <a:r>
              <a:rPr lang="en-US" altLang="ja-JP" sz="2800" smtClean="0"/>
              <a:t>R34.</a:t>
            </a:r>
          </a:p>
          <a:p>
            <a:pPr eaLnBrk="1" hangingPunct="1"/>
            <a:r>
              <a:rPr lang="en-US" altLang="ja-JP" sz="2800" smtClean="0"/>
              <a:t>In addition, while GTR6, WLTP GTR and R51 are currently under consideration at the responsible GRs, Japan is currently studying if there are some measures for acceleration for the consideration.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タイトル 1"/>
          <p:cNvSpPr>
            <a:spLocks noGrp="1"/>
          </p:cNvSpPr>
          <p:nvPr>
            <p:ph type="title"/>
          </p:nvPr>
        </p:nvSpPr>
        <p:spPr/>
        <p:txBody>
          <a:bodyPr/>
          <a:lstStyle/>
          <a:p>
            <a:pPr eaLnBrk="1" hangingPunct="1"/>
            <a:r>
              <a:rPr lang="en-US" altLang="ja-JP" smtClean="0"/>
              <a:t>Background</a:t>
            </a:r>
            <a:endParaRPr lang="ja-JP" altLang="en-US" smtClean="0"/>
          </a:p>
        </p:txBody>
      </p:sp>
      <p:sp>
        <p:nvSpPr>
          <p:cNvPr id="15362" name="コンテンツ プレースホルダ 2"/>
          <p:cNvSpPr>
            <a:spLocks noGrp="1"/>
          </p:cNvSpPr>
          <p:nvPr>
            <p:ph idx="1"/>
          </p:nvPr>
        </p:nvSpPr>
        <p:spPr/>
        <p:txBody>
          <a:bodyPr/>
          <a:lstStyle/>
          <a:p>
            <a:pPr eaLnBrk="1" hangingPunct="1"/>
            <a:r>
              <a:rPr lang="en-US" altLang="ja-JP" smtClean="0"/>
              <a:t>R34 (Prevention of fire risks)</a:t>
            </a:r>
            <a:br>
              <a:rPr lang="en-US" altLang="ja-JP" smtClean="0"/>
            </a:br>
            <a:r>
              <a:rPr lang="en-US" altLang="ja-JP" smtClean="0"/>
              <a:t>Fuel tank is usually attached to the rear of the vehicle, therefore Japan and other countries including the United States have set technical requirements in domestic safety regulations to prevent fuel leakage in the case of rear-end collision. However, in the UN Regulation, such requirements are not mandatory.</a:t>
            </a:r>
            <a:endParaRPr lang="ja-JP"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p:cNvSpPr>
            <a:spLocks noGrp="1"/>
          </p:cNvSpPr>
          <p:nvPr>
            <p:ph type="title"/>
          </p:nvPr>
        </p:nvSpPr>
        <p:spPr/>
        <p:txBody>
          <a:bodyPr/>
          <a:lstStyle/>
          <a:p>
            <a:pPr eaLnBrk="1" hangingPunct="1"/>
            <a:r>
              <a:rPr lang="en-US" altLang="ja-JP" smtClean="0"/>
              <a:t>Background</a:t>
            </a:r>
            <a:endParaRPr lang="ja-JP" altLang="en-US" smtClean="0"/>
          </a:p>
        </p:txBody>
      </p:sp>
      <p:sp>
        <p:nvSpPr>
          <p:cNvPr id="16386" name="コンテンツ プレースホルダ 2"/>
          <p:cNvSpPr>
            <a:spLocks noGrp="1"/>
          </p:cNvSpPr>
          <p:nvPr>
            <p:ph idx="1"/>
          </p:nvPr>
        </p:nvSpPr>
        <p:spPr/>
        <p:txBody>
          <a:bodyPr/>
          <a:lstStyle/>
          <a:p>
            <a:pPr eaLnBrk="1" hangingPunct="1"/>
            <a:r>
              <a:rPr lang="en-US" altLang="ja-JP" smtClean="0"/>
              <a:t>R46 (Rearview mirror)</a:t>
            </a:r>
            <a:br>
              <a:rPr lang="en-US" altLang="ja-JP" smtClean="0"/>
            </a:br>
            <a:r>
              <a:rPr lang="en-US" altLang="ja-JP" smtClean="0"/>
              <a:t>The forward and side visibility requirements of R46 is not sufficient for some countries including Japan to identify pedestrians, bicycle or mopeds around the vehicle.</a:t>
            </a:r>
          </a:p>
          <a:p>
            <a:pPr eaLnBrk="1" hangingPunct="1"/>
            <a:r>
              <a:rPr lang="en-US" altLang="ja-JP" smtClean="0"/>
              <a:t>R125 (Forward field of vision)</a:t>
            </a:r>
            <a:br>
              <a:rPr lang="en-US" altLang="ja-JP" smtClean="0"/>
            </a:br>
            <a:r>
              <a:rPr lang="en-US" altLang="ja-JP" smtClean="0"/>
              <a:t>The formal document (WP.29/GRSG/2011/31) submitted by Japan that proposes to strengthen visibility requirement is currently under consideration in GRSG.</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236</TotalTime>
  <Words>233</Words>
  <Application>Microsoft Office PowerPoint</Application>
  <PresentationFormat>On-screen Show (4:3)</PresentationFormat>
  <Paragraphs>14</Paragraphs>
  <Slides>4</Slides>
  <Notes>0</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4</vt:i4>
      </vt:variant>
    </vt:vector>
  </HeadingPairs>
  <TitlesOfParts>
    <vt:vector size="9" baseType="lpstr">
      <vt:lpstr>Arial</vt:lpstr>
      <vt:lpstr>ＭＳ Ｐゴシック</vt:lpstr>
      <vt:lpstr>Calibri</vt:lpstr>
      <vt:lpstr>Times New Roman</vt:lpstr>
      <vt:lpstr>Office テーマ</vt:lpstr>
      <vt:lpstr>Japan’s position regarding review of technical regulations applicable to IWVTA</vt:lpstr>
      <vt:lpstr>Position</vt:lpstr>
      <vt:lpstr>Background</vt:lpstr>
      <vt:lpstr>Background</vt:lpstr>
    </vt:vector>
  </TitlesOfParts>
  <Company>国土交通省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Japan’s position regarding review of</dc:title>
  <dc:creator>行政情報化推進課</dc:creator>
  <cp:lastModifiedBy>Hubert</cp:lastModifiedBy>
  <cp:revision>20</cp:revision>
  <dcterms:created xsi:type="dcterms:W3CDTF">2012-03-06T15:04:01Z</dcterms:created>
  <dcterms:modified xsi:type="dcterms:W3CDTF">2012-03-12T19:50:06Z</dcterms:modified>
</cp:coreProperties>
</file>