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2" r:id="rId2"/>
    <p:sldId id="400" r:id="rId3"/>
    <p:sldId id="401" r:id="rId4"/>
    <p:sldId id="402" r:id="rId5"/>
    <p:sldId id="383" r:id="rId6"/>
    <p:sldId id="351" r:id="rId7"/>
  </p:sldIdLst>
  <p:sldSz cx="9144000" cy="5143500" type="screen16x9"/>
  <p:notesSz cx="6805613" cy="99441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04A"/>
    <a:srgbClr val="FFCCCC"/>
    <a:srgbClr val="322F6B"/>
    <a:srgbClr val="3C2F6B"/>
    <a:srgbClr val="99FFCC"/>
    <a:srgbClr val="003E7E"/>
    <a:srgbClr val="BF4165"/>
    <a:srgbClr val="0B983A"/>
    <a:srgbClr val="009EE3"/>
    <a:srgbClr val="EE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7" autoAdjust="0"/>
    <p:restoredTop sz="95902" autoAdjust="0"/>
  </p:normalViewPr>
  <p:slideViewPr>
    <p:cSldViewPr snapToObjects="1">
      <p:cViewPr>
        <p:scale>
          <a:sx n="100" d="100"/>
          <a:sy n="100" d="100"/>
        </p:scale>
        <p:origin x="-36" y="-6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-5118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A639017-6D9D-481B-9432-1AE43F176F4F}" type="datetime1">
              <a:rPr lang="en-US"/>
              <a:pPr>
                <a:defRPr/>
              </a:pPr>
              <a:t>18/05/2018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D912E2A-B6AA-4F34-908D-5DEC79163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457B9AB-6675-48FB-BEB7-F15D8B455CED}" type="datetime1">
              <a:rPr lang="en-US"/>
              <a:pPr>
                <a:defRPr/>
              </a:pPr>
              <a:t>18/05/2018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39" tIns="46669" rIns="93339" bIns="4666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3339" tIns="46669" rIns="93339" bIns="4666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3339" tIns="46669" rIns="93339" bIns="466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741E376-4973-4691-BA84-724EB3048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3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Roundtables</a:t>
            </a:r>
          </a:p>
          <a:p>
            <a:r>
              <a:rPr lang="en-GB" dirty="0" smtClean="0"/>
              <a:t>Working</a:t>
            </a:r>
            <a:r>
              <a:rPr lang="en-GB" baseline="0" dirty="0" smtClean="0"/>
              <a:t> groups</a:t>
            </a:r>
          </a:p>
          <a:p>
            <a:r>
              <a:rPr lang="en-GB" baseline="0" dirty="0" smtClean="0"/>
              <a:t>Case specific policy analysis (on request of governments and other public entities, international organizations…)</a:t>
            </a:r>
          </a:p>
          <a:p>
            <a:r>
              <a:rPr lang="en-GB" baseline="0" dirty="0" smtClean="0"/>
              <a:t>CPB reports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1E376-4973-4691-BA84-724EB3048C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Safe, secure and resilient transport systems</a:t>
            </a:r>
          </a:p>
          <a:p>
            <a:pPr marL="355600" lvl="0" indent="-265113"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Refer to </a:t>
            </a:r>
            <a:r>
              <a:rPr lang="en-GB" sz="1200" b="1" dirty="0" smtClean="0"/>
              <a:t>international conventions </a:t>
            </a:r>
            <a:r>
              <a:rPr lang="en-GB" sz="1200" dirty="0" smtClean="0"/>
              <a:t>on transport safety and efforts to foster more secure transport systems</a:t>
            </a:r>
          </a:p>
          <a:p>
            <a:pPr marL="355600" lvl="0" indent="-265113"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Support initiative to ensure that </a:t>
            </a:r>
            <a:r>
              <a:rPr lang="en-GB" sz="1200" b="1" dirty="0" smtClean="0"/>
              <a:t>transport systems are more resilient</a:t>
            </a:r>
            <a:r>
              <a:rPr lang="en-US" sz="1200" dirty="0" smtClean="0"/>
              <a:t> to </a:t>
            </a:r>
            <a:r>
              <a:rPr lang="en-GB" sz="1200" dirty="0" smtClean="0"/>
              <a:t>natural disasters, accidents, malicious acts…</a:t>
            </a:r>
          </a:p>
          <a:p>
            <a:pPr marL="355600" lvl="0" indent="-265113"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Highlight importance of </a:t>
            </a:r>
            <a:r>
              <a:rPr lang="en-GB" sz="1200" b="1" dirty="0" smtClean="0"/>
              <a:t>coordinated action </a:t>
            </a:r>
            <a:r>
              <a:rPr lang="en-GB" sz="1200" dirty="0" smtClean="0"/>
              <a:t>between governments and business</a:t>
            </a:r>
          </a:p>
          <a:p>
            <a:pPr marL="355600" lvl="0" indent="-265113"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Support </a:t>
            </a:r>
            <a:r>
              <a:rPr lang="en-GB" sz="1200" b="1" dirty="0" smtClean="0"/>
              <a:t>international measures </a:t>
            </a:r>
            <a:r>
              <a:rPr lang="en-GB" sz="1200" dirty="0" smtClean="0"/>
              <a:t>and continued </a:t>
            </a:r>
            <a:r>
              <a:rPr lang="en-GB" sz="1200" b="1" dirty="0" smtClean="0"/>
              <a:t>cooperation</a:t>
            </a:r>
            <a:r>
              <a:rPr lang="en-GB" sz="1200" dirty="0" smtClean="0"/>
              <a:t>: maritime transport (IMO) and aviation (ICAO)   </a:t>
            </a:r>
          </a:p>
          <a:p>
            <a:pPr marL="90487" lvl="0" indent="0">
              <a:buClr>
                <a:srgbClr val="E7404A"/>
              </a:buClr>
              <a:buFont typeface="Wingdings 3" panose="05040102010807070707" pitchFamily="18" charset="2"/>
              <a:buNone/>
            </a:pPr>
            <a:endParaRPr lang="en-GB" dirty="0" smtClean="0"/>
          </a:p>
          <a:p>
            <a:pPr marL="90487" lvl="0" indent="0">
              <a:buClr>
                <a:srgbClr val="E7404A"/>
              </a:buClr>
              <a:buFont typeface="Wingdings 3" panose="05040102010807070707" pitchFamily="18" charset="2"/>
              <a:buNone/>
            </a:pPr>
            <a:r>
              <a:rPr lang="en-GB" dirty="0" smtClean="0"/>
              <a:t>Innovation and new technologies</a:t>
            </a:r>
            <a:endParaRPr lang="en-GB" sz="1200" dirty="0" smtClean="0"/>
          </a:p>
          <a:p>
            <a:pPr marL="355600" lvl="0" indent="-355600">
              <a:spcAft>
                <a:spcPts val="600"/>
              </a:spcAft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Encourage </a:t>
            </a:r>
            <a:r>
              <a:rPr lang="en-GB" sz="1200" b="1" dirty="0" smtClean="0"/>
              <a:t>international partnerships and collaboration</a:t>
            </a:r>
            <a:r>
              <a:rPr lang="en-GB" sz="1200" dirty="0" smtClean="0"/>
              <a:t>, optimising resources and sharing good practice</a:t>
            </a:r>
          </a:p>
          <a:p>
            <a:pPr marL="355600" lvl="0" indent="-355600">
              <a:spcAft>
                <a:spcPts val="600"/>
              </a:spcAft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Foster international </a:t>
            </a:r>
            <a:r>
              <a:rPr lang="en-GB" sz="1200" b="1" dirty="0" smtClean="0"/>
              <a:t>standards for new technologies </a:t>
            </a:r>
            <a:r>
              <a:rPr lang="en-GB" sz="1200" dirty="0" smtClean="0"/>
              <a:t>alongside agreed safety and privacy protocols</a:t>
            </a:r>
          </a:p>
          <a:p>
            <a:pPr marL="355600" lvl="0" indent="-355600">
              <a:spcAft>
                <a:spcPts val="600"/>
              </a:spcAft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Promote measures to ensure </a:t>
            </a:r>
            <a:r>
              <a:rPr lang="en-GB" sz="1200" b="1" dirty="0" smtClean="0"/>
              <a:t>cyber security and data protection</a:t>
            </a:r>
            <a:r>
              <a:rPr lang="en-GB" sz="1200" dirty="0" smtClean="0"/>
              <a:t> </a:t>
            </a:r>
          </a:p>
          <a:p>
            <a:pPr marL="355600" lvl="0" indent="-355600">
              <a:spcAft>
                <a:spcPts val="600"/>
              </a:spcAft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Foster regulatory framework for </a:t>
            </a:r>
            <a:r>
              <a:rPr lang="en-GB" sz="1200" b="1" dirty="0" smtClean="0"/>
              <a:t>automated and autonomous driving </a:t>
            </a:r>
            <a:r>
              <a:rPr lang="en-GB" sz="1200" dirty="0" smtClean="0"/>
              <a:t>to ensure safe and secure use of innovative technologies </a:t>
            </a:r>
          </a:p>
          <a:p>
            <a:pPr marL="355600" lvl="0" indent="-355600">
              <a:spcAft>
                <a:spcPts val="600"/>
              </a:spcAft>
              <a:buClr>
                <a:srgbClr val="E7404A"/>
              </a:buClr>
              <a:buFont typeface="Wingdings 3" panose="05040102010807070707" pitchFamily="18" charset="2"/>
              <a:buChar char="u"/>
            </a:pPr>
            <a:r>
              <a:rPr lang="en-GB" sz="1200" dirty="0" smtClean="0"/>
              <a:t>Recognise that innovative solutions may require adjustment in </a:t>
            </a:r>
            <a:r>
              <a:rPr lang="en-GB" sz="1200" b="1" dirty="0" smtClean="0"/>
              <a:t>regulatory and fiscal frameworks </a:t>
            </a:r>
            <a:r>
              <a:rPr lang="en-GB" sz="1200" dirty="0" smtClean="0"/>
              <a:t>to ensure safety and security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1E376-4973-4691-BA84-724EB3048C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22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841" y="268868"/>
            <a:ext cx="4170493" cy="43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 userDrawn="1"/>
        </p:nvSpPr>
        <p:spPr>
          <a:xfrm>
            <a:off x="7039661" y="977741"/>
            <a:ext cx="308225" cy="308225"/>
          </a:xfrm>
          <a:prstGeom prst="ellipse">
            <a:avLst/>
          </a:prstGeom>
          <a:noFill/>
          <a:ln w="12700">
            <a:solidFill>
              <a:srgbClr val="E74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1656186" cy="3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783" y="4378288"/>
            <a:ext cx="664822" cy="1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cemt.oecd.org\users\Cuzovic_a\Documents\SafetySecurity\PPTpresentation\Elements-1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2" y="1295452"/>
            <a:ext cx="3681268" cy="26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cemt.oecd.org\users\Cuzovic_a\Documents\SafetySecurity\PPTpresentation\Elements-13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155927"/>
            <a:ext cx="3021473" cy="5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22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841" y="268868"/>
            <a:ext cx="4170493" cy="43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 userDrawn="1"/>
        </p:nvSpPr>
        <p:spPr>
          <a:xfrm>
            <a:off x="7039661" y="977741"/>
            <a:ext cx="308225" cy="308225"/>
          </a:xfrm>
          <a:prstGeom prst="ellipse">
            <a:avLst/>
          </a:prstGeom>
          <a:noFill/>
          <a:ln w="12700">
            <a:solidFill>
              <a:srgbClr val="E74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1656186" cy="3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783" y="4378288"/>
            <a:ext cx="664822" cy="1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540000" y="2085390"/>
            <a:ext cx="3887984" cy="230425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typed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9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40000" y="843775"/>
            <a:ext cx="7905750" cy="1151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 spc="0" baseline="0">
                <a:solidFill>
                  <a:srgbClr val="322F6B"/>
                </a:solidFill>
                <a:latin typeface="Verdana"/>
                <a:cs typeface="Verdan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mtClean="0"/>
              <a:t>Click to edit Master 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052000"/>
            <a:ext cx="7920432" cy="2679990"/>
          </a:xfrm>
          <a:prstGeom prst="rect">
            <a:avLst/>
          </a:prstGeom>
        </p:spPr>
        <p:txBody>
          <a:bodyPr>
            <a:normAutofit/>
          </a:bodyPr>
          <a:lstStyle>
            <a:lvl1pPr marL="376237" marR="0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22F6B"/>
              </a:buClr>
              <a:buSzTx/>
              <a:buFont typeface="Arial" pitchFamily="34" charset="0"/>
              <a:buChar char="•"/>
              <a:tabLst/>
              <a:defRPr sz="1200" b="0" baseline="0">
                <a:solidFill>
                  <a:srgbClr val="322F6B"/>
                </a:solidFill>
                <a:latin typeface="Verdana" pitchFamily="34" charset="0"/>
              </a:defRPr>
            </a:lvl1pPr>
            <a:lvl2pPr marL="742950" marR="0" indent="-179388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22F6B"/>
              </a:buClr>
              <a:buSzPct val="125000"/>
              <a:buFont typeface="Arial" pitchFamily="34" charset="0"/>
              <a:buChar char="•"/>
              <a:tabLst/>
              <a:defRPr sz="1200" baseline="0">
                <a:solidFill>
                  <a:srgbClr val="322F6B"/>
                </a:solidFill>
                <a:latin typeface="Verdana" pitchFamily="34" charset="0"/>
              </a:defRPr>
            </a:lvl2pPr>
            <a:lvl3pPr marL="1135062" marR="0" indent="-1714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22F6B"/>
              </a:buClr>
              <a:buSzTx/>
              <a:buFont typeface="Arial" pitchFamily="34" charset="0"/>
              <a:buChar char="•"/>
              <a:tabLst/>
              <a:defRPr sz="1200" baseline="0">
                <a:solidFill>
                  <a:srgbClr val="322F6B"/>
                </a:solidFill>
                <a:latin typeface="Verdana" pitchFamily="34" charset="0"/>
              </a:defRPr>
            </a:lvl3pPr>
            <a:lvl4pPr marL="1600200" marR="0" indent="-179388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22F6B"/>
              </a:buClr>
              <a:buSzTx/>
              <a:buFont typeface="Arial" pitchFamily="34" charset="0"/>
              <a:buChar char="•"/>
              <a:tabLst/>
              <a:defRPr sz="1200" baseline="0">
                <a:solidFill>
                  <a:srgbClr val="322F6B"/>
                </a:solidFill>
                <a:latin typeface="Verdana" pitchFamily="34" charset="0"/>
              </a:defRPr>
            </a:lvl4pPr>
            <a:lvl5pPr marL="2057400" marR="0" indent="-179388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22F6B"/>
              </a:buClr>
              <a:buSzTx/>
              <a:buFont typeface="Arial" pitchFamily="34" charset="0"/>
              <a:buChar char="•"/>
              <a:tabLst/>
              <a:defRPr sz="1200" baseline="0">
                <a:solidFill>
                  <a:srgbClr val="322F6B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ＭＳ Ｐゴシック" pitchFamily="-107" charset="-128"/>
              <a:cs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31843" y="4731991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306520" y="4731991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884368" y="4731991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" y="-1444"/>
            <a:ext cx="9140664" cy="79828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843" y="87392"/>
            <a:ext cx="819792" cy="8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07797"/>
            <a:ext cx="1890599" cy="4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9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40000" y="843774"/>
            <a:ext cx="7905750" cy="198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0" baseline="0">
                <a:solidFill>
                  <a:srgbClr val="322F6B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3"/>
          </p:nvPr>
        </p:nvSpPr>
        <p:spPr>
          <a:xfrm>
            <a:off x="540000" y="2787774"/>
            <a:ext cx="790575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22F6B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731843" y="4731991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306520" y="4731991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884368" y="4731991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" y="-1444"/>
            <a:ext cx="9140664" cy="79828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843" y="87392"/>
            <a:ext cx="819792" cy="8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07797"/>
            <a:ext cx="1890599" cy="4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2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" y="-1444"/>
            <a:ext cx="9140664" cy="79828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843" y="87392"/>
            <a:ext cx="819792" cy="8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052000"/>
            <a:ext cx="3886200" cy="2679990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179388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1pPr>
            <a:lvl2pPr marL="742950" indent="-28575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2pPr>
            <a:lvl3pPr marL="1143000" indent="-2286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3pPr>
            <a:lvl4pPr marL="1600200" indent="-2286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4pPr>
            <a:lvl5pPr marL="2057400" indent="-2286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052000"/>
            <a:ext cx="3867150" cy="2679990"/>
          </a:xfrm>
          <a:prstGeom prst="rect">
            <a:avLst/>
          </a:prstGeom>
        </p:spPr>
        <p:txBody>
          <a:bodyPr>
            <a:normAutofit/>
          </a:bodyPr>
          <a:lstStyle>
            <a:lvl1pPr marL="433387" indent="-342900">
              <a:buClr>
                <a:srgbClr val="322F6B"/>
              </a:buClr>
              <a:buFont typeface="Arial" pitchFamily="34" charset="0"/>
              <a:buChar char="•"/>
              <a:defRPr lang="en-US" sz="1300" kern="1200" baseline="0" dirty="0" smtClean="0">
                <a:solidFill>
                  <a:srgbClr val="322F6B"/>
                </a:solidFill>
                <a:latin typeface="Verdana" pitchFamily="34" charset="0"/>
                <a:ea typeface="ＭＳ Ｐゴシック" pitchFamily="-107" charset="-128"/>
                <a:cs typeface="Verdana" pitchFamily="34" charset="0"/>
              </a:defRPr>
            </a:lvl1pPr>
            <a:lvl2pPr marL="800100" indent="-3429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2pPr>
            <a:lvl3pPr marL="1257300" indent="-3429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3pPr>
            <a:lvl4pPr marL="1714500" indent="-3429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4pPr>
            <a:lvl5pPr marL="2171700" indent="-342900">
              <a:buClr>
                <a:srgbClr val="322F6B"/>
              </a:buClr>
              <a:buFont typeface="Arial" pitchFamily="34" charset="0"/>
              <a:buChar char="•"/>
              <a:defRPr sz="1300" baseline="0">
                <a:solidFill>
                  <a:srgbClr val="322F6B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40000" y="843775"/>
            <a:ext cx="7905750" cy="115191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 spc="0" baseline="0">
                <a:solidFill>
                  <a:srgbClr val="322F6B"/>
                </a:solidFill>
                <a:latin typeface="Verdana"/>
                <a:cs typeface="Verdan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mtClean="0"/>
              <a:t>Click to edit Master 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731843" y="4731991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306520" y="4731991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884368" y="4731991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3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07797"/>
            <a:ext cx="1890599" cy="4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40000" y="843775"/>
            <a:ext cx="7905750" cy="1151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noProof="0">
                <a:solidFill>
                  <a:srgbClr val="322F6B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mtClean="0"/>
              <a:t>Click to edit Master title style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731843" y="4731991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306520" y="4731991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884368" y="4731991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" y="-1444"/>
            <a:ext cx="9140664" cy="79828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843" y="87392"/>
            <a:ext cx="819792" cy="8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07797"/>
            <a:ext cx="1890599" cy="4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3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731843" y="4731991"/>
            <a:ext cx="576262" cy="71438"/>
          </a:xfrm>
          <a:prstGeom prst="rect">
            <a:avLst/>
          </a:prstGeom>
          <a:solidFill>
            <a:srgbClr val="1C7C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306520" y="4731991"/>
            <a:ext cx="579437" cy="71438"/>
          </a:xfrm>
          <a:prstGeom prst="rect">
            <a:avLst/>
          </a:prstGeom>
          <a:solidFill>
            <a:srgbClr val="7BC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884368" y="4731991"/>
            <a:ext cx="576262" cy="71438"/>
          </a:xfrm>
          <a:prstGeom prst="rect">
            <a:avLst/>
          </a:prstGeom>
          <a:solidFill>
            <a:srgbClr val="9395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" y="-1444"/>
            <a:ext cx="9140664" cy="79828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843" y="87392"/>
            <a:ext cx="819792" cy="8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07797"/>
            <a:ext cx="1890599" cy="4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2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22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841" y="355678"/>
            <a:ext cx="4170493" cy="42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139702"/>
            <a:ext cx="3268384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787774"/>
            <a:ext cx="3268384" cy="1277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First name </a:t>
            </a:r>
            <a:r>
              <a:rPr lang="en-US" dirty="0" err="1" smtClean="0"/>
              <a:t>Name</a:t>
            </a:r>
            <a:endParaRPr lang="en-US" dirty="0" smtClean="0"/>
          </a:p>
          <a:p>
            <a:r>
              <a:rPr lang="en-US" dirty="0" smtClean="0"/>
              <a:t>33(0) 1 XX </a:t>
            </a:r>
            <a:r>
              <a:rPr lang="en-US" dirty="0" err="1" smtClean="0"/>
              <a:t>XX</a:t>
            </a:r>
            <a:r>
              <a:rPr lang="en-US" dirty="0" smtClean="0"/>
              <a:t> </a:t>
            </a:r>
            <a:r>
              <a:rPr lang="en-US" dirty="0" err="1" smtClean="0"/>
              <a:t>XX</a:t>
            </a:r>
            <a:r>
              <a:rPr lang="en-US" dirty="0" smtClean="0"/>
              <a:t> </a:t>
            </a:r>
          </a:p>
          <a:p>
            <a:r>
              <a:rPr lang="en-US" dirty="0" smtClean="0"/>
              <a:t>Xxxx.Xxxxx@itf-oecd.org</a:t>
            </a:r>
          </a:p>
          <a:p>
            <a:endParaRPr lang="en-US" dirty="0" smtClean="0"/>
          </a:p>
          <a:p>
            <a:r>
              <a:rPr lang="en-US" dirty="0" smtClean="0"/>
              <a:t>2 rue André Pascal</a:t>
            </a:r>
          </a:p>
          <a:p>
            <a:r>
              <a:rPr lang="en-US" dirty="0" smtClean="0"/>
              <a:t>75775 Paris </a:t>
            </a:r>
            <a:r>
              <a:rPr lang="en-US" dirty="0" err="1" smtClean="0"/>
              <a:t>Cedex</a:t>
            </a:r>
            <a:r>
              <a:rPr lang="en-US" dirty="0" smtClean="0"/>
              <a:t> 16</a:t>
            </a:r>
            <a:endParaRPr lang="en-US" dirty="0"/>
          </a:p>
        </p:txBody>
      </p:sp>
      <p:pic>
        <p:nvPicPr>
          <p:cNvPr id="28" name="Picture 5" descr="S:\Communications\LOGOS AND GRAPHICS\ITF logos\ITF - EN\ITF_logo_white_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1656186" cy="3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783" y="4378288"/>
            <a:ext cx="664822" cy="1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9" r:id="rId2"/>
    <p:sldLayoutId id="2147483883" r:id="rId3"/>
    <p:sldLayoutId id="2147483885" r:id="rId4"/>
    <p:sldLayoutId id="2147483886" r:id="rId5"/>
    <p:sldLayoutId id="2147483884" r:id="rId6"/>
    <p:sldLayoutId id="2147483888" r:id="rId7"/>
    <p:sldLayoutId id="214748388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B983A"/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269875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Tx/>
        <a:buNone/>
        <a:defRPr sz="1400" kern="1200">
          <a:solidFill>
            <a:schemeClr val="accent4">
              <a:lumMod val="50000"/>
            </a:schemeClr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1pPr>
      <a:lvl2pPr marL="74295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93D7E"/>
        </a:buClr>
        <a:buSzPct val="125000"/>
        <a:buFont typeface="Verdana" pitchFamily="34" charset="0"/>
        <a:buChar char="›"/>
        <a:defRPr sz="1400" kern="1200">
          <a:solidFill>
            <a:schemeClr val="accent4">
              <a:lumMod val="50000"/>
            </a:schemeClr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2pPr>
      <a:lvl3pPr marL="11430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93D7E"/>
        </a:buClr>
        <a:buFont typeface="Courier New" pitchFamily="49" charset="0"/>
        <a:buChar char="o"/>
        <a:defRPr sz="1400" kern="1200">
          <a:solidFill>
            <a:schemeClr val="accent4">
              <a:lumMod val="50000"/>
            </a:schemeClr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3pPr>
      <a:lvl4pPr marL="16002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93D7E"/>
        </a:buClr>
        <a:buFont typeface="Arial" pitchFamily="34" charset="0"/>
        <a:buChar char="•"/>
        <a:defRPr sz="1400" kern="1200">
          <a:solidFill>
            <a:schemeClr val="accent4">
              <a:lumMod val="50000"/>
            </a:schemeClr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4pPr>
      <a:lvl5pPr marL="2057400" indent="-17938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93D7E"/>
        </a:buClr>
        <a:buFont typeface="Arial" pitchFamily="34" charset="0"/>
        <a:buChar char="-"/>
        <a:defRPr sz="1400" kern="1200">
          <a:solidFill>
            <a:schemeClr val="accent4">
              <a:lumMod val="50000"/>
            </a:schemeClr>
          </a:solidFill>
          <a:latin typeface="Verdana" pitchFamily="34" charset="0"/>
          <a:ea typeface="ＭＳ Ｐゴシック" pitchFamily="-107" charset="-128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3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5" y="915566"/>
            <a:ext cx="5249479" cy="37930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843774"/>
            <a:ext cx="7905750" cy="575848"/>
          </a:xfrm>
        </p:spPr>
        <p:txBody>
          <a:bodyPr>
            <a:normAutofit/>
          </a:bodyPr>
          <a:lstStyle/>
          <a:p>
            <a:r>
              <a:rPr lang="en-GB" altLang="en-US" sz="2400" dirty="0" smtClean="0"/>
              <a:t>ITF </a:t>
            </a:r>
            <a:r>
              <a:rPr lang="en-GB" altLang="en-US" sz="2400" dirty="0"/>
              <a:t>Global Outreach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0626" y="1491630"/>
            <a:ext cx="7905750" cy="3240360"/>
          </a:xfrm>
        </p:spPr>
        <p:txBody>
          <a:bodyPr>
            <a:noAutofit/>
          </a:bodyPr>
          <a:lstStyle/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 smtClean="0"/>
              <a:t>Intergovernmental </a:t>
            </a:r>
            <a:r>
              <a:rPr lang="en-US" sz="1600" dirty="0" err="1" smtClean="0"/>
              <a:t>organisation</a:t>
            </a:r>
            <a:endParaRPr lang="en-US" sz="1600" dirty="0" smtClean="0"/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>
                <a:latin typeface="Verdana" pitchFamily="34" charset="0"/>
              </a:rPr>
              <a:t>59 member countries </a:t>
            </a:r>
            <a:br>
              <a:rPr lang="en-US" sz="1600" dirty="0">
                <a:latin typeface="Verdana" pitchFamily="34" charset="0"/>
              </a:rPr>
            </a:br>
            <a:r>
              <a:rPr lang="en-US" sz="1600" dirty="0">
                <a:latin typeface="Verdana" pitchFamily="34" charset="0"/>
              </a:rPr>
              <a:t>(25 non-OECD) </a:t>
            </a:r>
            <a:endParaRPr lang="en-US" sz="1600" dirty="0" smtClean="0">
              <a:latin typeface="Verdana" pitchFamily="34" charset="0"/>
            </a:endParaRP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>
                <a:latin typeface="Verdana" pitchFamily="34" charset="0"/>
              </a:rPr>
              <a:t>Annual </a:t>
            </a:r>
            <a:r>
              <a:rPr lang="en-US" sz="1600" dirty="0" smtClean="0">
                <a:latin typeface="Verdana" pitchFamily="34" charset="0"/>
              </a:rPr>
              <a:t>Summit</a:t>
            </a: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 smtClean="0"/>
              <a:t>Transport </a:t>
            </a:r>
            <a:r>
              <a:rPr lang="en-US" sz="1600" dirty="0"/>
              <a:t>policy issues across </a:t>
            </a:r>
            <a:r>
              <a:rPr lang="en-US" sz="1600" dirty="0" smtClean="0">
                <a:latin typeface="Verdana" pitchFamily="34" charset="0"/>
              </a:rPr>
              <a:t/>
            </a:r>
            <a:br>
              <a:rPr lang="en-US" sz="1600" dirty="0" smtClean="0">
                <a:latin typeface="Verdana" pitchFamily="34" charset="0"/>
              </a:rPr>
            </a:br>
            <a:r>
              <a:rPr lang="en-US" sz="1600" dirty="0" smtClean="0">
                <a:latin typeface="Verdana" pitchFamily="34" charset="0"/>
              </a:rPr>
              <a:t>all modes and topics</a:t>
            </a:r>
          </a:p>
          <a:p>
            <a:pPr marL="90487">
              <a:lnSpc>
                <a:spcPct val="140000"/>
              </a:lnSpc>
              <a:buClr>
                <a:srgbClr val="E7404A"/>
              </a:buClr>
              <a:defRPr/>
            </a:pPr>
            <a:endParaRPr lang="en-US" sz="1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843774"/>
            <a:ext cx="7905750" cy="575848"/>
          </a:xfrm>
        </p:spPr>
        <p:txBody>
          <a:bodyPr>
            <a:normAutofit/>
          </a:bodyPr>
          <a:lstStyle/>
          <a:p>
            <a:r>
              <a:rPr lang="en-GB" sz="2400" dirty="0"/>
              <a:t>ITF: Think Tank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0626" y="1491630"/>
            <a:ext cx="7905750" cy="3240360"/>
          </a:xfrm>
        </p:spPr>
        <p:txBody>
          <a:bodyPr>
            <a:noAutofit/>
          </a:bodyPr>
          <a:lstStyle/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/>
              <a:t>Evidence-based research </a:t>
            </a:r>
            <a:br>
              <a:rPr lang="en-US" sz="1600" dirty="0"/>
            </a:br>
            <a:r>
              <a:rPr lang="en-US" sz="1600" dirty="0"/>
              <a:t>and analysis</a:t>
            </a: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 smtClean="0"/>
              <a:t>Data, statistics and modelling</a:t>
            </a:r>
            <a:endParaRPr lang="en-US" sz="1600" dirty="0"/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/>
              <a:t>Identification of </a:t>
            </a:r>
            <a:br>
              <a:rPr lang="en-US" sz="1600" dirty="0"/>
            </a:br>
            <a:r>
              <a:rPr lang="en-US" sz="1600" dirty="0"/>
              <a:t>best-practice policies </a:t>
            </a:r>
          </a:p>
          <a:p>
            <a:pPr marL="90487">
              <a:lnSpc>
                <a:spcPct val="140000"/>
              </a:lnSpc>
              <a:buClr>
                <a:srgbClr val="E7404A"/>
              </a:buClr>
              <a:defRPr/>
            </a:pPr>
            <a:endParaRPr lang="en-US" sz="1600" dirty="0" smtClean="0">
              <a:latin typeface="Verdana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48064" y="843774"/>
            <a:ext cx="2768343" cy="3815220"/>
            <a:chOff x="4177878" y="-9049"/>
            <a:chExt cx="5002634" cy="6894433"/>
          </a:xfrm>
        </p:grpSpPr>
        <p:grpSp>
          <p:nvGrpSpPr>
            <p:cNvPr id="7" name="Group 6"/>
            <p:cNvGrpSpPr/>
            <p:nvPr/>
          </p:nvGrpSpPr>
          <p:grpSpPr>
            <a:xfrm>
              <a:off x="4177878" y="0"/>
              <a:ext cx="5002634" cy="6885384"/>
              <a:chOff x="4355976" y="-27384"/>
              <a:chExt cx="5113858" cy="68580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415234" y="-27384"/>
                <a:ext cx="5054600" cy="6858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4258345" y="5034756"/>
                <a:ext cx="554038" cy="35877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8" name="Picture 11" descr="C:\Users\kuruneri_za\AppData\Local\Microsoft\Windows\Temporary Internet Files\Content.Outlook\QGKOVYJP\Discussion-Paper-2016-cov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246" y="-9049"/>
              <a:ext cx="1848719" cy="261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0748">
              <a:off x="6829900" y="668103"/>
              <a:ext cx="2181806" cy="297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300">
              <a:off x="6418508" y="2139799"/>
              <a:ext cx="2073067" cy="2795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9050">
              <a:off x="6874173" y="3892222"/>
              <a:ext cx="2052463" cy="2869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1563">
              <a:off x="4444213" y="210047"/>
              <a:ext cx="1990737" cy="26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 descr="C:\Users\kuruneri_za\AppData\Local\Microsoft\Windows\Temporary Internet Files\Content.Outlook\QGKOVYJP\statistics-brief-july-2016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3533">
              <a:off x="4505555" y="2353022"/>
              <a:ext cx="2055362" cy="290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11896">
              <a:off x="4578849" y="3894722"/>
              <a:ext cx="2089047" cy="281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2" descr="C:\Users\kuruneri_za\AppData\Local\Microsoft\Windows\Temporary Internet Files\Content.Outlook\QGKOVYJP\20160510_key transport statistics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591" y="2865753"/>
              <a:ext cx="959697" cy="200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72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3757"/>
            <a:ext cx="53721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843774"/>
            <a:ext cx="7905750" cy="5758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Corporate </a:t>
            </a:r>
            <a:r>
              <a:rPr lang="en-GB" sz="2400" dirty="0"/>
              <a:t>Partnership Board (CPB)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0626" y="1491630"/>
            <a:ext cx="7905750" cy="3240360"/>
          </a:xfrm>
        </p:spPr>
        <p:txBody>
          <a:bodyPr>
            <a:noAutofit/>
          </a:bodyPr>
          <a:lstStyle/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GB" sz="1600" dirty="0" smtClean="0">
                <a:latin typeface="Verdana" pitchFamily="34" charset="0"/>
                <a:ea typeface="ＭＳ Ｐゴシック" pitchFamily="80" charset="-128"/>
              </a:rPr>
              <a:t>Essential </a:t>
            </a:r>
            <a:r>
              <a:rPr lang="en-GB" sz="1600" dirty="0">
                <a:latin typeface="Verdana" pitchFamily="34" charset="0"/>
                <a:ea typeface="ＭＳ Ｐゴシック" pitchFamily="80" charset="-128"/>
              </a:rPr>
              <a:t>instrument to integrate corporate perspectives </a:t>
            </a:r>
            <a:br>
              <a:rPr lang="en-GB" sz="1600" dirty="0">
                <a:latin typeface="Verdana" pitchFamily="34" charset="0"/>
                <a:ea typeface="ＭＳ Ｐゴシック" pitchFamily="80" charset="-128"/>
              </a:rPr>
            </a:br>
            <a:r>
              <a:rPr lang="en-GB" sz="1600" dirty="0">
                <a:latin typeface="Verdana" pitchFamily="34" charset="0"/>
                <a:ea typeface="ＭＳ Ｐゴシック" pitchFamily="80" charset="-128"/>
              </a:rPr>
              <a:t>in policy analysis; emerging topics</a:t>
            </a: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dirty="0" smtClean="0"/>
              <a:t> </a:t>
            </a:r>
            <a:r>
              <a:rPr lang="en-GB" sz="1600" dirty="0">
                <a:latin typeface="Verdana" pitchFamily="34" charset="0"/>
                <a:ea typeface="ＭＳ Ｐゴシック" pitchFamily="80" charset="-128"/>
              </a:rPr>
              <a:t>All modes of transport and associated sectors; balanced geographical representation</a:t>
            </a:r>
            <a:endParaRPr lang="en-US" sz="1600" dirty="0">
              <a:latin typeface="Verdana" pitchFamily="34" charset="0"/>
              <a:ea typeface="ＭＳ Ｐゴシック" pitchFamily="80" charset="-128"/>
            </a:endParaRPr>
          </a:p>
          <a:p>
            <a:pPr marL="90487">
              <a:lnSpc>
                <a:spcPct val="140000"/>
              </a:lnSpc>
              <a:buClr>
                <a:srgbClr val="E7404A"/>
              </a:buClr>
              <a:defRPr/>
            </a:pPr>
            <a:endParaRPr lang="en-US" sz="1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843774"/>
            <a:ext cx="7905750" cy="575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Safety and Security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95536" y="1424781"/>
            <a:ext cx="7905750" cy="3240360"/>
          </a:xfrm>
        </p:spPr>
        <p:txBody>
          <a:bodyPr>
            <a:noAutofit/>
          </a:bodyPr>
          <a:lstStyle/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b="1" dirty="0" smtClean="0">
                <a:latin typeface="Verdana" pitchFamily="34" charset="0"/>
              </a:rPr>
              <a:t>Security</a:t>
            </a:r>
            <a:r>
              <a:rPr lang="en-US" sz="1600" b="1" dirty="0">
                <a:latin typeface="Verdana" pitchFamily="34" charset="0"/>
              </a:rPr>
              <a:t>: </a:t>
            </a:r>
            <a:r>
              <a:rPr lang="en-US" sz="1600" dirty="0">
                <a:latin typeface="Verdana" pitchFamily="34" charset="0"/>
              </a:rPr>
              <a:t>measures to address terrorist attacks, crimes committed on the premises of transport operators, theft of cargo in transit, or cyber </a:t>
            </a:r>
            <a:r>
              <a:rPr lang="en-US" sz="1600" dirty="0" smtClean="0">
                <a:latin typeface="Verdana" pitchFamily="34" charset="0"/>
              </a:rPr>
              <a:t>security, piracy on the high seas…  </a:t>
            </a:r>
            <a:endParaRPr lang="en-US" sz="1600" dirty="0">
              <a:latin typeface="Verdana" pitchFamily="34" charset="0"/>
            </a:endParaRP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b="1" dirty="0" smtClean="0">
                <a:latin typeface="Verdana" pitchFamily="34" charset="0"/>
              </a:rPr>
              <a:t>Rail Security Workshop</a:t>
            </a: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r>
              <a:rPr lang="en-US" sz="1600" b="1" dirty="0" smtClean="0">
                <a:latin typeface="Verdana" pitchFamily="34" charset="0"/>
              </a:rPr>
              <a:t>Railway Safety and Security session (Hall 3, 12:30 to 14:00)</a:t>
            </a:r>
            <a:endParaRPr lang="en-US" sz="1600" b="1" dirty="0" smtClean="0">
              <a:latin typeface="Verdana" pitchFamily="34" charset="0"/>
            </a:endParaRP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endParaRPr lang="en-US" sz="1600" dirty="0" smtClean="0">
              <a:latin typeface="Verdana" pitchFamily="34" charset="0"/>
            </a:endParaRPr>
          </a:p>
          <a:p>
            <a:pPr marL="376237" indent="-285750">
              <a:lnSpc>
                <a:spcPct val="140000"/>
              </a:lnSpc>
              <a:buClr>
                <a:srgbClr val="E7404A"/>
              </a:buClr>
              <a:buFont typeface="Wingdings 3" panose="05040102010807070707" pitchFamily="18" charset="2"/>
              <a:buChar char="u"/>
              <a:defRPr/>
            </a:pPr>
            <a:endParaRPr lang="en-US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15766"/>
            <a:ext cx="3600400" cy="648072"/>
          </a:xfrm>
        </p:spPr>
        <p:txBody>
          <a:bodyPr/>
          <a:lstStyle/>
          <a:p>
            <a:r>
              <a:rPr lang="en-US" sz="4400" dirty="0"/>
              <a:t>Thank you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8161" y="2600300"/>
            <a:ext cx="3268384" cy="16996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Summit2018_negative2in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72000" numCol="1" anchor="b" anchorCtr="0" compatLnSpc="1">
        <a:prstTxWarp prst="textNoShape">
          <a:avLst/>
        </a:prstTxWarp>
        <a:noAutofit/>
      </a:bodyPr>
      <a:lstStyle>
        <a:defPPr>
          <a:lnSpc>
            <a:spcPts val="4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PPTSummit2018_negative2in1</Template>
  <TotalTime>892</TotalTime>
  <Words>221</Words>
  <Application>Microsoft Office PowerPoint</Application>
  <PresentationFormat>On-screen Show (16:9)</PresentationFormat>
  <Paragraphs>35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PPTSummit2018_negative2in1</vt:lpstr>
      <vt:lpstr>PowerPoint Presentation</vt:lpstr>
      <vt:lpstr>ITF Global Outreach</vt:lpstr>
      <vt:lpstr>ITF: Think Tank</vt:lpstr>
      <vt:lpstr>Corporate Partnership Board (CPB)</vt:lpstr>
      <vt:lpstr>Safety and Security</vt:lpstr>
      <vt:lpstr>Thank you</vt:lpstr>
    </vt:vector>
  </TitlesOfParts>
  <Company>ITF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Meeting of the 2018 Task Force: Transport Safety and Security 8 November 2017</dc:title>
  <dc:creator>CAMACHO Sandra, ITF</dc:creator>
  <cp:lastModifiedBy>FURTADO Francisco, ITF/STM</cp:lastModifiedBy>
  <cp:revision>89</cp:revision>
  <cp:lastPrinted>2017-11-07T15:33:53Z</cp:lastPrinted>
  <dcterms:created xsi:type="dcterms:W3CDTF">2017-11-02T14:37:28Z</dcterms:created>
  <dcterms:modified xsi:type="dcterms:W3CDTF">2018-05-18T13:57:10Z</dcterms:modified>
</cp:coreProperties>
</file>