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1"/>
  </p:notesMasterIdLst>
  <p:sldIdLst>
    <p:sldId id="256" r:id="rId2"/>
    <p:sldId id="320" r:id="rId3"/>
    <p:sldId id="316" r:id="rId4"/>
    <p:sldId id="321" r:id="rId5"/>
    <p:sldId id="317" r:id="rId6"/>
    <p:sldId id="323" r:id="rId7"/>
    <p:sldId id="324" r:id="rId8"/>
    <p:sldId id="319" r:id="rId9"/>
    <p:sldId id="322" r:id="rId10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75" autoAdjust="0"/>
    <p:restoredTop sz="94660" autoAdjust="0"/>
  </p:normalViewPr>
  <p:slideViewPr>
    <p:cSldViewPr showGuides="1">
      <p:cViewPr>
        <p:scale>
          <a:sx n="66" d="100"/>
          <a:sy n="66" d="100"/>
        </p:scale>
        <p:origin x="-917" y="-173"/>
      </p:cViewPr>
      <p:guideLst>
        <p:guide orient="horz" pos="206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A62AAAA-D136-48C3-954D-31D152D3A0BA}" type="datetimeFigureOut">
              <a:rPr lang="el-GR"/>
              <a:pPr>
                <a:defRPr/>
              </a:pPr>
              <a:t>6/5/2014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l-G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C006D4C-2C9F-49BE-B049-6B6AD359479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2474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7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620713"/>
            <a:ext cx="1668463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263"/>
            <a:ext cx="161925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8" descr="C:\Users\KLEADER\Desktop\παρουσίαση ΣΕΒ\logos_background\ERMIS_TRANS.gif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96975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>
            <a:normAutofit/>
          </a:bodyPr>
          <a:lstStyle>
            <a:lvl1pPr marL="0" indent="0" algn="ctr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2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10C7DE4-D398-492E-B474-36002EE102CC}" type="datetime1">
              <a:rPr lang="el-GR"/>
              <a:pPr>
                <a:defRPr/>
              </a:pPr>
              <a:t>6/5/2014</a:t>
            </a:fld>
            <a:endParaRPr lang="el-GR"/>
          </a:p>
        </p:txBody>
      </p:sp>
      <p:sp>
        <p:nvSpPr>
          <p:cNvPr id="13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l-GR"/>
              <a:t>ΔΙΕΥΘΥΝΣΗ ΤΕΛΩΝΕΙΑΚΩΝ ΔΙΑΔΙΚΑΣΙΩΝ</a:t>
            </a:r>
          </a:p>
        </p:txBody>
      </p:sp>
      <p:sp>
        <p:nvSpPr>
          <p:cNvPr id="14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CF46596-86E5-465F-910D-AF1239B6E34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3251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47F5C-B2F7-46D5-BA5B-C0A899A959E9}" type="datetime1">
              <a:rPr lang="el-GR"/>
              <a:pPr>
                <a:defRPr/>
              </a:pPr>
              <a:t>6/5/2014</a:t>
            </a:fld>
            <a:endParaRPr lang="el-G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ΔΙΕΥΘΥΝΣΗ ΤΕΛΩΝΕΙΑΚΩΝ ΔΙΑΔΙΚΑΣΙΩΝ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5D01F-FF87-4426-87D2-5C72EDE1BA8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7236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FC191C-F243-4231-AAD3-33DDF2FB7966}" type="datetime1">
              <a:rPr lang="el-GR"/>
              <a:pPr>
                <a:defRPr/>
              </a:pPr>
              <a:t>6/5/2014</a:t>
            </a:fld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ΔΙΕΥΘΥΝΣΗ ΤΕΛΩΝΕΙΑΚΩΝ ΔΙΑΔΙΚΑΣΙΩΝ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71861-87E9-42CC-AB90-6299E1D60BB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5717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050" y="68263"/>
            <a:ext cx="1668463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263"/>
            <a:ext cx="161925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19ACADB-1EC5-4039-99F1-45FF9A6C3706}" type="datetime1">
              <a:rPr lang="el-GR"/>
              <a:pPr>
                <a:defRPr/>
              </a:pPr>
              <a:t>6/5/2014</a:t>
            </a:fld>
            <a:endParaRPr lang="el-GR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ΔΙΕΥΘΥΝΣΗ ΤΕΛΩΝΕΙΑΚΩΝ ΔΙΑΔΙΚΑΣΙΩΝ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B05C1-32B8-4859-A0B1-CB8A58F1297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2051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pic>
        <p:nvPicPr>
          <p:cNvPr id="7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263"/>
            <a:ext cx="161925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050" y="68263"/>
            <a:ext cx="1668463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8" descr="C:\Users\KLEADER\Desktop\παρουσίαση ΣΕΒ\logos_background\ERMIS_TRANS.gif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" y="6237288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2CB4AD1-6245-450B-8C4A-78801B76EECF}" type="datetime1">
              <a:rPr lang="el-GR"/>
              <a:pPr>
                <a:defRPr/>
              </a:pPr>
              <a:t>6/5/2014</a:t>
            </a:fld>
            <a:endParaRPr lang="el-GR"/>
          </a:p>
        </p:txBody>
      </p:sp>
      <p:sp>
        <p:nvSpPr>
          <p:cNvPr id="11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A832E4A-A4D5-4BB6-940F-60082BAC333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2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ΔΙΕΥΘΥΝΣΗ ΤΕΛΩΝΕΙΑΚΩΝ ΔΙΑΔΙΚΑΣΙΩΝ</a:t>
            </a:r>
          </a:p>
        </p:txBody>
      </p:sp>
    </p:spTree>
    <p:extLst>
      <p:ext uri="{BB962C8B-B14F-4D97-AF65-F5344CB8AC3E}">
        <p14:creationId xmlns:p14="http://schemas.microsoft.com/office/powerpoint/2010/main" val="880380429"/>
      </p:ext>
    </p:extLst>
  </p:cSld>
  <p:clrMapOvr>
    <a:masterClrMapping/>
  </p:clrMapOvr>
  <p:hf sldNum="0"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B483DF12-E020-421A-935B-240761DB73AB}" type="datetime1">
              <a:rPr lang="el-GR"/>
              <a:pPr>
                <a:defRPr/>
              </a:pPr>
              <a:t>6/5/2014</a:t>
            </a:fld>
            <a:endParaRPr lang="el-GR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C1AC4A4-5484-4483-AF50-3FE3ED31C7C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ΔΙΕΥΘΥΝΣΗ ΤΕΛΩΝΕΙΑΚΩΝ ΔΙΑΔΙΚΑΣΙΩΝ</a:t>
            </a:r>
          </a:p>
        </p:txBody>
      </p:sp>
    </p:spTree>
    <p:extLst>
      <p:ext uri="{BB962C8B-B14F-4D97-AF65-F5344CB8AC3E}">
        <p14:creationId xmlns:p14="http://schemas.microsoft.com/office/powerpoint/2010/main" val="908466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8EAFD6EE-0E98-4629-9DE8-144C158D8A52}" type="datetime1">
              <a:rPr lang="el-GR"/>
              <a:pPr>
                <a:defRPr/>
              </a:pPr>
              <a:t>6/5/2014</a:t>
            </a:fld>
            <a:endParaRPr lang="el-GR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C9B63A1-7DE7-4503-9137-E41342E91DC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ΔΙΕΥΘΥΝΣΗ ΤΕΛΩΝΕΙΑΚΩΝ ΔΙΑΔΙΚΑΣΙΩΝ</a:t>
            </a:r>
          </a:p>
        </p:txBody>
      </p:sp>
    </p:spTree>
    <p:extLst>
      <p:ext uri="{BB962C8B-B14F-4D97-AF65-F5344CB8AC3E}">
        <p14:creationId xmlns:p14="http://schemas.microsoft.com/office/powerpoint/2010/main" val="1857784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BA9FB-AB7F-4965-87D6-D9A87BB6CB6C}" type="datetime1">
              <a:rPr lang="el-GR"/>
              <a:pPr>
                <a:defRPr/>
              </a:pPr>
              <a:t>6/5/2014</a:t>
            </a:fld>
            <a:endParaRPr lang="el-GR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ΔΙΕΥΘΥΝΣΗ ΤΕΛΩΝΕΙΑΚΩΝ ΔΙΑΔΙΚΑΣΙΩΝ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4953D-5DD4-4855-80F7-95C9BD24B00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1412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B12650D-96AB-4F2B-8C1B-57493E1014DF}" type="datetime1">
              <a:rPr lang="el-GR"/>
              <a:pPr>
                <a:defRPr/>
              </a:pPr>
              <a:t>6/5/2014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ΔΙΕΥΘΥΝΣΗ ΤΕΛΩΝΕΙΑΚΩΝ ΔΙΑΔΙΚΑΣΙΩΝ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91F7B11-25C7-421B-BDAA-DCE9EF10A0F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7699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750FC-047A-4411-B09B-B9FFB10D8406}" type="datetime1">
              <a:rPr lang="el-GR"/>
              <a:pPr>
                <a:defRPr/>
              </a:pPr>
              <a:t>6/5/2014</a:t>
            </a:fld>
            <a:endParaRPr lang="el-GR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ΔΙΕΥΘΥΝΣΗ ΤΕΛΩΝΕΙΑΚΩΝ ΔΙΑΔΙΚΑΣΙΩΝ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86C2E-1CA2-42CC-AB55-02FC5E1C972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0941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620713"/>
            <a:ext cx="1668463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263"/>
            <a:ext cx="161925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1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95EE6687-C675-4F20-A447-E474B588C009}" type="datetime1">
              <a:rPr lang="el-GR"/>
              <a:pPr>
                <a:defRPr/>
              </a:pPr>
              <a:t>6/5/2014</a:t>
            </a:fld>
            <a:endParaRPr lang="el-GR"/>
          </a:p>
        </p:txBody>
      </p:sp>
      <p:sp>
        <p:nvSpPr>
          <p:cNvPr id="12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40542FD3-CCA3-4D1E-A92D-2C369902687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3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ΔΙΕΥΘΥΝΣΗ ΤΕΛΩΝΕΙΑΚΩΝ ΔΙΑΔΙΚΑΣΙΩΝ</a:t>
            </a:r>
          </a:p>
        </p:txBody>
      </p:sp>
    </p:spTree>
    <p:extLst>
      <p:ext uri="{BB962C8B-B14F-4D97-AF65-F5344CB8AC3E}">
        <p14:creationId xmlns:p14="http://schemas.microsoft.com/office/powerpoint/2010/main" val="923183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text styles</a:t>
            </a:r>
          </a:p>
          <a:p>
            <a:pPr lvl="1"/>
            <a:r>
              <a:rPr lang="en-US" altLang="el-GR" smtClean="0"/>
              <a:t>Second level</a:t>
            </a:r>
          </a:p>
          <a:p>
            <a:pPr lvl="2"/>
            <a:r>
              <a:rPr lang="en-US" altLang="el-GR" smtClean="0"/>
              <a:t>Third level</a:t>
            </a:r>
          </a:p>
          <a:p>
            <a:pPr lvl="3"/>
            <a:r>
              <a:rPr lang="en-US" altLang="el-GR" smtClean="0"/>
              <a:t>Fourth level</a:t>
            </a:r>
          </a:p>
          <a:p>
            <a:pPr lvl="4"/>
            <a:r>
              <a:rPr lang="en-US" altLang="el-GR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5351E2F-54B3-42D0-933D-7AC705A89445}" type="datetime1">
              <a:rPr lang="el-GR"/>
              <a:pPr>
                <a:defRPr/>
              </a:pPr>
              <a:t>6/5/2014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l-GR"/>
              <a:t>ΔΙΕΥΘΥΝΣΗ ΤΕΛΩΝΕΙΑΚΩΝ ΔΙΑΔΙΚΑΣΙΩΝ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AFC62A-4575-4DDA-A978-E238E2B9FAD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pic>
        <p:nvPicPr>
          <p:cNvPr id="1034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263"/>
            <a:ext cx="161925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050" y="68263"/>
            <a:ext cx="1668463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1" descr="C:\Users\KLEADER\Desktop\παρουσίαση ΣΕΒ\logos_background\ERMIS_TRANS.gif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237288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0" r:id="rId6"/>
    <p:sldLayoutId id="2147483918" r:id="rId7"/>
    <p:sldLayoutId id="2147483911" r:id="rId8"/>
    <p:sldLayoutId id="2147483919" r:id="rId9"/>
    <p:sldLayoutId id="2147483912" r:id="rId10"/>
    <p:sldLayoutId id="214748392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04DA3"/>
        </a:buClr>
        <a:buSzPct val="75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C4652D"/>
        </a:buClr>
        <a:buSzPct val="65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Relationship Id="rId9" Type="http://schemas.openxmlformats.org/officeDocument/2006/relationships/image" Target="../media/image1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ICISnet-</a:t>
            </a:r>
            <a:r>
              <a:rPr lang="en-US" dirty="0" err="1" smtClean="0"/>
              <a:t>MENO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10243" name="Subtitle 4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l-GR" dirty="0" smtClean="0"/>
              <a:t>CUSTOMS PROCEDURES DIRECTORATE</a:t>
            </a:r>
            <a:endParaRPr lang="el-GR" altLang="el-GR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1108720"/>
          </a:xfrm>
        </p:spPr>
        <p:txBody>
          <a:bodyPr/>
          <a:lstStyle/>
          <a:p>
            <a:r>
              <a:rPr lang="en-US" dirty="0" smtClean="0"/>
              <a:t>ICISnet – AS IS SITUATION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9ACADB-1EC5-4039-99F1-45FF9A6C3706}" type="datetime1">
              <a:rPr lang="el-GR" smtClean="0"/>
              <a:pPr>
                <a:defRPr/>
              </a:pPr>
              <a:t>6/5/2014</a:t>
            </a:fld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1EB05C1-32B8-4859-A0B1-CB8A58F12973}" type="slidenum">
              <a:rPr lang="el-GR" smtClean="0"/>
              <a:pPr>
                <a:defRPr/>
              </a:pPr>
              <a:t>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CUSTOMS PROCEDURES DIRECTORATE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58314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140573" y="6237312"/>
            <a:ext cx="2667000" cy="365125"/>
          </a:xfrm>
        </p:spPr>
        <p:txBody>
          <a:bodyPr/>
          <a:lstStyle/>
          <a:p>
            <a:pPr>
              <a:defRPr/>
            </a:pPr>
            <a:fld id="{AB12650D-96AB-4F2B-8C1B-57493E1014DF}" type="datetime1">
              <a:rPr lang="el-GR" smtClean="0"/>
              <a:pPr>
                <a:defRPr/>
              </a:pPr>
              <a:t>6/5/2014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CUSTOMS PROCEDURES DIRECTORATE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1F7B11-25C7-421B-BDAA-DCE9EF10A0F6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  <p:pic>
        <p:nvPicPr>
          <p:cNvPr id="1037" name="Picture 1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346" y="188640"/>
            <a:ext cx="626516" cy="864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7" name="Picture 2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26" y="3558821"/>
            <a:ext cx="811368" cy="82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84" name="Picture 60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411" y="3614510"/>
            <a:ext cx="675263" cy="689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6" name="AutoShape 70"/>
          <p:cNvSpPr>
            <a:spLocks noChangeArrowheads="1"/>
          </p:cNvSpPr>
          <p:nvPr/>
        </p:nvSpPr>
        <p:spPr bwMode="auto">
          <a:xfrm>
            <a:off x="1477336" y="3518672"/>
            <a:ext cx="1378089" cy="835926"/>
          </a:xfrm>
          <a:prstGeom prst="roundRect">
            <a:avLst>
              <a:gd name="adj" fmla="val 16130"/>
            </a:avLst>
          </a:prstGeom>
          <a:noFill/>
          <a:ln w="38100">
            <a:solidFill>
              <a:srgbClr val="5F83B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VALIDATE DECLARATION AND </a:t>
            </a:r>
          </a:p>
          <a:p>
            <a:pPr algn="ctr"/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PERFORM RA</a:t>
            </a:r>
            <a:endParaRPr lang="el-G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AutoShape 70"/>
          <p:cNvSpPr>
            <a:spLocks noChangeArrowheads="1"/>
          </p:cNvSpPr>
          <p:nvPr/>
        </p:nvSpPr>
        <p:spPr bwMode="auto">
          <a:xfrm>
            <a:off x="3192281" y="3648415"/>
            <a:ext cx="983562" cy="594789"/>
          </a:xfrm>
          <a:prstGeom prst="roundRect">
            <a:avLst>
              <a:gd name="adj" fmla="val 16130"/>
            </a:avLst>
          </a:prstGeom>
          <a:noFill/>
          <a:ln w="38100">
            <a:solidFill>
              <a:srgbClr val="5F83B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TAKE CONTROL DECISION</a:t>
            </a:r>
            <a:endParaRPr lang="el-G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AutoShape 70"/>
          <p:cNvSpPr>
            <a:spLocks noChangeArrowheads="1"/>
          </p:cNvSpPr>
          <p:nvPr/>
        </p:nvSpPr>
        <p:spPr bwMode="auto">
          <a:xfrm>
            <a:off x="7173747" y="1960593"/>
            <a:ext cx="1438580" cy="645218"/>
          </a:xfrm>
          <a:prstGeom prst="roundRect">
            <a:avLst>
              <a:gd name="adj" fmla="val 16130"/>
            </a:avLst>
          </a:prstGeom>
          <a:noFill/>
          <a:ln w="38100">
            <a:solidFill>
              <a:srgbClr val="5F83B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RELEASE GOODS FOR EXPORT</a:t>
            </a:r>
            <a:endParaRPr lang="el-G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AutoShape 70"/>
          <p:cNvSpPr>
            <a:spLocks noChangeArrowheads="1"/>
          </p:cNvSpPr>
          <p:nvPr/>
        </p:nvSpPr>
        <p:spPr bwMode="auto">
          <a:xfrm>
            <a:off x="5396106" y="2968525"/>
            <a:ext cx="1326950" cy="490014"/>
          </a:xfrm>
          <a:prstGeom prst="roundRect">
            <a:avLst>
              <a:gd name="adj" fmla="val 16130"/>
            </a:avLst>
          </a:prstGeom>
          <a:noFill/>
          <a:ln w="38100">
            <a:solidFill>
              <a:srgbClr val="5F83B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DOCUMENTARY CONTROLS</a:t>
            </a:r>
            <a:endParaRPr lang="el-G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AutoShape 70"/>
          <p:cNvSpPr>
            <a:spLocks noChangeArrowheads="1"/>
          </p:cNvSpPr>
          <p:nvPr/>
        </p:nvSpPr>
        <p:spPr bwMode="auto">
          <a:xfrm>
            <a:off x="4562726" y="4704462"/>
            <a:ext cx="1060086" cy="490683"/>
          </a:xfrm>
          <a:prstGeom prst="roundRect">
            <a:avLst>
              <a:gd name="adj" fmla="val 16130"/>
            </a:avLst>
          </a:prstGeom>
          <a:noFill/>
          <a:ln w="38100">
            <a:solidFill>
              <a:srgbClr val="5F83B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PHYSICAL CONTROLS</a:t>
            </a:r>
            <a:endParaRPr lang="el-G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9" name="Straight Arrow Connector 148"/>
          <p:cNvCxnSpPr>
            <a:cxnSpLocks/>
          </p:cNvCxnSpPr>
          <p:nvPr/>
        </p:nvCxnSpPr>
        <p:spPr>
          <a:xfrm>
            <a:off x="1166068" y="3970927"/>
            <a:ext cx="311270" cy="0"/>
          </a:xfrm>
          <a:prstGeom prst="straightConnector1">
            <a:avLst/>
          </a:prstGeom>
          <a:ln w="508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2" name="TextBox 1081"/>
          <p:cNvSpPr txBox="1"/>
          <p:nvPr/>
        </p:nvSpPr>
        <p:spPr>
          <a:xfrm>
            <a:off x="3389698" y="99497"/>
            <a:ext cx="1182302" cy="3693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9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US" dirty="0" smtClean="0"/>
              <a:t>EXPORTER</a:t>
            </a:r>
            <a:endParaRPr lang="el-GR" dirty="0"/>
          </a:p>
        </p:txBody>
      </p:sp>
      <p:sp>
        <p:nvSpPr>
          <p:cNvPr id="234" name="TextBox 233"/>
          <p:cNvSpPr txBox="1"/>
          <p:nvPr/>
        </p:nvSpPr>
        <p:spPr>
          <a:xfrm>
            <a:off x="65272" y="3531287"/>
            <a:ext cx="258256" cy="203132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9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US" dirty="0" smtClean="0"/>
              <a:t>ICISnet </a:t>
            </a:r>
            <a:endParaRPr lang="el-GR" dirty="0"/>
          </a:p>
        </p:txBody>
      </p:sp>
      <p:cxnSp>
        <p:nvCxnSpPr>
          <p:cNvPr id="238" name="Straight Arrow Connector 237"/>
          <p:cNvCxnSpPr>
            <a:cxnSpLocks/>
          </p:cNvCxnSpPr>
          <p:nvPr/>
        </p:nvCxnSpPr>
        <p:spPr>
          <a:xfrm>
            <a:off x="2895611" y="3936635"/>
            <a:ext cx="311270" cy="0"/>
          </a:xfrm>
          <a:prstGeom prst="straightConnector1">
            <a:avLst/>
          </a:prstGeom>
          <a:ln w="508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Elbow Connector 132"/>
          <p:cNvCxnSpPr>
            <a:stCxn id="116" idx="0"/>
          </p:cNvCxnSpPr>
          <p:nvPr/>
        </p:nvCxnSpPr>
        <p:spPr>
          <a:xfrm rot="5400000" flipH="1" flipV="1">
            <a:off x="5032471" y="1941413"/>
            <a:ext cx="2054223" cy="3"/>
          </a:xfrm>
          <a:prstGeom prst="bentConnector3">
            <a:avLst>
              <a:gd name="adj1" fmla="val 50000"/>
            </a:avLst>
          </a:prstGeom>
          <a:ln w="127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Arrow Connector 244"/>
          <p:cNvCxnSpPr>
            <a:cxnSpLocks/>
          </p:cNvCxnSpPr>
          <p:nvPr/>
        </p:nvCxnSpPr>
        <p:spPr>
          <a:xfrm>
            <a:off x="4251456" y="3926608"/>
            <a:ext cx="311270" cy="0"/>
          </a:xfrm>
          <a:prstGeom prst="straightConnector1">
            <a:avLst/>
          </a:prstGeom>
          <a:ln w="508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Elbow Connector 160"/>
          <p:cNvCxnSpPr>
            <a:stCxn id="117" idx="3"/>
          </p:cNvCxnSpPr>
          <p:nvPr/>
        </p:nvCxnSpPr>
        <p:spPr>
          <a:xfrm flipV="1">
            <a:off x="5622812" y="2610746"/>
            <a:ext cx="2279102" cy="2339058"/>
          </a:xfrm>
          <a:prstGeom prst="bentConnector2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>
            <a:off x="852810" y="907952"/>
            <a:ext cx="0" cy="2750499"/>
          </a:xfrm>
          <a:prstGeom prst="straightConnector1">
            <a:avLst/>
          </a:prstGeom>
          <a:ln w="127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Straight Arrow Connector 284"/>
          <p:cNvCxnSpPr/>
          <p:nvPr/>
        </p:nvCxnSpPr>
        <p:spPr>
          <a:xfrm flipH="1" flipV="1">
            <a:off x="7893037" y="908720"/>
            <a:ext cx="8877" cy="1051873"/>
          </a:xfrm>
          <a:prstGeom prst="straightConnector1">
            <a:avLst/>
          </a:prstGeom>
          <a:ln w="127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8" name="Elbow Connector 1097"/>
          <p:cNvCxnSpPr>
            <a:endCxn id="116" idx="2"/>
          </p:cNvCxnSpPr>
          <p:nvPr/>
        </p:nvCxnSpPr>
        <p:spPr>
          <a:xfrm flipV="1">
            <a:off x="5092769" y="3458539"/>
            <a:ext cx="966812" cy="500599"/>
          </a:xfrm>
          <a:prstGeom prst="bentConnector2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2" name="Elbow Connector 1111"/>
          <p:cNvCxnSpPr>
            <a:stCxn id="1084" idx="0"/>
          </p:cNvCxnSpPr>
          <p:nvPr/>
        </p:nvCxnSpPr>
        <p:spPr>
          <a:xfrm rot="5400000" flipH="1" flipV="1">
            <a:off x="5284157" y="1724920"/>
            <a:ext cx="1450476" cy="2328704"/>
          </a:xfrm>
          <a:prstGeom prst="bentConnector2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Elbow Connector 310"/>
          <p:cNvCxnSpPr/>
          <p:nvPr/>
        </p:nvCxnSpPr>
        <p:spPr>
          <a:xfrm rot="5400000" flipH="1" flipV="1">
            <a:off x="3298183" y="2806207"/>
            <a:ext cx="3796510" cy="12700"/>
          </a:xfrm>
          <a:prstGeom prst="bentConnector3">
            <a:avLst>
              <a:gd name="adj1" fmla="val 50000"/>
            </a:avLst>
          </a:prstGeom>
          <a:ln w="127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16" name="Group 87"/>
          <p:cNvGrpSpPr>
            <a:grpSpLocks noChangeAspect="1"/>
          </p:cNvGrpSpPr>
          <p:nvPr/>
        </p:nvGrpSpPr>
        <p:grpSpPr bwMode="auto">
          <a:xfrm>
            <a:off x="4889500" y="192088"/>
            <a:ext cx="857250" cy="865187"/>
            <a:chOff x="3080" y="121"/>
            <a:chExt cx="395" cy="545"/>
          </a:xfrm>
        </p:grpSpPr>
        <p:sp>
          <p:nvSpPr>
            <p:cNvPr id="1117" name="AutoShape 86"/>
            <p:cNvSpPr>
              <a:spLocks noChangeAspect="1" noChangeArrowheads="1" noTextEdit="1"/>
            </p:cNvSpPr>
            <p:nvPr/>
          </p:nvSpPr>
          <p:spPr bwMode="auto">
            <a:xfrm>
              <a:off x="3080" y="121"/>
              <a:ext cx="395" cy="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18" name="Freeform 88"/>
            <p:cNvSpPr>
              <a:spLocks/>
            </p:cNvSpPr>
            <p:nvPr/>
          </p:nvSpPr>
          <p:spPr bwMode="auto">
            <a:xfrm>
              <a:off x="3156" y="205"/>
              <a:ext cx="280" cy="415"/>
            </a:xfrm>
            <a:custGeom>
              <a:avLst/>
              <a:gdLst>
                <a:gd name="T0" fmla="*/ 0 w 90"/>
                <a:gd name="T1" fmla="*/ 0 h 119"/>
                <a:gd name="T2" fmla="*/ 0 w 90"/>
                <a:gd name="T3" fmla="*/ 119 h 119"/>
                <a:gd name="T4" fmla="*/ 89 w 90"/>
                <a:gd name="T5" fmla="*/ 119 h 119"/>
                <a:gd name="T6" fmla="*/ 89 w 90"/>
                <a:gd name="T7" fmla="*/ 16 h 119"/>
                <a:gd name="T8" fmla="*/ 90 w 90"/>
                <a:gd name="T9" fmla="*/ 16 h 119"/>
                <a:gd name="T10" fmla="*/ 71 w 90"/>
                <a:gd name="T11" fmla="*/ 0 h 119"/>
                <a:gd name="T12" fmla="*/ 0 w 90"/>
                <a:gd name="T13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19">
                  <a:moveTo>
                    <a:pt x="0" y="0"/>
                  </a:moveTo>
                  <a:lnTo>
                    <a:pt x="0" y="119"/>
                  </a:lnTo>
                  <a:lnTo>
                    <a:pt x="89" y="119"/>
                  </a:lnTo>
                  <a:lnTo>
                    <a:pt x="89" y="16"/>
                  </a:lnTo>
                  <a:lnTo>
                    <a:pt x="90" y="16"/>
                  </a:lnTo>
                  <a:lnTo>
                    <a:pt x="7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F9F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pic>
          <p:nvPicPr>
            <p:cNvPr id="1119" name="Picture 89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10" y="153"/>
              <a:ext cx="286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0" name="Picture 9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10" y="153"/>
              <a:ext cx="286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1" name="Picture 9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6" y="205"/>
              <a:ext cx="196" cy="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2" name="Picture 92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6" y="205"/>
              <a:ext cx="196" cy="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3" name="Freeform 93"/>
            <p:cNvSpPr>
              <a:spLocks/>
            </p:cNvSpPr>
            <p:nvPr/>
          </p:nvSpPr>
          <p:spPr bwMode="auto">
            <a:xfrm>
              <a:off x="3110" y="153"/>
              <a:ext cx="276" cy="415"/>
            </a:xfrm>
            <a:custGeom>
              <a:avLst/>
              <a:gdLst>
                <a:gd name="T0" fmla="*/ 0 w 89"/>
                <a:gd name="T1" fmla="*/ 0 h 119"/>
                <a:gd name="T2" fmla="*/ 0 w 89"/>
                <a:gd name="T3" fmla="*/ 119 h 119"/>
                <a:gd name="T4" fmla="*/ 89 w 89"/>
                <a:gd name="T5" fmla="*/ 119 h 119"/>
                <a:gd name="T6" fmla="*/ 89 w 89"/>
                <a:gd name="T7" fmla="*/ 16 h 119"/>
                <a:gd name="T8" fmla="*/ 71 w 89"/>
                <a:gd name="T9" fmla="*/ 0 h 119"/>
                <a:gd name="T10" fmla="*/ 0 w 89"/>
                <a:gd name="T11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" h="119">
                  <a:moveTo>
                    <a:pt x="0" y="0"/>
                  </a:moveTo>
                  <a:lnTo>
                    <a:pt x="0" y="119"/>
                  </a:lnTo>
                  <a:lnTo>
                    <a:pt x="89" y="119"/>
                  </a:lnTo>
                  <a:lnTo>
                    <a:pt x="89" y="16"/>
                  </a:lnTo>
                  <a:lnTo>
                    <a:pt x="71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4288">
              <a:solidFill>
                <a:srgbClr val="40484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24" name="Freeform 94"/>
            <p:cNvSpPr>
              <a:spLocks/>
            </p:cNvSpPr>
            <p:nvPr/>
          </p:nvSpPr>
          <p:spPr bwMode="auto">
            <a:xfrm>
              <a:off x="3331" y="153"/>
              <a:ext cx="59" cy="56"/>
            </a:xfrm>
            <a:custGeom>
              <a:avLst/>
              <a:gdLst>
                <a:gd name="T0" fmla="*/ 19 w 19"/>
                <a:gd name="T1" fmla="*/ 16 h 16"/>
                <a:gd name="T2" fmla="*/ 0 w 19"/>
                <a:gd name="T3" fmla="*/ 0 h 16"/>
                <a:gd name="T4" fmla="*/ 1 w 19"/>
                <a:gd name="T5" fmla="*/ 16 h 16"/>
                <a:gd name="T6" fmla="*/ 19 w 19"/>
                <a:gd name="T7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6">
                  <a:moveTo>
                    <a:pt x="19" y="16"/>
                  </a:moveTo>
                  <a:lnTo>
                    <a:pt x="0" y="0"/>
                  </a:lnTo>
                  <a:lnTo>
                    <a:pt x="1" y="16"/>
                  </a:lnTo>
                  <a:lnTo>
                    <a:pt x="19" y="16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25" name="Freeform 95"/>
            <p:cNvSpPr>
              <a:spLocks/>
            </p:cNvSpPr>
            <p:nvPr/>
          </p:nvSpPr>
          <p:spPr bwMode="auto">
            <a:xfrm>
              <a:off x="3331" y="153"/>
              <a:ext cx="59" cy="56"/>
            </a:xfrm>
            <a:custGeom>
              <a:avLst/>
              <a:gdLst>
                <a:gd name="T0" fmla="*/ 19 w 19"/>
                <a:gd name="T1" fmla="*/ 16 h 16"/>
                <a:gd name="T2" fmla="*/ 0 w 19"/>
                <a:gd name="T3" fmla="*/ 0 h 16"/>
                <a:gd name="T4" fmla="*/ 1 w 19"/>
                <a:gd name="T5" fmla="*/ 16 h 16"/>
                <a:gd name="T6" fmla="*/ 19 w 19"/>
                <a:gd name="T7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6">
                  <a:moveTo>
                    <a:pt x="19" y="16"/>
                  </a:moveTo>
                  <a:lnTo>
                    <a:pt x="0" y="0"/>
                  </a:lnTo>
                  <a:lnTo>
                    <a:pt x="1" y="16"/>
                  </a:lnTo>
                  <a:lnTo>
                    <a:pt x="19" y="16"/>
                  </a:lnTo>
                  <a:close/>
                </a:path>
              </a:pathLst>
            </a:custGeom>
            <a:noFill/>
            <a:ln w="14288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26" name="Rectangle 96"/>
            <p:cNvSpPr>
              <a:spLocks noChangeArrowheads="1"/>
            </p:cNvSpPr>
            <p:nvPr/>
          </p:nvSpPr>
          <p:spPr bwMode="auto">
            <a:xfrm>
              <a:off x="3138" y="345"/>
              <a:ext cx="25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14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IE5</a:t>
              </a:r>
              <a:r>
                <a:rPr kumimoji="0" lang="en-US" altLang="el-GR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60</a:t>
              </a:r>
              <a:endParaRPr kumimoji="0" lang="el-GR" alt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27" name="Group 99"/>
          <p:cNvGrpSpPr>
            <a:grpSpLocks noChangeAspect="1"/>
          </p:cNvGrpSpPr>
          <p:nvPr/>
        </p:nvGrpSpPr>
        <p:grpSpPr bwMode="auto">
          <a:xfrm>
            <a:off x="5746750" y="188913"/>
            <a:ext cx="769466" cy="863600"/>
            <a:chOff x="3620" y="119"/>
            <a:chExt cx="394" cy="544"/>
          </a:xfrm>
        </p:grpSpPr>
        <p:sp>
          <p:nvSpPr>
            <p:cNvPr id="1128" name="AutoShape 98"/>
            <p:cNvSpPr>
              <a:spLocks noChangeAspect="1" noChangeArrowheads="1" noTextEdit="1"/>
            </p:cNvSpPr>
            <p:nvPr/>
          </p:nvSpPr>
          <p:spPr bwMode="auto">
            <a:xfrm>
              <a:off x="3620" y="119"/>
              <a:ext cx="394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29" name="Freeform 100"/>
            <p:cNvSpPr>
              <a:spLocks/>
            </p:cNvSpPr>
            <p:nvPr/>
          </p:nvSpPr>
          <p:spPr bwMode="auto">
            <a:xfrm>
              <a:off x="3696" y="203"/>
              <a:ext cx="279" cy="414"/>
            </a:xfrm>
            <a:custGeom>
              <a:avLst/>
              <a:gdLst>
                <a:gd name="T0" fmla="*/ 0 w 90"/>
                <a:gd name="T1" fmla="*/ 0 h 119"/>
                <a:gd name="T2" fmla="*/ 0 w 90"/>
                <a:gd name="T3" fmla="*/ 119 h 119"/>
                <a:gd name="T4" fmla="*/ 89 w 90"/>
                <a:gd name="T5" fmla="*/ 119 h 119"/>
                <a:gd name="T6" fmla="*/ 89 w 90"/>
                <a:gd name="T7" fmla="*/ 16 h 119"/>
                <a:gd name="T8" fmla="*/ 90 w 90"/>
                <a:gd name="T9" fmla="*/ 16 h 119"/>
                <a:gd name="T10" fmla="*/ 71 w 90"/>
                <a:gd name="T11" fmla="*/ 0 h 119"/>
                <a:gd name="T12" fmla="*/ 0 w 90"/>
                <a:gd name="T13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19">
                  <a:moveTo>
                    <a:pt x="0" y="0"/>
                  </a:moveTo>
                  <a:lnTo>
                    <a:pt x="0" y="119"/>
                  </a:lnTo>
                  <a:lnTo>
                    <a:pt x="89" y="119"/>
                  </a:lnTo>
                  <a:lnTo>
                    <a:pt x="89" y="16"/>
                  </a:lnTo>
                  <a:lnTo>
                    <a:pt x="90" y="16"/>
                  </a:lnTo>
                  <a:lnTo>
                    <a:pt x="7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F9F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pic>
          <p:nvPicPr>
            <p:cNvPr id="1130" name="Picture 10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0" y="151"/>
              <a:ext cx="285" cy="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1" name="Picture 10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0" y="151"/>
              <a:ext cx="285" cy="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2" name="Picture 10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6" y="203"/>
              <a:ext cx="196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3" name="Picture 10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6" y="203"/>
              <a:ext cx="196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34" name="Freeform 105"/>
            <p:cNvSpPr>
              <a:spLocks/>
            </p:cNvSpPr>
            <p:nvPr/>
          </p:nvSpPr>
          <p:spPr bwMode="auto">
            <a:xfrm>
              <a:off x="3650" y="151"/>
              <a:ext cx="276" cy="414"/>
            </a:xfrm>
            <a:custGeom>
              <a:avLst/>
              <a:gdLst>
                <a:gd name="T0" fmla="*/ 0 w 89"/>
                <a:gd name="T1" fmla="*/ 0 h 119"/>
                <a:gd name="T2" fmla="*/ 0 w 89"/>
                <a:gd name="T3" fmla="*/ 119 h 119"/>
                <a:gd name="T4" fmla="*/ 89 w 89"/>
                <a:gd name="T5" fmla="*/ 119 h 119"/>
                <a:gd name="T6" fmla="*/ 89 w 89"/>
                <a:gd name="T7" fmla="*/ 16 h 119"/>
                <a:gd name="T8" fmla="*/ 71 w 89"/>
                <a:gd name="T9" fmla="*/ 0 h 119"/>
                <a:gd name="T10" fmla="*/ 0 w 89"/>
                <a:gd name="T11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" h="119">
                  <a:moveTo>
                    <a:pt x="0" y="0"/>
                  </a:moveTo>
                  <a:lnTo>
                    <a:pt x="0" y="119"/>
                  </a:lnTo>
                  <a:lnTo>
                    <a:pt x="89" y="119"/>
                  </a:lnTo>
                  <a:lnTo>
                    <a:pt x="89" y="16"/>
                  </a:lnTo>
                  <a:lnTo>
                    <a:pt x="71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5875">
              <a:solidFill>
                <a:srgbClr val="40484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35" name="Freeform 106"/>
            <p:cNvSpPr>
              <a:spLocks/>
            </p:cNvSpPr>
            <p:nvPr/>
          </p:nvSpPr>
          <p:spPr bwMode="auto">
            <a:xfrm>
              <a:off x="3870" y="151"/>
              <a:ext cx="59" cy="56"/>
            </a:xfrm>
            <a:custGeom>
              <a:avLst/>
              <a:gdLst>
                <a:gd name="T0" fmla="*/ 19 w 19"/>
                <a:gd name="T1" fmla="*/ 16 h 16"/>
                <a:gd name="T2" fmla="*/ 0 w 19"/>
                <a:gd name="T3" fmla="*/ 0 h 16"/>
                <a:gd name="T4" fmla="*/ 1 w 19"/>
                <a:gd name="T5" fmla="*/ 16 h 16"/>
                <a:gd name="T6" fmla="*/ 19 w 19"/>
                <a:gd name="T7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6">
                  <a:moveTo>
                    <a:pt x="19" y="16"/>
                  </a:moveTo>
                  <a:lnTo>
                    <a:pt x="0" y="0"/>
                  </a:lnTo>
                  <a:lnTo>
                    <a:pt x="1" y="16"/>
                  </a:lnTo>
                  <a:lnTo>
                    <a:pt x="19" y="16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36" name="Freeform 107"/>
            <p:cNvSpPr>
              <a:spLocks/>
            </p:cNvSpPr>
            <p:nvPr/>
          </p:nvSpPr>
          <p:spPr bwMode="auto">
            <a:xfrm>
              <a:off x="3870" y="151"/>
              <a:ext cx="59" cy="56"/>
            </a:xfrm>
            <a:custGeom>
              <a:avLst/>
              <a:gdLst>
                <a:gd name="T0" fmla="*/ 19 w 19"/>
                <a:gd name="T1" fmla="*/ 16 h 16"/>
                <a:gd name="T2" fmla="*/ 0 w 19"/>
                <a:gd name="T3" fmla="*/ 0 h 16"/>
                <a:gd name="T4" fmla="*/ 1 w 19"/>
                <a:gd name="T5" fmla="*/ 16 h 16"/>
                <a:gd name="T6" fmla="*/ 19 w 19"/>
                <a:gd name="T7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6">
                  <a:moveTo>
                    <a:pt x="19" y="16"/>
                  </a:moveTo>
                  <a:lnTo>
                    <a:pt x="0" y="0"/>
                  </a:lnTo>
                  <a:lnTo>
                    <a:pt x="1" y="16"/>
                  </a:lnTo>
                  <a:lnTo>
                    <a:pt x="19" y="16"/>
                  </a:lnTo>
                  <a:close/>
                </a:path>
              </a:pathLst>
            </a:custGeom>
            <a:noFill/>
            <a:ln w="15875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37" name="Rectangle 108"/>
            <p:cNvSpPr>
              <a:spLocks noChangeArrowheads="1"/>
            </p:cNvSpPr>
            <p:nvPr/>
          </p:nvSpPr>
          <p:spPr bwMode="auto">
            <a:xfrm>
              <a:off x="3678" y="342"/>
              <a:ext cx="25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l-GR" sz="1400" dirty="0" err="1" smtClean="0">
                  <a:solidFill>
                    <a:srgbClr val="000000"/>
                  </a:solidFill>
                  <a:latin typeface="Calibri" pitchFamily="34" charset="0"/>
                </a:rPr>
                <a:t>IE560</a:t>
              </a:r>
              <a:endParaRPr kumimoji="0" lang="el-GR" alt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139" name="Straight Arrow Connector 1138"/>
          <p:cNvCxnSpPr/>
          <p:nvPr/>
        </p:nvCxnSpPr>
        <p:spPr>
          <a:xfrm flipH="1">
            <a:off x="5434234" y="914303"/>
            <a:ext cx="45575" cy="3790159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Arrow Connector 339"/>
          <p:cNvCxnSpPr/>
          <p:nvPr/>
        </p:nvCxnSpPr>
        <p:spPr>
          <a:xfrm flipH="1">
            <a:off x="6292602" y="878826"/>
            <a:ext cx="1" cy="2149224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2" name="TextBox 1141"/>
          <p:cNvSpPr txBox="1"/>
          <p:nvPr/>
        </p:nvSpPr>
        <p:spPr>
          <a:xfrm>
            <a:off x="6361932" y="455960"/>
            <a:ext cx="12315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Exporter uploads </a:t>
            </a:r>
            <a:r>
              <a:rPr lang="en-US" b="1" dirty="0">
                <a:solidFill>
                  <a:srgbClr val="FF0000"/>
                </a:solidFill>
              </a:rPr>
              <a:t>a scanned copy of conformity certificate 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344" name="TextBox 343"/>
          <p:cNvSpPr txBox="1"/>
          <p:nvPr/>
        </p:nvSpPr>
        <p:spPr>
          <a:xfrm>
            <a:off x="5727186" y="3805443"/>
            <a:ext cx="2322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Exporter goes </a:t>
            </a:r>
            <a:r>
              <a:rPr lang="en-US" b="1" dirty="0">
                <a:solidFill>
                  <a:srgbClr val="FF0000"/>
                </a:solidFill>
              </a:rPr>
              <a:t>to customs office with </a:t>
            </a:r>
            <a:r>
              <a:rPr lang="en-US" b="1" dirty="0" smtClean="0">
                <a:solidFill>
                  <a:srgbClr val="FF0000"/>
                </a:solidFill>
              </a:rPr>
              <a:t>the original certificate of conformity 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345" name="Picture 84"/>
          <p:cNvPicPr>
            <a:picLocks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789" y="5877272"/>
            <a:ext cx="475538" cy="478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50" name="Elbow Connector 1149"/>
          <p:cNvCxnSpPr>
            <a:stCxn id="116" idx="3"/>
            <a:endCxn id="345" idx="0"/>
          </p:cNvCxnSpPr>
          <p:nvPr/>
        </p:nvCxnSpPr>
        <p:spPr>
          <a:xfrm>
            <a:off x="6723056" y="3213532"/>
            <a:ext cx="1651502" cy="2663740"/>
          </a:xfrm>
          <a:prstGeom prst="bentConnector2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Elbow Connector 193"/>
          <p:cNvCxnSpPr>
            <a:stCxn id="117" idx="2"/>
            <a:endCxn id="345" idx="1"/>
          </p:cNvCxnSpPr>
          <p:nvPr/>
        </p:nvCxnSpPr>
        <p:spPr>
          <a:xfrm rot="16200000" flipH="1">
            <a:off x="6154054" y="4133860"/>
            <a:ext cx="921451" cy="3044020"/>
          </a:xfrm>
          <a:prstGeom prst="bentConnector2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9" name="TextBox 358"/>
          <p:cNvSpPr txBox="1"/>
          <p:nvPr/>
        </p:nvSpPr>
        <p:spPr>
          <a:xfrm>
            <a:off x="7558479" y="6211669"/>
            <a:ext cx="1694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Export stopped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60" name="TextBox 359"/>
          <p:cNvSpPr txBox="1"/>
          <p:nvPr/>
        </p:nvSpPr>
        <p:spPr>
          <a:xfrm>
            <a:off x="7671556" y="5193280"/>
            <a:ext cx="1694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Not satisfactory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61" name="TextBox 360"/>
          <p:cNvSpPr txBox="1"/>
          <p:nvPr/>
        </p:nvSpPr>
        <p:spPr>
          <a:xfrm>
            <a:off x="6386473" y="5642460"/>
            <a:ext cx="1694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Not satisfactory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62" name="TextBox 361"/>
          <p:cNvSpPr txBox="1"/>
          <p:nvPr/>
        </p:nvSpPr>
        <p:spPr>
          <a:xfrm>
            <a:off x="7852477" y="2704606"/>
            <a:ext cx="1362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Satisfactory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63" name="TextBox 362"/>
          <p:cNvSpPr txBox="1"/>
          <p:nvPr/>
        </p:nvSpPr>
        <p:spPr>
          <a:xfrm>
            <a:off x="5680647" y="2283201"/>
            <a:ext cx="1362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Satisfactory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64" name="TextBox 363"/>
          <p:cNvSpPr txBox="1"/>
          <p:nvPr/>
        </p:nvSpPr>
        <p:spPr>
          <a:xfrm>
            <a:off x="3592038" y="2217816"/>
            <a:ext cx="1362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No control</a:t>
            </a:r>
            <a:endParaRPr lang="en-US" b="1" dirty="0">
              <a:solidFill>
                <a:schemeClr val="accent1"/>
              </a:solidFill>
            </a:endParaRPr>
          </a:p>
        </p:txBody>
      </p:sp>
      <p:grpSp>
        <p:nvGrpSpPr>
          <p:cNvPr id="195" name="Group 111"/>
          <p:cNvGrpSpPr>
            <a:grpSpLocks noChangeAspect="1"/>
          </p:cNvGrpSpPr>
          <p:nvPr/>
        </p:nvGrpSpPr>
        <p:grpSpPr bwMode="auto">
          <a:xfrm>
            <a:off x="2051050" y="147638"/>
            <a:ext cx="844561" cy="865187"/>
            <a:chOff x="1292" y="93"/>
            <a:chExt cx="395" cy="545"/>
          </a:xfrm>
        </p:grpSpPr>
        <p:sp>
          <p:nvSpPr>
            <p:cNvPr id="196" name="AutoShape 110"/>
            <p:cNvSpPr>
              <a:spLocks noChangeAspect="1" noChangeArrowheads="1" noTextEdit="1"/>
            </p:cNvSpPr>
            <p:nvPr/>
          </p:nvSpPr>
          <p:spPr bwMode="auto">
            <a:xfrm>
              <a:off x="1292" y="93"/>
              <a:ext cx="395" cy="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97" name="Freeform 112"/>
            <p:cNvSpPr>
              <a:spLocks/>
            </p:cNvSpPr>
            <p:nvPr/>
          </p:nvSpPr>
          <p:spPr bwMode="auto">
            <a:xfrm>
              <a:off x="1368" y="177"/>
              <a:ext cx="280" cy="415"/>
            </a:xfrm>
            <a:custGeom>
              <a:avLst/>
              <a:gdLst>
                <a:gd name="T0" fmla="*/ 0 w 90"/>
                <a:gd name="T1" fmla="*/ 0 h 119"/>
                <a:gd name="T2" fmla="*/ 0 w 90"/>
                <a:gd name="T3" fmla="*/ 119 h 119"/>
                <a:gd name="T4" fmla="*/ 89 w 90"/>
                <a:gd name="T5" fmla="*/ 119 h 119"/>
                <a:gd name="T6" fmla="*/ 89 w 90"/>
                <a:gd name="T7" fmla="*/ 16 h 119"/>
                <a:gd name="T8" fmla="*/ 90 w 90"/>
                <a:gd name="T9" fmla="*/ 16 h 119"/>
                <a:gd name="T10" fmla="*/ 71 w 90"/>
                <a:gd name="T11" fmla="*/ 0 h 119"/>
                <a:gd name="T12" fmla="*/ 0 w 90"/>
                <a:gd name="T13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19">
                  <a:moveTo>
                    <a:pt x="0" y="0"/>
                  </a:moveTo>
                  <a:lnTo>
                    <a:pt x="0" y="119"/>
                  </a:lnTo>
                  <a:lnTo>
                    <a:pt x="89" y="119"/>
                  </a:lnTo>
                  <a:lnTo>
                    <a:pt x="89" y="16"/>
                  </a:lnTo>
                  <a:lnTo>
                    <a:pt x="90" y="16"/>
                  </a:lnTo>
                  <a:lnTo>
                    <a:pt x="7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F9F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pic>
          <p:nvPicPr>
            <p:cNvPr id="198" name="Picture 11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2" y="125"/>
              <a:ext cx="286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9" name="Picture 11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2" y="125"/>
              <a:ext cx="286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0" name="Picture 115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8" y="177"/>
              <a:ext cx="196" cy="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3" name="Picture 116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8" y="177"/>
              <a:ext cx="196" cy="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" name="Freeform 117"/>
            <p:cNvSpPr>
              <a:spLocks/>
            </p:cNvSpPr>
            <p:nvPr/>
          </p:nvSpPr>
          <p:spPr bwMode="auto">
            <a:xfrm>
              <a:off x="1322" y="125"/>
              <a:ext cx="276" cy="415"/>
            </a:xfrm>
            <a:custGeom>
              <a:avLst/>
              <a:gdLst>
                <a:gd name="T0" fmla="*/ 0 w 89"/>
                <a:gd name="T1" fmla="*/ 0 h 119"/>
                <a:gd name="T2" fmla="*/ 0 w 89"/>
                <a:gd name="T3" fmla="*/ 119 h 119"/>
                <a:gd name="T4" fmla="*/ 89 w 89"/>
                <a:gd name="T5" fmla="*/ 119 h 119"/>
                <a:gd name="T6" fmla="*/ 89 w 89"/>
                <a:gd name="T7" fmla="*/ 16 h 119"/>
                <a:gd name="T8" fmla="*/ 71 w 89"/>
                <a:gd name="T9" fmla="*/ 0 h 119"/>
                <a:gd name="T10" fmla="*/ 0 w 89"/>
                <a:gd name="T11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" h="119">
                  <a:moveTo>
                    <a:pt x="0" y="0"/>
                  </a:moveTo>
                  <a:lnTo>
                    <a:pt x="0" y="119"/>
                  </a:lnTo>
                  <a:lnTo>
                    <a:pt x="89" y="119"/>
                  </a:lnTo>
                  <a:lnTo>
                    <a:pt x="89" y="16"/>
                  </a:lnTo>
                  <a:lnTo>
                    <a:pt x="71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4288">
              <a:solidFill>
                <a:srgbClr val="40484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6" name="Freeform 118"/>
            <p:cNvSpPr>
              <a:spLocks/>
            </p:cNvSpPr>
            <p:nvPr/>
          </p:nvSpPr>
          <p:spPr bwMode="auto">
            <a:xfrm>
              <a:off x="1543" y="125"/>
              <a:ext cx="59" cy="56"/>
            </a:xfrm>
            <a:custGeom>
              <a:avLst/>
              <a:gdLst>
                <a:gd name="T0" fmla="*/ 19 w 19"/>
                <a:gd name="T1" fmla="*/ 16 h 16"/>
                <a:gd name="T2" fmla="*/ 0 w 19"/>
                <a:gd name="T3" fmla="*/ 0 h 16"/>
                <a:gd name="T4" fmla="*/ 1 w 19"/>
                <a:gd name="T5" fmla="*/ 16 h 16"/>
                <a:gd name="T6" fmla="*/ 19 w 19"/>
                <a:gd name="T7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6">
                  <a:moveTo>
                    <a:pt x="19" y="16"/>
                  </a:moveTo>
                  <a:lnTo>
                    <a:pt x="0" y="0"/>
                  </a:lnTo>
                  <a:lnTo>
                    <a:pt x="1" y="16"/>
                  </a:lnTo>
                  <a:lnTo>
                    <a:pt x="19" y="16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7" name="Freeform 119"/>
            <p:cNvSpPr>
              <a:spLocks/>
            </p:cNvSpPr>
            <p:nvPr/>
          </p:nvSpPr>
          <p:spPr bwMode="auto">
            <a:xfrm>
              <a:off x="1543" y="125"/>
              <a:ext cx="59" cy="56"/>
            </a:xfrm>
            <a:custGeom>
              <a:avLst/>
              <a:gdLst>
                <a:gd name="T0" fmla="*/ 19 w 19"/>
                <a:gd name="T1" fmla="*/ 16 h 16"/>
                <a:gd name="T2" fmla="*/ 0 w 19"/>
                <a:gd name="T3" fmla="*/ 0 h 16"/>
                <a:gd name="T4" fmla="*/ 1 w 19"/>
                <a:gd name="T5" fmla="*/ 16 h 16"/>
                <a:gd name="T6" fmla="*/ 19 w 19"/>
                <a:gd name="T7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6">
                  <a:moveTo>
                    <a:pt x="19" y="16"/>
                  </a:moveTo>
                  <a:lnTo>
                    <a:pt x="0" y="0"/>
                  </a:lnTo>
                  <a:lnTo>
                    <a:pt x="1" y="16"/>
                  </a:lnTo>
                  <a:lnTo>
                    <a:pt x="19" y="16"/>
                  </a:lnTo>
                  <a:close/>
                </a:path>
              </a:pathLst>
            </a:custGeom>
            <a:noFill/>
            <a:ln w="14288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8" name="Rectangle 120"/>
            <p:cNvSpPr>
              <a:spLocks noChangeArrowheads="1"/>
            </p:cNvSpPr>
            <p:nvPr/>
          </p:nvSpPr>
          <p:spPr bwMode="auto">
            <a:xfrm>
              <a:off x="1350" y="317"/>
              <a:ext cx="25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14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IE5</a:t>
              </a:r>
              <a:r>
                <a:rPr kumimoji="0" lang="en-US" altLang="el-GR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28</a:t>
              </a:r>
              <a:endParaRPr kumimoji="0" lang="el-GR" alt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376" name="Elbow Connector 375"/>
          <p:cNvCxnSpPr/>
          <p:nvPr/>
        </p:nvCxnSpPr>
        <p:spPr>
          <a:xfrm rot="5400000" flipH="1" flipV="1">
            <a:off x="1026364" y="2134780"/>
            <a:ext cx="2755084" cy="12700"/>
          </a:xfrm>
          <a:prstGeom prst="bentConnector3">
            <a:avLst>
              <a:gd name="adj1" fmla="val 50000"/>
            </a:avLst>
          </a:prstGeom>
          <a:ln w="127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" name="TextBox 377"/>
          <p:cNvSpPr txBox="1"/>
          <p:nvPr/>
        </p:nvSpPr>
        <p:spPr>
          <a:xfrm>
            <a:off x="2462205" y="1057275"/>
            <a:ext cx="1339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IF VALID -  ALLOCATE </a:t>
            </a:r>
            <a:r>
              <a:rPr lang="en-US" b="1" dirty="0" err="1" smtClean="0">
                <a:solidFill>
                  <a:schemeClr val="accent1"/>
                </a:solidFill>
              </a:rPr>
              <a:t>MRN</a:t>
            </a:r>
            <a:endParaRPr lang="el-GR" b="1" dirty="0">
              <a:solidFill>
                <a:schemeClr val="accent1"/>
              </a:solidFill>
            </a:endParaRPr>
          </a:p>
        </p:txBody>
      </p:sp>
      <p:grpSp>
        <p:nvGrpSpPr>
          <p:cNvPr id="221" name="Group 123"/>
          <p:cNvGrpSpPr>
            <a:grpSpLocks noChangeAspect="1"/>
          </p:cNvGrpSpPr>
          <p:nvPr/>
        </p:nvGrpSpPr>
        <p:grpSpPr bwMode="auto">
          <a:xfrm>
            <a:off x="7670800" y="171450"/>
            <a:ext cx="734699" cy="863600"/>
            <a:chOff x="4832" y="108"/>
            <a:chExt cx="395" cy="544"/>
          </a:xfrm>
        </p:grpSpPr>
        <p:sp>
          <p:nvSpPr>
            <p:cNvPr id="222" name="AutoShape 122"/>
            <p:cNvSpPr>
              <a:spLocks noChangeAspect="1" noChangeArrowheads="1" noTextEdit="1"/>
            </p:cNvSpPr>
            <p:nvPr/>
          </p:nvSpPr>
          <p:spPr bwMode="auto">
            <a:xfrm>
              <a:off x="4832" y="108"/>
              <a:ext cx="395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23" name="Freeform 124"/>
            <p:cNvSpPr>
              <a:spLocks/>
            </p:cNvSpPr>
            <p:nvPr/>
          </p:nvSpPr>
          <p:spPr bwMode="auto">
            <a:xfrm>
              <a:off x="4908" y="192"/>
              <a:ext cx="280" cy="414"/>
            </a:xfrm>
            <a:custGeom>
              <a:avLst/>
              <a:gdLst>
                <a:gd name="T0" fmla="*/ 0 w 90"/>
                <a:gd name="T1" fmla="*/ 0 h 119"/>
                <a:gd name="T2" fmla="*/ 0 w 90"/>
                <a:gd name="T3" fmla="*/ 119 h 119"/>
                <a:gd name="T4" fmla="*/ 89 w 90"/>
                <a:gd name="T5" fmla="*/ 119 h 119"/>
                <a:gd name="T6" fmla="*/ 89 w 90"/>
                <a:gd name="T7" fmla="*/ 16 h 119"/>
                <a:gd name="T8" fmla="*/ 90 w 90"/>
                <a:gd name="T9" fmla="*/ 16 h 119"/>
                <a:gd name="T10" fmla="*/ 71 w 90"/>
                <a:gd name="T11" fmla="*/ 0 h 119"/>
                <a:gd name="T12" fmla="*/ 0 w 90"/>
                <a:gd name="T13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19">
                  <a:moveTo>
                    <a:pt x="0" y="0"/>
                  </a:moveTo>
                  <a:lnTo>
                    <a:pt x="0" y="119"/>
                  </a:lnTo>
                  <a:lnTo>
                    <a:pt x="89" y="119"/>
                  </a:lnTo>
                  <a:lnTo>
                    <a:pt x="89" y="16"/>
                  </a:lnTo>
                  <a:lnTo>
                    <a:pt x="90" y="16"/>
                  </a:lnTo>
                  <a:lnTo>
                    <a:pt x="7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F9F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pic>
          <p:nvPicPr>
            <p:cNvPr id="224" name="Picture 12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2" y="140"/>
              <a:ext cx="286" cy="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" name="Picture 12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2" y="140"/>
              <a:ext cx="286" cy="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6" name="Picture 127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8" y="192"/>
              <a:ext cx="196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52" name="Picture 128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8" y="192"/>
              <a:ext cx="196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7" name="Freeform 129"/>
            <p:cNvSpPr>
              <a:spLocks/>
            </p:cNvSpPr>
            <p:nvPr/>
          </p:nvSpPr>
          <p:spPr bwMode="auto">
            <a:xfrm>
              <a:off x="4862" y="140"/>
              <a:ext cx="276" cy="414"/>
            </a:xfrm>
            <a:custGeom>
              <a:avLst/>
              <a:gdLst>
                <a:gd name="T0" fmla="*/ 0 w 89"/>
                <a:gd name="T1" fmla="*/ 0 h 119"/>
                <a:gd name="T2" fmla="*/ 0 w 89"/>
                <a:gd name="T3" fmla="*/ 119 h 119"/>
                <a:gd name="T4" fmla="*/ 89 w 89"/>
                <a:gd name="T5" fmla="*/ 119 h 119"/>
                <a:gd name="T6" fmla="*/ 89 w 89"/>
                <a:gd name="T7" fmla="*/ 16 h 119"/>
                <a:gd name="T8" fmla="*/ 71 w 89"/>
                <a:gd name="T9" fmla="*/ 0 h 119"/>
                <a:gd name="T10" fmla="*/ 0 w 89"/>
                <a:gd name="T11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" h="119">
                  <a:moveTo>
                    <a:pt x="0" y="0"/>
                  </a:moveTo>
                  <a:lnTo>
                    <a:pt x="0" y="119"/>
                  </a:lnTo>
                  <a:lnTo>
                    <a:pt x="89" y="119"/>
                  </a:lnTo>
                  <a:lnTo>
                    <a:pt x="89" y="16"/>
                  </a:lnTo>
                  <a:lnTo>
                    <a:pt x="71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4288">
              <a:solidFill>
                <a:srgbClr val="40484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28" name="Freeform 130"/>
            <p:cNvSpPr>
              <a:spLocks/>
            </p:cNvSpPr>
            <p:nvPr/>
          </p:nvSpPr>
          <p:spPr bwMode="auto">
            <a:xfrm>
              <a:off x="5083" y="140"/>
              <a:ext cx="59" cy="56"/>
            </a:xfrm>
            <a:custGeom>
              <a:avLst/>
              <a:gdLst>
                <a:gd name="T0" fmla="*/ 19 w 19"/>
                <a:gd name="T1" fmla="*/ 16 h 16"/>
                <a:gd name="T2" fmla="*/ 0 w 19"/>
                <a:gd name="T3" fmla="*/ 0 h 16"/>
                <a:gd name="T4" fmla="*/ 1 w 19"/>
                <a:gd name="T5" fmla="*/ 16 h 16"/>
                <a:gd name="T6" fmla="*/ 19 w 19"/>
                <a:gd name="T7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6">
                  <a:moveTo>
                    <a:pt x="19" y="16"/>
                  </a:moveTo>
                  <a:lnTo>
                    <a:pt x="0" y="0"/>
                  </a:lnTo>
                  <a:lnTo>
                    <a:pt x="1" y="16"/>
                  </a:lnTo>
                  <a:lnTo>
                    <a:pt x="19" y="16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29" name="Freeform 131"/>
            <p:cNvSpPr>
              <a:spLocks/>
            </p:cNvSpPr>
            <p:nvPr/>
          </p:nvSpPr>
          <p:spPr bwMode="auto">
            <a:xfrm>
              <a:off x="5083" y="140"/>
              <a:ext cx="59" cy="56"/>
            </a:xfrm>
            <a:custGeom>
              <a:avLst/>
              <a:gdLst>
                <a:gd name="T0" fmla="*/ 19 w 19"/>
                <a:gd name="T1" fmla="*/ 16 h 16"/>
                <a:gd name="T2" fmla="*/ 0 w 19"/>
                <a:gd name="T3" fmla="*/ 0 h 16"/>
                <a:gd name="T4" fmla="*/ 1 w 19"/>
                <a:gd name="T5" fmla="*/ 16 h 16"/>
                <a:gd name="T6" fmla="*/ 19 w 19"/>
                <a:gd name="T7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6">
                  <a:moveTo>
                    <a:pt x="19" y="16"/>
                  </a:moveTo>
                  <a:lnTo>
                    <a:pt x="0" y="0"/>
                  </a:lnTo>
                  <a:lnTo>
                    <a:pt x="1" y="16"/>
                  </a:lnTo>
                  <a:lnTo>
                    <a:pt x="19" y="16"/>
                  </a:lnTo>
                  <a:close/>
                </a:path>
              </a:pathLst>
            </a:custGeom>
            <a:noFill/>
            <a:ln w="14288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30" name="Rectangle 132"/>
            <p:cNvSpPr>
              <a:spLocks noChangeArrowheads="1"/>
            </p:cNvSpPr>
            <p:nvPr/>
          </p:nvSpPr>
          <p:spPr bwMode="auto">
            <a:xfrm>
              <a:off x="4890" y="331"/>
              <a:ext cx="25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l-GR" sz="14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IE529</a:t>
              </a:r>
              <a:endParaRPr kumimoji="0" lang="el-GR" alt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390" name="Straight Connector 389"/>
          <p:cNvCxnSpPr/>
          <p:nvPr/>
        </p:nvCxnSpPr>
        <p:spPr>
          <a:xfrm>
            <a:off x="0" y="1873888"/>
            <a:ext cx="9144000" cy="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Arrow Connector 238"/>
          <p:cNvCxnSpPr/>
          <p:nvPr/>
        </p:nvCxnSpPr>
        <p:spPr>
          <a:xfrm>
            <a:off x="4828719" y="4097938"/>
            <a:ext cx="0" cy="606524"/>
          </a:xfrm>
          <a:prstGeom prst="straightConnector1">
            <a:avLst/>
          </a:prstGeom>
          <a:ln w="508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Elbow Connector 243"/>
          <p:cNvCxnSpPr>
            <a:stCxn id="116" idx="0"/>
          </p:cNvCxnSpPr>
          <p:nvPr/>
        </p:nvCxnSpPr>
        <p:spPr>
          <a:xfrm rot="5400000" flipH="1" flipV="1">
            <a:off x="6425976" y="2220754"/>
            <a:ext cx="381377" cy="1114166"/>
          </a:xfrm>
          <a:prstGeom prst="bentConnector2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068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0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10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10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1000"/>
                                        <p:tgtEl>
                                          <p:spTgt spid="1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10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1000"/>
                                        <p:tgtEl>
                                          <p:spTgt spid="1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1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1000"/>
                                        <p:tgtEl>
                                          <p:spTgt spid="1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1000"/>
                                        <p:tgtEl>
                                          <p:spTgt spid="1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1000"/>
                                        <p:tgtEl>
                                          <p:spTgt spid="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2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10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2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2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10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2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1000"/>
                                        <p:tgtEl>
                                          <p:spTgt spid="1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ntr" presetSubtype="2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10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7" dur="10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6" presetClass="entr" presetSubtype="2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2" dur="10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6" presetClass="entr" presetSubtype="2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7"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6" presetClass="entr" presetSubtype="2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2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6" presetClass="entr" presetSubtype="2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7" dur="10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6" presetClass="entr" presetSubtype="2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2" dur="1000"/>
                                        <p:tgtEl>
                                          <p:spTgt spid="1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6" presetClass="entr" presetSubtype="2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7" dur="1000"/>
                                        <p:tgtEl>
                                          <p:spTgt spid="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6" presetClass="entr" presetSubtype="2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2" dur="10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6" presetClass="entr" presetSubtype="2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7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6" presetClass="entr" presetSubtype="2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2" dur="10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7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2" dur="10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113" grpId="0" animBg="1"/>
      <p:bldP spid="115" grpId="0" animBg="1"/>
      <p:bldP spid="116" grpId="0" animBg="1"/>
      <p:bldP spid="117" grpId="0" animBg="1"/>
      <p:bldP spid="1082" grpId="0" animBg="1"/>
      <p:bldP spid="234" grpId="0" animBg="1"/>
      <p:bldP spid="1142" grpId="0"/>
      <p:bldP spid="344" grpId="0"/>
      <p:bldP spid="359" grpId="0"/>
      <p:bldP spid="360" grpId="0"/>
      <p:bldP spid="361" grpId="0"/>
      <p:bldP spid="362" grpId="0"/>
      <p:bldP spid="363" grpId="0"/>
      <p:bldP spid="364" grpId="0"/>
      <p:bldP spid="3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ICISnet – </a:t>
            </a:r>
            <a:r>
              <a:rPr lang="en-US" sz="3600" dirty="0" err="1" smtClean="0"/>
              <a:t>MENO</a:t>
            </a:r>
            <a:r>
              <a:rPr lang="en-US" sz="3600" dirty="0" smtClean="0"/>
              <a:t> Interoperability proposed  way forward</a:t>
            </a:r>
            <a:endParaRPr lang="el-GR" sz="3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12650D-96AB-4F2B-8C1B-57493E1014DF}" type="datetime1">
              <a:rPr lang="el-GR" smtClean="0"/>
              <a:pPr>
                <a:defRPr/>
              </a:pPr>
              <a:t>6/5/2014</a:t>
            </a:fld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91F7B11-25C7-421B-BDAA-DCE9EF10A0F6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CUSTOMS PROCEDURES DIRECTORATE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257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140573" y="6237312"/>
            <a:ext cx="2667000" cy="365125"/>
          </a:xfrm>
        </p:spPr>
        <p:txBody>
          <a:bodyPr/>
          <a:lstStyle/>
          <a:p>
            <a:pPr>
              <a:defRPr/>
            </a:pPr>
            <a:fld id="{AB12650D-96AB-4F2B-8C1B-57493E1014DF}" type="datetime1">
              <a:rPr lang="el-GR" smtClean="0"/>
              <a:pPr>
                <a:defRPr/>
              </a:pPr>
              <a:t>6/5/2014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CUSTOMS PROCEDURES DIRECTORATE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1F7B11-25C7-421B-BDAA-DCE9EF10A0F6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  <p:pic>
        <p:nvPicPr>
          <p:cNvPr id="1037" name="Picture 1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346" y="188640"/>
            <a:ext cx="626516" cy="864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7" name="Picture 2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35" y="2556420"/>
            <a:ext cx="811368" cy="82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84" name="Picture 60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566" y="2556420"/>
            <a:ext cx="675263" cy="689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6" name="AutoShape 70"/>
          <p:cNvSpPr>
            <a:spLocks noChangeArrowheads="1"/>
          </p:cNvSpPr>
          <p:nvPr/>
        </p:nvSpPr>
        <p:spPr bwMode="auto">
          <a:xfrm>
            <a:off x="1477338" y="2544706"/>
            <a:ext cx="1378089" cy="1028310"/>
          </a:xfrm>
          <a:prstGeom prst="roundRect">
            <a:avLst>
              <a:gd name="adj" fmla="val 16130"/>
            </a:avLst>
          </a:prstGeom>
          <a:noFill/>
          <a:ln w="38100">
            <a:solidFill>
              <a:srgbClr val="5F83B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CHECK BOX 44-</a:t>
            </a:r>
          </a:p>
          <a:p>
            <a:pPr algn="ctr"/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IS APPROVED TRADER ID( GR CODE) PRESENT?</a:t>
            </a:r>
            <a:endParaRPr lang="el-G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AutoShape 70"/>
          <p:cNvSpPr>
            <a:spLocks noChangeArrowheads="1"/>
          </p:cNvSpPr>
          <p:nvPr/>
        </p:nvSpPr>
        <p:spPr bwMode="auto">
          <a:xfrm>
            <a:off x="3766964" y="3275621"/>
            <a:ext cx="1423123" cy="683517"/>
          </a:xfrm>
          <a:prstGeom prst="roundRect">
            <a:avLst>
              <a:gd name="adj" fmla="val 16130"/>
            </a:avLst>
          </a:prstGeom>
          <a:noFill/>
          <a:ln w="38100">
            <a:solidFill>
              <a:srgbClr val="5F83B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ASK </a:t>
            </a: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MENO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PRE-VALIDATION CONTROLS  </a:t>
            </a:r>
            <a:endParaRPr lang="el-G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AutoShape 70"/>
          <p:cNvSpPr>
            <a:spLocks noChangeArrowheads="1"/>
          </p:cNvSpPr>
          <p:nvPr/>
        </p:nvSpPr>
        <p:spPr bwMode="auto">
          <a:xfrm>
            <a:off x="7164288" y="540964"/>
            <a:ext cx="1065933" cy="2091200"/>
          </a:xfrm>
          <a:prstGeom prst="roundRect">
            <a:avLst>
              <a:gd name="adj" fmla="val 16130"/>
            </a:avLst>
          </a:prstGeom>
          <a:noFill/>
          <a:ln w="38100">
            <a:solidFill>
              <a:srgbClr val="5F83B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Low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risk result -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Automated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Release goods for Export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AutoShape 70"/>
          <p:cNvSpPr>
            <a:spLocks noChangeArrowheads="1"/>
          </p:cNvSpPr>
          <p:nvPr/>
        </p:nvSpPr>
        <p:spPr bwMode="auto">
          <a:xfrm>
            <a:off x="5118214" y="2472167"/>
            <a:ext cx="1185892" cy="812371"/>
          </a:xfrm>
          <a:prstGeom prst="roundRect">
            <a:avLst>
              <a:gd name="adj" fmla="val 16130"/>
            </a:avLst>
          </a:prstGeom>
          <a:noFill/>
          <a:ln w="38100">
            <a:solidFill>
              <a:srgbClr val="5F83B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MRN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ALLOCATION</a:t>
            </a:r>
          </a:p>
          <a:p>
            <a:pPr algn="ctr"/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 RISK ANALYSIS</a:t>
            </a:r>
            <a:endParaRPr lang="el-G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9" name="Straight Arrow Connector 148"/>
          <p:cNvCxnSpPr>
            <a:cxnSpLocks/>
          </p:cNvCxnSpPr>
          <p:nvPr/>
        </p:nvCxnSpPr>
        <p:spPr>
          <a:xfrm>
            <a:off x="1166068" y="2968526"/>
            <a:ext cx="311270" cy="0"/>
          </a:xfrm>
          <a:prstGeom prst="straightConnector1">
            <a:avLst/>
          </a:prstGeom>
          <a:ln w="508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2" name="TextBox 1081"/>
          <p:cNvSpPr txBox="1"/>
          <p:nvPr/>
        </p:nvSpPr>
        <p:spPr>
          <a:xfrm>
            <a:off x="2148288" y="137597"/>
            <a:ext cx="1302873" cy="3693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9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US" dirty="0" smtClean="0"/>
              <a:t>EXPORTER</a:t>
            </a:r>
            <a:endParaRPr lang="el-GR" dirty="0"/>
          </a:p>
        </p:txBody>
      </p:sp>
      <p:sp>
        <p:nvSpPr>
          <p:cNvPr id="234" name="TextBox 233"/>
          <p:cNvSpPr txBox="1"/>
          <p:nvPr/>
        </p:nvSpPr>
        <p:spPr>
          <a:xfrm>
            <a:off x="65272" y="2461306"/>
            <a:ext cx="258256" cy="203132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9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US" dirty="0" smtClean="0"/>
              <a:t>ICISnet</a:t>
            </a:r>
            <a:endParaRPr lang="el-GR" dirty="0"/>
          </a:p>
        </p:txBody>
      </p:sp>
      <p:cxnSp>
        <p:nvCxnSpPr>
          <p:cNvPr id="238" name="Straight Arrow Connector 237"/>
          <p:cNvCxnSpPr>
            <a:cxnSpLocks/>
          </p:cNvCxnSpPr>
          <p:nvPr/>
        </p:nvCxnSpPr>
        <p:spPr>
          <a:xfrm>
            <a:off x="2881011" y="2914307"/>
            <a:ext cx="311270" cy="0"/>
          </a:xfrm>
          <a:prstGeom prst="straightConnector1">
            <a:avLst/>
          </a:prstGeom>
          <a:ln w="508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Elbow Connector 132"/>
          <p:cNvCxnSpPr/>
          <p:nvPr/>
        </p:nvCxnSpPr>
        <p:spPr>
          <a:xfrm rot="5400000" flipH="1" flipV="1">
            <a:off x="5016924" y="1621038"/>
            <a:ext cx="1634708" cy="12700"/>
          </a:xfrm>
          <a:prstGeom prst="bentConnector3">
            <a:avLst>
              <a:gd name="adj1" fmla="val 50000"/>
            </a:avLst>
          </a:prstGeom>
          <a:ln w="127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>
            <a:off x="852810" y="907952"/>
            <a:ext cx="0" cy="1697859"/>
          </a:xfrm>
          <a:prstGeom prst="straightConnector1">
            <a:avLst/>
          </a:prstGeom>
          <a:ln w="127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3" name="TextBox 362"/>
          <p:cNvSpPr txBox="1"/>
          <p:nvPr/>
        </p:nvSpPr>
        <p:spPr>
          <a:xfrm>
            <a:off x="3668306" y="2482796"/>
            <a:ext cx="1362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Satisfactory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12704" y="4923206"/>
            <a:ext cx="258256" cy="120032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9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MENO</a:t>
            </a:r>
            <a:endParaRPr lang="el-GR" dirty="0"/>
          </a:p>
        </p:txBody>
      </p:sp>
      <p:sp>
        <p:nvSpPr>
          <p:cNvPr id="72" name="AutoShape 70"/>
          <p:cNvSpPr>
            <a:spLocks noChangeArrowheads="1"/>
          </p:cNvSpPr>
          <p:nvPr/>
        </p:nvSpPr>
        <p:spPr bwMode="auto">
          <a:xfrm>
            <a:off x="3766965" y="1412776"/>
            <a:ext cx="1326950" cy="1048530"/>
          </a:xfrm>
          <a:prstGeom prst="roundRect">
            <a:avLst>
              <a:gd name="adj" fmla="val 16130"/>
            </a:avLst>
          </a:prstGeom>
          <a:noFill/>
          <a:ln w="38100">
            <a:solidFill>
              <a:srgbClr val="5F83B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CHECK </a:t>
            </a: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APROOVED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TRADER  VALIDITY WITH </a:t>
            </a: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MENO</a:t>
            </a:r>
            <a:endParaRPr lang="el-G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Elbow Connector 14"/>
          <p:cNvCxnSpPr>
            <a:stCxn id="1084" idx="0"/>
            <a:endCxn id="72" idx="1"/>
          </p:cNvCxnSpPr>
          <p:nvPr/>
        </p:nvCxnSpPr>
        <p:spPr>
          <a:xfrm rot="5400000" flipH="1" flipV="1">
            <a:off x="3306392" y="2095848"/>
            <a:ext cx="619379" cy="301767"/>
          </a:xfrm>
          <a:prstGeom prst="bentConnector2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030732" y="2097298"/>
            <a:ext cx="420429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Elbow Connector 21"/>
          <p:cNvCxnSpPr>
            <a:stCxn id="1084" idx="2"/>
            <a:endCxn id="113" idx="1"/>
          </p:cNvCxnSpPr>
          <p:nvPr/>
        </p:nvCxnSpPr>
        <p:spPr>
          <a:xfrm rot="16200000" flipH="1">
            <a:off x="3430229" y="3280644"/>
            <a:ext cx="371705" cy="301766"/>
          </a:xfrm>
          <a:prstGeom prst="bentConnector2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72" idx="3"/>
            <a:endCxn id="117" idx="0"/>
          </p:cNvCxnSpPr>
          <p:nvPr/>
        </p:nvCxnSpPr>
        <p:spPr>
          <a:xfrm>
            <a:off x="5093915" y="1937041"/>
            <a:ext cx="617245" cy="535126"/>
          </a:xfrm>
          <a:prstGeom prst="bentConnector2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113" idx="3"/>
            <a:endCxn id="117" idx="2"/>
          </p:cNvCxnSpPr>
          <p:nvPr/>
        </p:nvCxnSpPr>
        <p:spPr>
          <a:xfrm flipV="1">
            <a:off x="5190087" y="3284538"/>
            <a:ext cx="521073" cy="332842"/>
          </a:xfrm>
          <a:prstGeom prst="bentConnector2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"/>
          <p:cNvGrpSpPr>
            <a:grpSpLocks noChangeAspect="1"/>
          </p:cNvGrpSpPr>
          <p:nvPr/>
        </p:nvGrpSpPr>
        <p:grpSpPr bwMode="auto">
          <a:xfrm>
            <a:off x="5521325" y="188913"/>
            <a:ext cx="782781" cy="865187"/>
            <a:chOff x="3478" y="119"/>
            <a:chExt cx="394" cy="545"/>
          </a:xfrm>
        </p:grpSpPr>
        <p:sp>
          <p:nvSpPr>
            <p:cNvPr id="45" name="AutoShape 3"/>
            <p:cNvSpPr>
              <a:spLocks noChangeAspect="1" noChangeArrowheads="1" noTextEdit="1"/>
            </p:cNvSpPr>
            <p:nvPr/>
          </p:nvSpPr>
          <p:spPr bwMode="auto">
            <a:xfrm>
              <a:off x="3478" y="119"/>
              <a:ext cx="394" cy="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6" name="Freeform 5"/>
            <p:cNvSpPr>
              <a:spLocks/>
            </p:cNvSpPr>
            <p:nvPr/>
          </p:nvSpPr>
          <p:spPr bwMode="auto">
            <a:xfrm>
              <a:off x="3554" y="203"/>
              <a:ext cx="279" cy="415"/>
            </a:xfrm>
            <a:custGeom>
              <a:avLst/>
              <a:gdLst>
                <a:gd name="T0" fmla="*/ 0 w 90"/>
                <a:gd name="T1" fmla="*/ 0 h 119"/>
                <a:gd name="T2" fmla="*/ 0 w 90"/>
                <a:gd name="T3" fmla="*/ 119 h 119"/>
                <a:gd name="T4" fmla="*/ 89 w 90"/>
                <a:gd name="T5" fmla="*/ 119 h 119"/>
                <a:gd name="T6" fmla="*/ 89 w 90"/>
                <a:gd name="T7" fmla="*/ 16 h 119"/>
                <a:gd name="T8" fmla="*/ 90 w 90"/>
                <a:gd name="T9" fmla="*/ 16 h 119"/>
                <a:gd name="T10" fmla="*/ 71 w 90"/>
                <a:gd name="T11" fmla="*/ 0 h 119"/>
                <a:gd name="T12" fmla="*/ 0 w 90"/>
                <a:gd name="T13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19">
                  <a:moveTo>
                    <a:pt x="0" y="0"/>
                  </a:moveTo>
                  <a:lnTo>
                    <a:pt x="0" y="119"/>
                  </a:lnTo>
                  <a:lnTo>
                    <a:pt x="89" y="119"/>
                  </a:lnTo>
                  <a:lnTo>
                    <a:pt x="89" y="16"/>
                  </a:lnTo>
                  <a:lnTo>
                    <a:pt x="90" y="16"/>
                  </a:lnTo>
                  <a:lnTo>
                    <a:pt x="7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F9F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8" y="151"/>
              <a:ext cx="285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8" y="151"/>
              <a:ext cx="285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6" name="Picture 8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4" y="203"/>
              <a:ext cx="196" cy="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7" name="Picture 9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4" y="203"/>
              <a:ext cx="196" cy="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7" name="Freeform 10"/>
            <p:cNvSpPr>
              <a:spLocks/>
            </p:cNvSpPr>
            <p:nvPr/>
          </p:nvSpPr>
          <p:spPr bwMode="auto">
            <a:xfrm>
              <a:off x="3508" y="151"/>
              <a:ext cx="276" cy="415"/>
            </a:xfrm>
            <a:custGeom>
              <a:avLst/>
              <a:gdLst>
                <a:gd name="T0" fmla="*/ 0 w 89"/>
                <a:gd name="T1" fmla="*/ 0 h 119"/>
                <a:gd name="T2" fmla="*/ 0 w 89"/>
                <a:gd name="T3" fmla="*/ 119 h 119"/>
                <a:gd name="T4" fmla="*/ 89 w 89"/>
                <a:gd name="T5" fmla="*/ 119 h 119"/>
                <a:gd name="T6" fmla="*/ 89 w 89"/>
                <a:gd name="T7" fmla="*/ 16 h 119"/>
                <a:gd name="T8" fmla="*/ 71 w 89"/>
                <a:gd name="T9" fmla="*/ 0 h 119"/>
                <a:gd name="T10" fmla="*/ 0 w 89"/>
                <a:gd name="T11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" h="119">
                  <a:moveTo>
                    <a:pt x="0" y="0"/>
                  </a:moveTo>
                  <a:lnTo>
                    <a:pt x="0" y="119"/>
                  </a:lnTo>
                  <a:lnTo>
                    <a:pt x="89" y="119"/>
                  </a:lnTo>
                  <a:lnTo>
                    <a:pt x="89" y="16"/>
                  </a:lnTo>
                  <a:lnTo>
                    <a:pt x="71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5875">
              <a:solidFill>
                <a:srgbClr val="40484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8" name="Freeform 11"/>
            <p:cNvSpPr>
              <a:spLocks/>
            </p:cNvSpPr>
            <p:nvPr/>
          </p:nvSpPr>
          <p:spPr bwMode="auto">
            <a:xfrm>
              <a:off x="3728" y="151"/>
              <a:ext cx="59" cy="56"/>
            </a:xfrm>
            <a:custGeom>
              <a:avLst/>
              <a:gdLst>
                <a:gd name="T0" fmla="*/ 19 w 19"/>
                <a:gd name="T1" fmla="*/ 16 h 16"/>
                <a:gd name="T2" fmla="*/ 0 w 19"/>
                <a:gd name="T3" fmla="*/ 0 h 16"/>
                <a:gd name="T4" fmla="*/ 1 w 19"/>
                <a:gd name="T5" fmla="*/ 16 h 16"/>
                <a:gd name="T6" fmla="*/ 19 w 19"/>
                <a:gd name="T7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6">
                  <a:moveTo>
                    <a:pt x="19" y="16"/>
                  </a:moveTo>
                  <a:lnTo>
                    <a:pt x="0" y="0"/>
                  </a:lnTo>
                  <a:lnTo>
                    <a:pt x="1" y="16"/>
                  </a:lnTo>
                  <a:lnTo>
                    <a:pt x="19" y="16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9" name="Freeform 12"/>
            <p:cNvSpPr>
              <a:spLocks/>
            </p:cNvSpPr>
            <p:nvPr/>
          </p:nvSpPr>
          <p:spPr bwMode="auto">
            <a:xfrm>
              <a:off x="3728" y="151"/>
              <a:ext cx="59" cy="56"/>
            </a:xfrm>
            <a:custGeom>
              <a:avLst/>
              <a:gdLst>
                <a:gd name="T0" fmla="*/ 19 w 19"/>
                <a:gd name="T1" fmla="*/ 16 h 16"/>
                <a:gd name="T2" fmla="*/ 0 w 19"/>
                <a:gd name="T3" fmla="*/ 0 h 16"/>
                <a:gd name="T4" fmla="*/ 1 w 19"/>
                <a:gd name="T5" fmla="*/ 16 h 16"/>
                <a:gd name="T6" fmla="*/ 19 w 19"/>
                <a:gd name="T7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6">
                  <a:moveTo>
                    <a:pt x="19" y="16"/>
                  </a:moveTo>
                  <a:lnTo>
                    <a:pt x="0" y="0"/>
                  </a:lnTo>
                  <a:lnTo>
                    <a:pt x="1" y="16"/>
                  </a:lnTo>
                  <a:lnTo>
                    <a:pt x="19" y="16"/>
                  </a:lnTo>
                  <a:close/>
                </a:path>
              </a:pathLst>
            </a:custGeom>
            <a:noFill/>
            <a:ln w="15875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50" name="Rectangle 13"/>
            <p:cNvSpPr>
              <a:spLocks noChangeArrowheads="1"/>
            </p:cNvSpPr>
            <p:nvPr/>
          </p:nvSpPr>
          <p:spPr bwMode="auto">
            <a:xfrm>
              <a:off x="3536" y="343"/>
              <a:ext cx="25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14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IE5</a:t>
              </a:r>
              <a:r>
                <a:rPr kumimoji="0" lang="en-US" altLang="el-GR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28</a:t>
              </a:r>
              <a:endParaRPr kumimoji="0" lang="el-GR" alt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8" name="TextBox 117"/>
          <p:cNvSpPr txBox="1"/>
          <p:nvPr/>
        </p:nvSpPr>
        <p:spPr>
          <a:xfrm>
            <a:off x="3024784" y="3380632"/>
            <a:ext cx="315922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l-G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AutoShape 70"/>
          <p:cNvSpPr>
            <a:spLocks noChangeArrowheads="1"/>
          </p:cNvSpPr>
          <p:nvPr/>
        </p:nvSpPr>
        <p:spPr bwMode="auto">
          <a:xfrm>
            <a:off x="7390037" y="3698910"/>
            <a:ext cx="1120235" cy="2527265"/>
          </a:xfrm>
          <a:prstGeom prst="roundRect">
            <a:avLst>
              <a:gd name="adj" fmla="val 16130"/>
            </a:avLst>
          </a:prstGeom>
          <a:noFill/>
          <a:ln w="38100">
            <a:solidFill>
              <a:srgbClr val="5F83B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Release after Documentary/physical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controls (minor percentage)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321703" y="4923206"/>
            <a:ext cx="4569158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 err="1" smtClean="0"/>
              <a:t>MENO</a:t>
            </a:r>
            <a:endParaRPr lang="el-GR" sz="4800" dirty="0"/>
          </a:p>
        </p:txBody>
      </p:sp>
      <p:cxnSp>
        <p:nvCxnSpPr>
          <p:cNvPr id="97" name="Straight Arrow Connector 96"/>
          <p:cNvCxnSpPr>
            <a:endCxn id="363" idx="0"/>
          </p:cNvCxnSpPr>
          <p:nvPr/>
        </p:nvCxnSpPr>
        <p:spPr>
          <a:xfrm flipH="1" flipV="1">
            <a:off x="4349591" y="2482796"/>
            <a:ext cx="40424" cy="3040574"/>
          </a:xfrm>
          <a:prstGeom prst="straightConnector1">
            <a:avLst/>
          </a:prstGeom>
          <a:ln w="12700"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flipH="1" flipV="1">
            <a:off x="5013067" y="3898140"/>
            <a:ext cx="20686" cy="1625230"/>
          </a:xfrm>
          <a:prstGeom prst="straightConnector1">
            <a:avLst/>
          </a:prstGeom>
          <a:ln w="12700"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4788024" y="3932468"/>
            <a:ext cx="0" cy="1590902"/>
          </a:xfrm>
          <a:prstGeom prst="straightConnector1">
            <a:avLst/>
          </a:prstGeom>
          <a:ln w="127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4001812" y="2438392"/>
            <a:ext cx="66132" cy="3084978"/>
          </a:xfrm>
          <a:prstGeom prst="straightConnector1">
            <a:avLst/>
          </a:prstGeom>
          <a:ln w="127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117" idx="3"/>
            <a:endCxn id="115" idx="1"/>
          </p:cNvCxnSpPr>
          <p:nvPr/>
        </p:nvCxnSpPr>
        <p:spPr>
          <a:xfrm flipV="1">
            <a:off x="6304106" y="1586564"/>
            <a:ext cx="860182" cy="1291789"/>
          </a:xfrm>
          <a:prstGeom prst="bentConnector3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4"/>
          <p:cNvCxnSpPr/>
          <p:nvPr/>
        </p:nvCxnSpPr>
        <p:spPr>
          <a:xfrm>
            <a:off x="6288692" y="2961482"/>
            <a:ext cx="1708333" cy="820514"/>
          </a:xfrm>
          <a:prstGeom prst="bentConnector2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12704" y="4869160"/>
            <a:ext cx="8923792" cy="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138727" y="974743"/>
            <a:ext cx="8923792" cy="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1719659" y="3932468"/>
            <a:ext cx="2322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ICISnet retrieves </a:t>
            </a:r>
            <a:r>
              <a:rPr lang="en-US" b="1" dirty="0">
                <a:solidFill>
                  <a:srgbClr val="00B050"/>
                </a:solidFill>
              </a:rPr>
              <a:t>core data of the conformity certificate from </a:t>
            </a:r>
            <a:r>
              <a:rPr lang="en-US" b="1" dirty="0" err="1">
                <a:solidFill>
                  <a:srgbClr val="00B050"/>
                </a:solidFill>
              </a:rPr>
              <a:t>MENO</a:t>
            </a:r>
            <a:r>
              <a:rPr lang="en-US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5622821" y="3371739"/>
            <a:ext cx="1362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Satisfactory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58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10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1000"/>
                                        <p:tgtEl>
                                          <p:spTgt spid="1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10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7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2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7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113" grpId="0" animBg="1"/>
      <p:bldP spid="115" grpId="0" animBg="1"/>
      <p:bldP spid="117" grpId="0" animBg="1"/>
      <p:bldP spid="1082" grpId="0" animBg="1"/>
      <p:bldP spid="234" grpId="0" animBg="1"/>
      <p:bldP spid="363" grpId="0"/>
      <p:bldP spid="62" grpId="0" animBg="1"/>
      <p:bldP spid="72" grpId="0" animBg="1"/>
      <p:bldP spid="17" grpId="0"/>
      <p:bldP spid="118" grpId="0"/>
      <p:bldP spid="119" grpId="0" animBg="1"/>
      <p:bldP spid="51" grpId="0" animBg="1"/>
      <p:bldP spid="142" grpId="0"/>
      <p:bldP spid="1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PROCESS FLOWS ADVANTAGES</a:t>
            </a:r>
            <a:endParaRPr lang="el-G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PRE-VALIDATION CHECKS OF THE APPROVED TRADER </a:t>
            </a:r>
          </a:p>
          <a:p>
            <a:pPr marL="358775" indent="0">
              <a:buNone/>
            </a:pPr>
            <a:r>
              <a:rPr lang="en-US" dirty="0" smtClean="0"/>
              <a:t>If </a:t>
            </a:r>
            <a:r>
              <a:rPr lang="en-US" dirty="0"/>
              <a:t>the trader is approved, no quality related certificate (either certificate of conformity or certificate of exemption) will be </a:t>
            </a:r>
            <a:r>
              <a:rPr lang="en-US" dirty="0" smtClean="0"/>
              <a:t>requested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12650D-96AB-4F2B-8C1B-57493E1014DF}" type="datetime1">
              <a:rPr lang="el-GR" smtClean="0"/>
              <a:pPr>
                <a:defRPr/>
              </a:pPr>
              <a:t>6/5/2014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CUSTOMS PROCEDURES DIRECTORATE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91F7B11-25C7-421B-BDAA-DCE9EF10A0F6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854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PROCESS FLOWS ADVANTAGES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58775" indent="0">
              <a:buNone/>
            </a:pPr>
            <a:r>
              <a:rPr lang="en-US" b="1" dirty="0" smtClean="0"/>
              <a:t>VALIDATION CHECKS OF THE CONFORMITY CERTIFICATE </a:t>
            </a:r>
            <a:endParaRPr lang="en-US" b="1" dirty="0"/>
          </a:p>
          <a:p>
            <a:pPr marL="358775" indent="0">
              <a:buNone/>
            </a:pPr>
            <a:r>
              <a:rPr lang="en-US" dirty="0" smtClean="0"/>
              <a:t>ICISnet </a:t>
            </a:r>
            <a:r>
              <a:rPr lang="en-US" dirty="0"/>
              <a:t>will </a:t>
            </a:r>
            <a:r>
              <a:rPr lang="en-US" dirty="0" smtClean="0"/>
              <a:t>validate </a:t>
            </a:r>
            <a:r>
              <a:rPr lang="en-US" dirty="0"/>
              <a:t>the conformity certificate </a:t>
            </a:r>
            <a:r>
              <a:rPr lang="en-US" dirty="0" smtClean="0"/>
              <a:t>on the basis of core data retrieved from </a:t>
            </a:r>
            <a:r>
              <a:rPr lang="en-US" dirty="0" err="1" smtClean="0"/>
              <a:t>MENO</a:t>
            </a:r>
            <a:r>
              <a:rPr lang="en-US" dirty="0" smtClean="0"/>
              <a:t>. 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9ACADB-1EC5-4039-99F1-45FF9A6C3706}" type="datetime1">
              <a:rPr lang="el-GR" smtClean="0"/>
              <a:pPr>
                <a:defRPr/>
              </a:pPr>
              <a:t>6/5/2014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CUSTOMS PROCEDURES DIRECTORATE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1EB05C1-32B8-4859-A0B1-CB8A58F12973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54496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PROCESS FLOWS ADVANTAGES</a:t>
            </a:r>
            <a:endParaRPr lang="el-G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58775" indent="0">
              <a:buNone/>
            </a:pPr>
            <a:r>
              <a:rPr lang="en-US" b="1" dirty="0"/>
              <a:t>REPORTING EXPORT STATUS TO </a:t>
            </a:r>
            <a:r>
              <a:rPr lang="en-US" b="1" dirty="0" err="1"/>
              <a:t>MENO</a:t>
            </a:r>
            <a:r>
              <a:rPr lang="en-US" b="1" dirty="0"/>
              <a:t> </a:t>
            </a:r>
          </a:p>
          <a:p>
            <a:pPr marL="0" indent="0">
              <a:buNone/>
            </a:pPr>
            <a:r>
              <a:rPr lang="en-US" sz="4000" dirty="0" smtClean="0"/>
              <a:t>ICISnet </a:t>
            </a:r>
            <a:r>
              <a:rPr lang="en-US" sz="4000" dirty="0"/>
              <a:t>will inform </a:t>
            </a:r>
            <a:r>
              <a:rPr lang="en-US" sz="4000" dirty="0" err="1" smtClean="0"/>
              <a:t>MENO</a:t>
            </a:r>
            <a:r>
              <a:rPr lang="en-US" sz="4000" dirty="0" smtClean="0"/>
              <a:t> once </a:t>
            </a:r>
            <a:r>
              <a:rPr lang="en-US" sz="4000" dirty="0"/>
              <a:t>an export process reaches a final state </a:t>
            </a:r>
            <a:r>
              <a:rPr lang="en-US" sz="4000" dirty="0" smtClean="0"/>
              <a:t>(</a:t>
            </a:r>
            <a:r>
              <a:rPr lang="en-US" sz="4000" dirty="0" smtClean="0">
                <a:solidFill>
                  <a:srgbClr val="0070C0"/>
                </a:solidFill>
              </a:rPr>
              <a:t>exited</a:t>
            </a:r>
            <a:r>
              <a:rPr lang="en-US" sz="4000" dirty="0"/>
              <a:t>, </a:t>
            </a:r>
            <a:r>
              <a:rPr lang="en-US" sz="4000" dirty="0">
                <a:solidFill>
                  <a:srgbClr val="0070C0"/>
                </a:solidFill>
              </a:rPr>
              <a:t>cancelled</a:t>
            </a:r>
            <a:r>
              <a:rPr lang="en-US" sz="4000" dirty="0"/>
              <a:t> or </a:t>
            </a:r>
            <a:r>
              <a:rPr lang="en-US" sz="4000" dirty="0" smtClean="0">
                <a:solidFill>
                  <a:srgbClr val="0070C0"/>
                </a:solidFill>
              </a:rPr>
              <a:t>export stopped at the office of export/exit</a:t>
            </a:r>
            <a:r>
              <a:rPr lang="en-US" sz="4000" dirty="0" smtClean="0"/>
              <a:t>).</a:t>
            </a:r>
            <a:endParaRPr lang="el-GR" sz="4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12650D-96AB-4F2B-8C1B-57493E1014DF}" type="datetime1">
              <a:rPr lang="el-GR" smtClean="0"/>
              <a:pPr>
                <a:defRPr/>
              </a:pPr>
              <a:t>6/5/2014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CUSTOMS PROCEDURES DIRECTORATE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91F7B11-25C7-421B-BDAA-DCE9EF10A0F6}" type="slidenum">
              <a:rPr lang="el-GR" smtClean="0"/>
              <a:pPr>
                <a:defRPr/>
              </a:pPr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047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9ACADB-1EC5-4039-99F1-45FF9A6C3706}" type="datetime1">
              <a:rPr lang="el-GR" smtClean="0"/>
              <a:pPr>
                <a:defRPr/>
              </a:pPr>
              <a:t>6/5/2014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CUSTOMS PROCEDURES DIRECTORATE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1EB05C1-32B8-4859-A0B1-CB8A58F12973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  <p:sp>
        <p:nvSpPr>
          <p:cNvPr id="7" name="TextBox 6"/>
          <p:cNvSpPr txBox="1"/>
          <p:nvPr/>
        </p:nvSpPr>
        <p:spPr>
          <a:xfrm>
            <a:off x="1979712" y="2420888"/>
            <a:ext cx="54726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Thank you for your attention </a:t>
            </a:r>
          </a:p>
        </p:txBody>
      </p:sp>
    </p:spTree>
    <p:extLst>
      <p:ext uri="{BB962C8B-B14F-4D97-AF65-F5344CB8AC3E}">
        <p14:creationId xmlns:p14="http://schemas.microsoft.com/office/powerpoint/2010/main" val="339769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902</TotalTime>
  <Words>277</Words>
  <Application>Microsoft Office PowerPoint</Application>
  <PresentationFormat>On-screen Show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ICISnet-MENO  </vt:lpstr>
      <vt:lpstr>ICISnet – AS IS SITUATION</vt:lpstr>
      <vt:lpstr>PowerPoint Presentation</vt:lpstr>
      <vt:lpstr>ICISnet – MENO Interoperability proposed  way forward</vt:lpstr>
      <vt:lpstr>PowerPoint Presentation</vt:lpstr>
      <vt:lpstr>NEW PROCESS FLOWS ADVANTAGES</vt:lpstr>
      <vt:lpstr>NEW PROCESS FLOWS ADVANTAGES</vt:lpstr>
      <vt:lpstr>NEW PROCESS FLOWS ADVANTAGES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ICISnet ΗΛΕΚΤΡΟΝΙΚΗ ΔΙΑΣΑΦΗΣΗ ΚΑΙ ΛΟΠΙΑ ΠΑΡΑΣΤΑΤΙΚΑ</dc:title>
  <dc:creator>K.K.</dc:creator>
  <cp:lastModifiedBy>K.K.</cp:lastModifiedBy>
  <cp:revision>91</cp:revision>
  <dcterms:created xsi:type="dcterms:W3CDTF">2013-11-12T16:53:23Z</dcterms:created>
  <dcterms:modified xsi:type="dcterms:W3CDTF">2014-05-06T05:32:38Z</dcterms:modified>
</cp:coreProperties>
</file>