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83"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82" r:id="rId24"/>
    <p:sldId id="276" r:id="rId25"/>
    <p:sldId id="277" r:id="rId26"/>
    <p:sldId id="278" r:id="rId27"/>
    <p:sldId id="279" r:id="rId28"/>
    <p:sldId id="28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BE35B-73DE-4DE8-9802-0B45CE896EA6}" type="datetimeFigureOut">
              <a:rPr lang="es-ES" smtClean="0"/>
              <a:t>20/05/2014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4CD6E-DE1B-4BDA-BC41-1FEC8F0956E2}" type="slidenum">
              <a:rPr lang="es-ES" smtClean="0"/>
              <a:t>‹Nº›</a:t>
            </a:fld>
            <a:endParaRPr lang="es-ES"/>
          </a:p>
        </p:txBody>
      </p:sp>
    </p:spTree>
    <p:extLst>
      <p:ext uri="{BB962C8B-B14F-4D97-AF65-F5344CB8AC3E}">
        <p14:creationId xmlns:p14="http://schemas.microsoft.com/office/powerpoint/2010/main" val="148805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a:t>
            </a:fld>
            <a:endParaRPr lang="es-E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16</a:t>
            </a:fld>
            <a:endParaRPr lang="es-E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17</a:t>
            </a:fld>
            <a:endParaRPr lang="es-E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18</a:t>
            </a:fld>
            <a:endParaRPr lang="es-E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19</a:t>
            </a:fld>
            <a:endParaRPr lang="es-E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20</a:t>
            </a:fld>
            <a:endParaRPr lang="es-E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21</a:t>
            </a:fld>
            <a:endParaRPr lang="es-E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22</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23</a:t>
            </a:fld>
            <a:endParaRPr 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24</a:t>
            </a:fld>
            <a:endParaRPr lang="es-E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25</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Other parameters  (the nature of</a:t>
            </a:r>
            <a:r>
              <a:rPr lang="en-US" baseline="0" dirty="0" smtClean="0"/>
              <a:t> the</a:t>
            </a:r>
            <a:r>
              <a:rPr lang="en-US" dirty="0" smtClean="0"/>
              <a:t> product, production conditions,…</a:t>
            </a:r>
          </a:p>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8</a:t>
            </a:fld>
            <a:endParaRPr lang="es-E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err="1" smtClean="0"/>
              <a:t>The</a:t>
            </a:r>
            <a:r>
              <a:rPr lang="es-ES" dirty="0" smtClean="0"/>
              <a:t> </a:t>
            </a:r>
            <a:r>
              <a:rPr lang="es-ES" dirty="0" err="1" smtClean="0"/>
              <a:t>risk</a:t>
            </a:r>
            <a:r>
              <a:rPr lang="es-ES" dirty="0" smtClean="0"/>
              <a:t> </a:t>
            </a:r>
            <a:r>
              <a:rPr lang="es-ES" dirty="0" err="1" smtClean="0"/>
              <a:t>level</a:t>
            </a:r>
            <a:r>
              <a:rPr lang="es-ES" dirty="0" smtClean="0"/>
              <a:t> and </a:t>
            </a:r>
            <a:r>
              <a:rPr lang="es-ES" dirty="0" err="1" smtClean="0"/>
              <a:t>frequency</a:t>
            </a:r>
            <a:r>
              <a:rPr lang="es-ES" dirty="0" smtClean="0"/>
              <a:t> </a:t>
            </a:r>
            <a:r>
              <a:rPr lang="es-ES" dirty="0" err="1" smtClean="0"/>
              <a:t>checks</a:t>
            </a:r>
            <a:r>
              <a:rPr lang="es-ES" dirty="0" smtClean="0"/>
              <a:t> </a:t>
            </a:r>
            <a:r>
              <a:rPr lang="es-ES" dirty="0" err="1" smtClean="0"/>
              <a:t>may</a:t>
            </a:r>
            <a:r>
              <a:rPr lang="es-ES" dirty="0" smtClean="0"/>
              <a:t> </a:t>
            </a:r>
            <a:r>
              <a:rPr lang="es-ES" dirty="0" err="1" smtClean="0"/>
              <a:t>summed</a:t>
            </a:r>
            <a:r>
              <a:rPr lang="es-ES" dirty="0" smtClean="0"/>
              <a:t> </a:t>
            </a:r>
            <a:r>
              <a:rPr lang="es-ES" dirty="0" err="1" smtClean="0"/>
              <a:t>ip</a:t>
            </a:r>
            <a:r>
              <a:rPr lang="es-ES" dirty="0" smtClean="0"/>
              <a:t> in a</a:t>
            </a:r>
            <a:r>
              <a:rPr lang="es-ES" baseline="0" dirty="0" smtClean="0"/>
              <a:t> </a:t>
            </a:r>
            <a:r>
              <a:rPr lang="es-ES" baseline="0" dirty="0" err="1" smtClean="0"/>
              <a:t>table</a:t>
            </a:r>
            <a:r>
              <a:rPr lang="es-ES" baseline="0" dirty="0" smtClean="0"/>
              <a:t> </a:t>
            </a:r>
            <a:r>
              <a:rPr lang="es-ES" baseline="0" dirty="0" err="1" smtClean="0"/>
              <a:t>like</a:t>
            </a:r>
            <a:r>
              <a:rPr lang="es-ES" baseline="0" dirty="0" smtClean="0"/>
              <a:t> </a:t>
            </a:r>
            <a:r>
              <a:rPr lang="es-ES" baseline="0" dirty="0" err="1" smtClean="0"/>
              <a:t>this</a:t>
            </a:r>
            <a:r>
              <a:rPr lang="es-ES" baseline="0" dirty="0" smtClean="0"/>
              <a:t> </a:t>
            </a:r>
            <a:r>
              <a:rPr lang="es-ES" baseline="0" dirty="0" err="1" smtClean="0"/>
              <a:t>where</a:t>
            </a:r>
            <a:r>
              <a:rPr lang="es-ES" baseline="0" dirty="0" smtClean="0"/>
              <a:t> </a:t>
            </a:r>
            <a:r>
              <a:rPr lang="es-ES" baseline="0" dirty="0" err="1" smtClean="0"/>
              <a:t>the</a:t>
            </a:r>
            <a:r>
              <a:rPr lang="es-ES" baseline="0" dirty="0" smtClean="0"/>
              <a:t> </a:t>
            </a:r>
            <a:r>
              <a:rPr lang="es-ES" baseline="0" dirty="0" err="1" smtClean="0"/>
              <a:t>green</a:t>
            </a:r>
            <a:r>
              <a:rPr lang="es-ES" baseline="0" dirty="0" smtClean="0"/>
              <a:t> </a:t>
            </a:r>
            <a:r>
              <a:rPr lang="es-ES" baseline="0" dirty="0" err="1" smtClean="0"/>
              <a:t>colour</a:t>
            </a:r>
            <a:r>
              <a:rPr lang="es-ES" baseline="0" dirty="0" smtClean="0"/>
              <a:t> stands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a:t>
            </a:r>
            <a:r>
              <a:rPr lang="es-ES" baseline="0" dirty="0" err="1" smtClean="0"/>
              <a:t>frequency</a:t>
            </a:r>
            <a:r>
              <a:rPr lang="es-ES" baseline="0" dirty="0" smtClean="0"/>
              <a:t> (A1- 1 </a:t>
            </a:r>
            <a:r>
              <a:rPr lang="es-ES" baseline="0" dirty="0" err="1" smtClean="0"/>
              <a:t>visit</a:t>
            </a:r>
            <a:r>
              <a:rPr lang="es-ES" baseline="0" dirty="0" smtClean="0"/>
              <a:t> per </a:t>
            </a:r>
            <a:r>
              <a:rPr lang="es-ES" baseline="0" dirty="0" err="1" smtClean="0"/>
              <a:t>year</a:t>
            </a:r>
            <a:r>
              <a:rPr lang="es-ES" baseline="0" dirty="0" smtClean="0"/>
              <a:t> </a:t>
            </a:r>
            <a:r>
              <a:rPr lang="es-ES" baseline="0" dirty="0" err="1" smtClean="0"/>
              <a:t>to</a:t>
            </a:r>
            <a:r>
              <a:rPr lang="es-ES" baseline="0" dirty="0" smtClean="0"/>
              <a:t> </a:t>
            </a:r>
            <a:r>
              <a:rPr lang="es-ES" baseline="0" dirty="0" err="1" smtClean="0"/>
              <a:t>approved</a:t>
            </a:r>
            <a:r>
              <a:rPr lang="es-ES" baseline="0" dirty="0" smtClean="0"/>
              <a:t> </a:t>
            </a:r>
            <a:r>
              <a:rPr lang="es-ES" baseline="0" dirty="0" err="1" smtClean="0"/>
              <a:t>trader</a:t>
            </a:r>
            <a:r>
              <a:rPr lang="es-ES" baseline="0" dirty="0" smtClean="0"/>
              <a:t> </a:t>
            </a:r>
            <a:r>
              <a:rPr lang="es-ES" baseline="0" dirty="0" err="1" smtClean="0"/>
              <a:t>with</a:t>
            </a:r>
            <a:r>
              <a:rPr lang="es-ES" baseline="0" dirty="0" smtClean="0"/>
              <a:t> </a:t>
            </a:r>
            <a:r>
              <a:rPr lang="es-ES" baseline="0" dirty="0" err="1" smtClean="0"/>
              <a:t>less</a:t>
            </a:r>
            <a:r>
              <a:rPr lang="es-ES" baseline="0" dirty="0" smtClean="0"/>
              <a:t> </a:t>
            </a:r>
            <a:r>
              <a:rPr lang="es-ES" baseline="0" dirty="0" err="1" smtClean="0"/>
              <a:t>htan</a:t>
            </a:r>
            <a:r>
              <a:rPr lang="es-ES" baseline="0" dirty="0" smtClean="0"/>
              <a:t> 3000 </a:t>
            </a:r>
            <a:r>
              <a:rPr lang="es-ES" baseline="0" dirty="0" err="1" smtClean="0"/>
              <a:t>tons</a:t>
            </a:r>
            <a:r>
              <a:rPr lang="es-ES" baseline="0" dirty="0" smtClean="0"/>
              <a:t> per </a:t>
            </a:r>
            <a:r>
              <a:rPr lang="es-ES" baseline="0" dirty="0" err="1" smtClean="0"/>
              <a:t>campaign</a:t>
            </a:r>
            <a:r>
              <a:rPr lang="es-ES" baseline="0" dirty="0" smtClean="0"/>
              <a:t>) and </a:t>
            </a:r>
            <a:r>
              <a:rPr lang="es-ES" baseline="0" dirty="0" err="1" smtClean="0"/>
              <a:t>the</a:t>
            </a:r>
            <a:r>
              <a:rPr lang="es-ES" baseline="0" dirty="0" smtClean="0"/>
              <a:t> </a:t>
            </a:r>
            <a:r>
              <a:rPr lang="es-ES" baseline="0" dirty="0" err="1" smtClean="0"/>
              <a:t>highest</a:t>
            </a:r>
            <a:r>
              <a:rPr lang="es-ES" baseline="0" dirty="0" smtClean="0"/>
              <a:t> </a:t>
            </a:r>
            <a:r>
              <a:rPr lang="es-ES" baseline="0" dirty="0" err="1" smtClean="0"/>
              <a:t>would</a:t>
            </a:r>
            <a:r>
              <a:rPr lang="es-ES" baseline="0" dirty="0" smtClean="0"/>
              <a:t> </a:t>
            </a:r>
            <a:r>
              <a:rPr lang="es-ES" baseline="0" dirty="0" err="1" smtClean="0"/>
              <a:t>correspond</a:t>
            </a:r>
            <a:r>
              <a:rPr lang="es-ES" baseline="0" dirty="0" smtClean="0"/>
              <a:t> </a:t>
            </a:r>
            <a:r>
              <a:rPr lang="es-ES" baseline="0" dirty="0" err="1" smtClean="0"/>
              <a:t>to</a:t>
            </a:r>
            <a:r>
              <a:rPr lang="es-ES" baseline="0" dirty="0" smtClean="0"/>
              <a:t> </a:t>
            </a:r>
            <a:r>
              <a:rPr lang="es-ES" baseline="0" dirty="0" err="1" smtClean="0"/>
              <a:t>traders</a:t>
            </a:r>
            <a:r>
              <a:rPr lang="es-ES" baseline="0" dirty="0" smtClean="0"/>
              <a:t> </a:t>
            </a:r>
            <a:r>
              <a:rPr lang="es-ES" baseline="0" dirty="0" err="1" smtClean="0"/>
              <a:t>without</a:t>
            </a:r>
            <a:r>
              <a:rPr lang="es-ES" baseline="0" dirty="0" smtClean="0"/>
              <a:t> </a:t>
            </a:r>
            <a:r>
              <a:rPr lang="es-ES" baseline="0" dirty="0" err="1" smtClean="0"/>
              <a:t>designated</a:t>
            </a:r>
            <a:r>
              <a:rPr lang="es-ES" baseline="0" dirty="0" smtClean="0"/>
              <a:t> </a:t>
            </a:r>
            <a:r>
              <a:rPr lang="es-ES" baseline="0" dirty="0" err="1" smtClean="0"/>
              <a:t>quality</a:t>
            </a:r>
            <a:r>
              <a:rPr lang="es-ES" baseline="0" dirty="0" smtClean="0"/>
              <a:t> control and more </a:t>
            </a:r>
            <a:r>
              <a:rPr lang="es-ES" baseline="0" dirty="0" err="1" smtClean="0"/>
              <a:t>than</a:t>
            </a:r>
            <a:r>
              <a:rPr lang="es-ES" baseline="0" dirty="0" smtClean="0"/>
              <a:t> 25000 </a:t>
            </a:r>
            <a:r>
              <a:rPr lang="es-ES" baseline="0" dirty="0" err="1" smtClean="0"/>
              <a:t>tons</a:t>
            </a:r>
            <a:r>
              <a:rPr lang="es-ES" baseline="0" dirty="0" smtClean="0"/>
              <a:t> per </a:t>
            </a:r>
            <a:r>
              <a:rPr lang="es-ES" baseline="0" dirty="0" err="1" smtClean="0"/>
              <a:t>campaign</a:t>
            </a:r>
            <a:r>
              <a:rPr lang="es-ES" baseline="0" dirty="0" smtClean="0"/>
              <a:t> (D3 - 1 </a:t>
            </a:r>
            <a:r>
              <a:rPr lang="es-ES" baseline="0" dirty="0" err="1" smtClean="0"/>
              <a:t>visit</a:t>
            </a:r>
            <a:r>
              <a:rPr lang="es-ES" baseline="0" dirty="0" smtClean="0"/>
              <a:t> </a:t>
            </a:r>
            <a:r>
              <a:rPr lang="es-ES" baseline="0" dirty="0" err="1" smtClean="0"/>
              <a:t>every</a:t>
            </a:r>
            <a:r>
              <a:rPr lang="es-ES" baseline="0" dirty="0" smtClean="0"/>
              <a:t> 15 </a:t>
            </a:r>
            <a:r>
              <a:rPr lang="es-ES" baseline="0" dirty="0" err="1" smtClean="0"/>
              <a:t>days</a:t>
            </a:r>
            <a:r>
              <a:rPr lang="es-ES" baseline="0" dirty="0" smtClean="0"/>
              <a:t>)</a:t>
            </a: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26</a:t>
            </a:fld>
            <a:endParaRPr lang="es-E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97BE3-7B64-4B28-AAAC-346F05CA9B5B}" type="slidenum">
              <a:rPr lang="es-ES" smtClean="0">
                <a:solidFill>
                  <a:prstClr val="black"/>
                </a:solidFill>
              </a:rPr>
              <a:pPr/>
              <a:t>28</a:t>
            </a:fld>
            <a:endParaRPr lang="es-E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9</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10</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For the assignment of check frequencies, we have taken into account the experience and the statistic data of the official conformity checks that we have carried out in previous years. This includes factors such as the evaluation carried out of the system requirements to implant, and the personal, technical and material capabilities of the official inspection bodies.  </a:t>
            </a:r>
            <a:endParaRPr lang="es-ES" sz="1200" kern="1200" dirty="0" smtClean="0">
              <a:solidFill>
                <a:schemeClr val="tx1"/>
              </a:solidFill>
              <a:latin typeface="+mn-lt"/>
              <a:ea typeface="+mn-ea"/>
              <a:cs typeface="+mn-cs"/>
            </a:endParaRPr>
          </a:p>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11</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12</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noProof="0" dirty="0" smtClean="0"/>
              <a:t>Commercial problems or abnormal situations</a:t>
            </a:r>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13</a:t>
            </a:fld>
            <a:endParaRPr lang="es-E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These situations fundamentally refer to the results of the official conformity checks carried out with the company (trader’s record), regardless of whether they come from the competent inspection body at origin or in the destination markets, whether these are national, community or third country markets. </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excluded to this general rule the following findings of non conformities:</a:t>
            </a:r>
            <a:endParaRPr lang="es-E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Those which the competent inspection body establishes as non computable, based on the type or degree of the checked defect or deficiency, or to the size or tonnage of the non-conforming lot.</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Those checked in the first visit of control derived from the change to a new frequency of control, whatever number of findings  of conformity checks are carried out within the same trader.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These exceptions will be applied by the competent inspection body where they consider them appropriate and are not repetitive or fraudulent. </a:t>
            </a:r>
            <a:endParaRPr lang="es-ES" sz="1200" kern="1200" dirty="0" smtClean="0">
              <a:solidFill>
                <a:schemeClr val="tx1"/>
              </a:solidFill>
              <a:effectLst/>
              <a:latin typeface="+mn-lt"/>
              <a:ea typeface="+mn-ea"/>
              <a:cs typeface="+mn-cs"/>
            </a:endParaRPr>
          </a:p>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14</a:t>
            </a:fld>
            <a:endParaRPr lang="es-E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15</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05FA6FDC-5E6F-4210-BD18-16AD6B829961}" type="slidenum">
              <a:rPr lang="es-ES" altLang="es-ES"/>
              <a:pPr>
                <a:defRPr/>
              </a:pPr>
              <a:t>‹Nº›</a:t>
            </a:fld>
            <a:endParaRPr lang="es-ES" altLang="es-ES"/>
          </a:p>
        </p:txBody>
      </p:sp>
    </p:spTree>
    <p:extLst>
      <p:ext uri="{BB962C8B-B14F-4D97-AF65-F5344CB8AC3E}">
        <p14:creationId xmlns:p14="http://schemas.microsoft.com/office/powerpoint/2010/main" val="220653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3881C1B5-7F6F-42E5-AFFB-6A3693F333E7}" type="slidenum">
              <a:rPr lang="es-ES" altLang="es-ES"/>
              <a:pPr>
                <a:defRPr/>
              </a:pPr>
              <a:t>‹Nº›</a:t>
            </a:fld>
            <a:endParaRPr lang="es-ES" altLang="es-ES"/>
          </a:p>
        </p:txBody>
      </p:sp>
    </p:spTree>
    <p:extLst>
      <p:ext uri="{BB962C8B-B14F-4D97-AF65-F5344CB8AC3E}">
        <p14:creationId xmlns:p14="http://schemas.microsoft.com/office/powerpoint/2010/main" val="424359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B58D0111-AC3A-4D5F-B8DF-3A0BF2D52A28}" type="slidenum">
              <a:rPr lang="es-ES" altLang="es-ES"/>
              <a:pPr>
                <a:defRPr/>
              </a:pPr>
              <a:t>‹Nº›</a:t>
            </a:fld>
            <a:endParaRPr lang="es-ES" altLang="es-ES"/>
          </a:p>
        </p:txBody>
      </p:sp>
    </p:spTree>
    <p:extLst>
      <p:ext uri="{BB962C8B-B14F-4D97-AF65-F5344CB8AC3E}">
        <p14:creationId xmlns:p14="http://schemas.microsoft.com/office/powerpoint/2010/main" val="230846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n-GB"/>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4A915975-9D13-4EE3-8B97-1992F2BEAE6C}" type="slidenum">
              <a:rPr lang="en-GB"/>
              <a:pPr/>
              <a:t>‹Nº›</a:t>
            </a:fld>
            <a:endParaRPr lang="en-GB"/>
          </a:p>
        </p:txBody>
      </p:sp>
    </p:spTree>
    <p:extLst>
      <p:ext uri="{BB962C8B-B14F-4D97-AF65-F5344CB8AC3E}">
        <p14:creationId xmlns:p14="http://schemas.microsoft.com/office/powerpoint/2010/main" val="205291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6BE36EDD-6B9A-4C35-932A-8C1EE4C5C79A}" type="slidenum">
              <a:rPr lang="es-ES" altLang="es-ES"/>
              <a:pPr>
                <a:defRPr/>
              </a:pPr>
              <a:t>‹Nº›</a:t>
            </a:fld>
            <a:endParaRPr lang="es-ES" altLang="es-ES"/>
          </a:p>
        </p:txBody>
      </p:sp>
    </p:spTree>
    <p:extLst>
      <p:ext uri="{BB962C8B-B14F-4D97-AF65-F5344CB8AC3E}">
        <p14:creationId xmlns:p14="http://schemas.microsoft.com/office/powerpoint/2010/main" val="153181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18CD472A-F3A7-44A1-A0F6-F3AF93857093}" type="slidenum">
              <a:rPr lang="es-ES" altLang="es-ES"/>
              <a:pPr>
                <a:defRPr/>
              </a:pPr>
              <a:t>‹Nº›</a:t>
            </a:fld>
            <a:endParaRPr lang="es-ES" altLang="es-ES"/>
          </a:p>
        </p:txBody>
      </p:sp>
    </p:spTree>
    <p:extLst>
      <p:ext uri="{BB962C8B-B14F-4D97-AF65-F5344CB8AC3E}">
        <p14:creationId xmlns:p14="http://schemas.microsoft.com/office/powerpoint/2010/main" val="7500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81BE8A2A-4D00-4B85-B729-FD970C47937B}" type="slidenum">
              <a:rPr lang="es-ES" altLang="es-ES"/>
              <a:pPr>
                <a:defRPr/>
              </a:pPr>
              <a:t>‹Nº›</a:t>
            </a:fld>
            <a:endParaRPr lang="es-ES" altLang="es-ES"/>
          </a:p>
        </p:txBody>
      </p:sp>
    </p:spTree>
    <p:extLst>
      <p:ext uri="{BB962C8B-B14F-4D97-AF65-F5344CB8AC3E}">
        <p14:creationId xmlns:p14="http://schemas.microsoft.com/office/powerpoint/2010/main" val="287573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s-ES" altLang="es-ES"/>
          </a:p>
        </p:txBody>
      </p:sp>
      <p:sp>
        <p:nvSpPr>
          <p:cNvPr id="9" name="Footer Placeholder 7"/>
          <p:cNvSpPr>
            <a:spLocks noGrp="1"/>
          </p:cNvSpPr>
          <p:nvPr>
            <p:ph type="ftr" sz="quarter" idx="11"/>
          </p:nvPr>
        </p:nvSpPr>
        <p:spPr/>
        <p:txBody>
          <a:bodyPr/>
          <a:lstStyle>
            <a:lvl1pPr>
              <a:defRPr/>
            </a:lvl1pPr>
          </a:lstStyle>
          <a:p>
            <a:pPr>
              <a:defRPr/>
            </a:pPr>
            <a:endParaRPr lang="es-ES" altLang="es-ES"/>
          </a:p>
        </p:txBody>
      </p:sp>
      <p:sp>
        <p:nvSpPr>
          <p:cNvPr id="10" name="Slide Number Placeholder 8"/>
          <p:cNvSpPr>
            <a:spLocks noGrp="1"/>
          </p:cNvSpPr>
          <p:nvPr>
            <p:ph type="sldNum" sz="quarter" idx="12"/>
          </p:nvPr>
        </p:nvSpPr>
        <p:spPr/>
        <p:txBody>
          <a:bodyPr/>
          <a:lstStyle>
            <a:lvl1pPr>
              <a:defRPr/>
            </a:lvl1pPr>
          </a:lstStyle>
          <a:p>
            <a:pPr>
              <a:defRPr/>
            </a:pPr>
            <a:fld id="{707CFAAC-0088-4579-A082-337BEC848DC9}" type="slidenum">
              <a:rPr lang="es-ES" altLang="es-ES"/>
              <a:pPr>
                <a:defRPr/>
              </a:pPr>
              <a:t>‹Nº›</a:t>
            </a:fld>
            <a:endParaRPr lang="es-ES" altLang="es-ES"/>
          </a:p>
        </p:txBody>
      </p:sp>
    </p:spTree>
    <p:extLst>
      <p:ext uri="{BB962C8B-B14F-4D97-AF65-F5344CB8AC3E}">
        <p14:creationId xmlns:p14="http://schemas.microsoft.com/office/powerpoint/2010/main" val="283049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s-ES"/>
          </a:p>
        </p:txBody>
      </p:sp>
      <p:sp>
        <p:nvSpPr>
          <p:cNvPr id="4" name="Footer Placeholder 4"/>
          <p:cNvSpPr>
            <a:spLocks noGrp="1"/>
          </p:cNvSpPr>
          <p:nvPr>
            <p:ph type="ftr" sz="quarter" idx="11"/>
          </p:nvPr>
        </p:nvSpPr>
        <p:spPr/>
        <p:txBody>
          <a:bodyPr/>
          <a:lstStyle>
            <a:lvl1pPr>
              <a:defRPr/>
            </a:lvl1pPr>
          </a:lstStyle>
          <a:p>
            <a:pPr>
              <a:defRPr/>
            </a:pPr>
            <a:endParaRPr lang="es-ES" altLang="es-ES"/>
          </a:p>
        </p:txBody>
      </p:sp>
      <p:sp>
        <p:nvSpPr>
          <p:cNvPr id="5" name="Slide Number Placeholder 5"/>
          <p:cNvSpPr>
            <a:spLocks noGrp="1"/>
          </p:cNvSpPr>
          <p:nvPr>
            <p:ph type="sldNum" sz="quarter" idx="12"/>
          </p:nvPr>
        </p:nvSpPr>
        <p:spPr/>
        <p:txBody>
          <a:bodyPr/>
          <a:lstStyle>
            <a:lvl1pPr>
              <a:defRPr/>
            </a:lvl1pPr>
          </a:lstStyle>
          <a:p>
            <a:pPr>
              <a:defRPr/>
            </a:pPr>
            <a:fld id="{507E34F3-ED5E-4674-BC08-DCB59951EBD0}" type="slidenum">
              <a:rPr lang="es-ES" altLang="es-ES"/>
              <a:pPr>
                <a:defRPr/>
              </a:pPr>
              <a:t>‹Nº›</a:t>
            </a:fld>
            <a:endParaRPr lang="es-ES" altLang="es-ES"/>
          </a:p>
        </p:txBody>
      </p:sp>
    </p:spTree>
    <p:extLst>
      <p:ext uri="{BB962C8B-B14F-4D97-AF65-F5344CB8AC3E}">
        <p14:creationId xmlns:p14="http://schemas.microsoft.com/office/powerpoint/2010/main" val="230727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s-ES"/>
          </a:p>
        </p:txBody>
      </p:sp>
      <p:sp>
        <p:nvSpPr>
          <p:cNvPr id="3" name="Footer Placeholder 4"/>
          <p:cNvSpPr>
            <a:spLocks noGrp="1"/>
          </p:cNvSpPr>
          <p:nvPr>
            <p:ph type="ftr" sz="quarter" idx="11"/>
          </p:nvPr>
        </p:nvSpPr>
        <p:spPr/>
        <p:txBody>
          <a:bodyPr/>
          <a:lstStyle>
            <a:lvl1pPr>
              <a:defRPr/>
            </a:lvl1pPr>
          </a:lstStyle>
          <a:p>
            <a:pPr>
              <a:defRPr/>
            </a:pPr>
            <a:endParaRPr lang="es-ES" altLang="es-ES"/>
          </a:p>
        </p:txBody>
      </p:sp>
      <p:sp>
        <p:nvSpPr>
          <p:cNvPr id="4" name="Slide Number Placeholder 5"/>
          <p:cNvSpPr>
            <a:spLocks noGrp="1"/>
          </p:cNvSpPr>
          <p:nvPr>
            <p:ph type="sldNum" sz="quarter" idx="12"/>
          </p:nvPr>
        </p:nvSpPr>
        <p:spPr/>
        <p:txBody>
          <a:bodyPr/>
          <a:lstStyle>
            <a:lvl1pPr>
              <a:defRPr/>
            </a:lvl1pPr>
          </a:lstStyle>
          <a:p>
            <a:pPr>
              <a:defRPr/>
            </a:pPr>
            <a:fld id="{D393277B-88D3-4E65-A605-097B13610523}" type="slidenum">
              <a:rPr lang="es-ES" altLang="es-ES"/>
              <a:pPr>
                <a:defRPr/>
              </a:pPr>
              <a:t>‹Nº›</a:t>
            </a:fld>
            <a:endParaRPr lang="es-ES" altLang="es-ES"/>
          </a:p>
        </p:txBody>
      </p:sp>
    </p:spTree>
    <p:extLst>
      <p:ext uri="{BB962C8B-B14F-4D97-AF65-F5344CB8AC3E}">
        <p14:creationId xmlns:p14="http://schemas.microsoft.com/office/powerpoint/2010/main" val="81634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ltLang="es-ES"/>
          </a:p>
        </p:txBody>
      </p:sp>
      <p:sp>
        <p:nvSpPr>
          <p:cNvPr id="7" name="Footer Placeholder 5"/>
          <p:cNvSpPr>
            <a:spLocks noGrp="1"/>
          </p:cNvSpPr>
          <p:nvPr>
            <p:ph type="ftr" sz="quarter" idx="11"/>
          </p:nvPr>
        </p:nvSpPr>
        <p:spPr/>
        <p:txBody>
          <a:bodyPr/>
          <a:lstStyle>
            <a:lvl1pPr>
              <a:defRPr/>
            </a:lvl1pPr>
          </a:lstStyle>
          <a:p>
            <a:pPr>
              <a:defRPr/>
            </a:pPr>
            <a:endParaRPr lang="es-ES" altLang="es-ES"/>
          </a:p>
        </p:txBody>
      </p:sp>
      <p:sp>
        <p:nvSpPr>
          <p:cNvPr id="8" name="Slide Number Placeholder 6"/>
          <p:cNvSpPr>
            <a:spLocks noGrp="1"/>
          </p:cNvSpPr>
          <p:nvPr>
            <p:ph type="sldNum" sz="quarter" idx="12"/>
          </p:nvPr>
        </p:nvSpPr>
        <p:spPr/>
        <p:txBody>
          <a:bodyPr/>
          <a:lstStyle>
            <a:lvl1pPr>
              <a:defRPr/>
            </a:lvl1pPr>
          </a:lstStyle>
          <a:p>
            <a:pPr>
              <a:defRPr/>
            </a:pPr>
            <a:fld id="{481E8045-B133-49B8-B4C8-36087DD4C4B1}" type="slidenum">
              <a:rPr lang="es-ES" altLang="es-ES"/>
              <a:pPr>
                <a:defRPr/>
              </a:pPr>
              <a:t>‹Nº›</a:t>
            </a:fld>
            <a:endParaRPr lang="es-ES" altLang="es-ES"/>
          </a:p>
        </p:txBody>
      </p:sp>
    </p:spTree>
    <p:extLst>
      <p:ext uri="{BB962C8B-B14F-4D97-AF65-F5344CB8AC3E}">
        <p14:creationId xmlns:p14="http://schemas.microsoft.com/office/powerpoint/2010/main" val="15560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B7D93947-55F3-4021-8C8A-8C1533B229DD}" type="slidenum">
              <a:rPr lang="es-ES" altLang="es-ES"/>
              <a:pPr>
                <a:defRPr/>
              </a:pPr>
              <a:t>‹Nº›</a:t>
            </a:fld>
            <a:endParaRPr lang="es-ES" altLang="es-ES"/>
          </a:p>
        </p:txBody>
      </p:sp>
    </p:spTree>
    <p:extLst>
      <p:ext uri="{BB962C8B-B14F-4D97-AF65-F5344CB8AC3E}">
        <p14:creationId xmlns:p14="http://schemas.microsoft.com/office/powerpoint/2010/main" val="382185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s-ES" altLang="es-E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s-ES" altLang="es-E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70C6EF48-2221-4F6C-BEA5-BB1A2A24ED9F}"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1096135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ec.europa.eu/food/food/foodlaw/traceability/factsheet_trace_2007_en.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8" name="7 Título"/>
          <p:cNvSpPr>
            <a:spLocks noGrp="1"/>
          </p:cNvSpPr>
          <p:nvPr>
            <p:ph type="title"/>
          </p:nvPr>
        </p:nvSpPr>
        <p:spPr>
          <a:xfrm>
            <a:off x="611560" y="1628800"/>
            <a:ext cx="7772400" cy="2200275"/>
          </a:xfrm>
        </p:spPr>
        <p:txBody>
          <a:bodyPr>
            <a:normAutofit/>
          </a:bodyPr>
          <a:lstStyle/>
          <a:p>
            <a:pPr algn="ctr"/>
            <a:r>
              <a:rPr lang="en-GB" sz="4000" dirty="0"/>
              <a:t>Risk analysis</a:t>
            </a:r>
            <a:br>
              <a:rPr lang="en-GB" sz="4000" dirty="0"/>
            </a:br>
            <a:r>
              <a:rPr lang="en-GB" sz="4000" dirty="0" smtClean="0"/>
              <a:t/>
            </a:r>
            <a:br>
              <a:rPr lang="en-GB" sz="4000" dirty="0" smtClean="0"/>
            </a:br>
            <a:endParaRPr lang="es-ES" sz="2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789040"/>
            <a:ext cx="2081808" cy="208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01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335617" y="1916832"/>
            <a:ext cx="8568952" cy="4392488"/>
          </a:xfrm>
        </p:spPr>
        <p:txBody>
          <a:bodyPr/>
          <a:lstStyle/>
          <a:p>
            <a:pPr marL="361950" indent="-361950">
              <a:buNone/>
            </a:pPr>
            <a:r>
              <a:rPr lang="en-GB" sz="2800" dirty="0"/>
              <a:t>The existence and efficiency of a self checking </a:t>
            </a:r>
            <a:r>
              <a:rPr lang="en-GB" sz="2800" dirty="0" smtClean="0"/>
              <a:t>system determines four levels of risk:</a:t>
            </a:r>
          </a:p>
          <a:p>
            <a:pPr marL="361950" lvl="0" indent="-361950">
              <a:buFont typeface="Wingdings" pitchFamily="2" charset="2"/>
              <a:buChar char="q"/>
            </a:pPr>
            <a:r>
              <a:rPr lang="en-GB" sz="2600" dirty="0" smtClean="0">
                <a:solidFill>
                  <a:srgbClr val="0000FF"/>
                </a:solidFill>
              </a:rPr>
              <a:t>Type A</a:t>
            </a:r>
            <a:r>
              <a:rPr lang="en-GB" sz="2600" dirty="0" smtClean="0"/>
              <a:t>. </a:t>
            </a:r>
            <a:r>
              <a:rPr lang="en-GB" sz="2600" dirty="0"/>
              <a:t>M</a:t>
            </a:r>
            <a:r>
              <a:rPr lang="en-GB" sz="2600" dirty="0" smtClean="0"/>
              <a:t>inimum risk. (Approved traders)</a:t>
            </a:r>
            <a:endParaRPr lang="es-ES" sz="2600" dirty="0" smtClean="0"/>
          </a:p>
          <a:p>
            <a:pPr marL="361950" indent="-361950">
              <a:buFont typeface="Wingdings" pitchFamily="2" charset="2"/>
              <a:buChar char="q"/>
            </a:pPr>
            <a:r>
              <a:rPr lang="en-GB" sz="2600" dirty="0" smtClean="0">
                <a:solidFill>
                  <a:srgbClr val="0000FF"/>
                </a:solidFill>
              </a:rPr>
              <a:t>Type B</a:t>
            </a:r>
            <a:r>
              <a:rPr lang="en-GB" sz="2600" dirty="0" smtClean="0"/>
              <a:t>. Unapproved traders with </a:t>
            </a:r>
            <a:r>
              <a:rPr lang="en-GB" sz="2600" u="sng" dirty="0" smtClean="0"/>
              <a:t>quality control department</a:t>
            </a:r>
            <a:r>
              <a:rPr lang="en-GB" sz="2600" dirty="0" smtClean="0"/>
              <a:t> which permits documentary auditing. </a:t>
            </a:r>
            <a:endParaRPr lang="es-ES" sz="2600" dirty="0" smtClean="0"/>
          </a:p>
          <a:p>
            <a:pPr marL="361950" lvl="0" indent="-361950">
              <a:buFont typeface="Wingdings" pitchFamily="2" charset="2"/>
              <a:buChar char="q"/>
            </a:pPr>
            <a:r>
              <a:rPr lang="en-GB" sz="2600" dirty="0" smtClean="0">
                <a:solidFill>
                  <a:srgbClr val="0000FF"/>
                </a:solidFill>
              </a:rPr>
              <a:t>Type C</a:t>
            </a:r>
            <a:r>
              <a:rPr lang="en-GB" sz="2600" dirty="0" smtClean="0"/>
              <a:t>. Unapproved traders with an appointed </a:t>
            </a:r>
            <a:r>
              <a:rPr lang="en-GB" sz="2600" u="sng" dirty="0" smtClean="0"/>
              <a:t>head of quality control.</a:t>
            </a:r>
            <a:endParaRPr lang="es-ES" sz="2600" u="sng" dirty="0" smtClean="0"/>
          </a:p>
          <a:p>
            <a:pPr marL="361950" lvl="0" indent="-361950">
              <a:buFont typeface="Wingdings" pitchFamily="2" charset="2"/>
              <a:buChar char="q"/>
            </a:pPr>
            <a:r>
              <a:rPr lang="en-GB" sz="2600" dirty="0" smtClean="0">
                <a:solidFill>
                  <a:srgbClr val="0000FF"/>
                </a:solidFill>
              </a:rPr>
              <a:t>Type D</a:t>
            </a:r>
            <a:r>
              <a:rPr lang="en-GB" sz="2600" dirty="0" smtClean="0"/>
              <a:t>. </a:t>
            </a:r>
            <a:r>
              <a:rPr lang="en-GB" sz="2600" u="sng" dirty="0" smtClean="0"/>
              <a:t>Other</a:t>
            </a:r>
            <a:r>
              <a:rPr lang="en-GB" sz="2600" dirty="0" smtClean="0"/>
              <a:t> traders: unapproved  or non registered traders, or traders without an appointed head of quality control (high risk).</a:t>
            </a:r>
            <a:endParaRPr lang="es-ES" sz="2600" dirty="0" smtClean="0"/>
          </a:p>
          <a:p>
            <a:pPr>
              <a:buNone/>
            </a:pPr>
            <a:endParaRPr lang="es-ES" sz="2800" dirty="0" smtClean="0"/>
          </a:p>
          <a:p>
            <a:endParaRPr lang="es-ES" sz="2800" dirty="0" smtClean="0"/>
          </a:p>
          <a:p>
            <a:pPr marL="361950" indent="-361950" eaLnBrk="1" hangingPunct="1">
              <a:buNone/>
            </a:pPr>
            <a:endParaRPr lang="en-GB" sz="2800" dirty="0" smtClean="0"/>
          </a:p>
          <a:p>
            <a:pPr marL="0" indent="0" eaLnBrk="1" hangingPunct="1">
              <a:buNone/>
            </a:pPr>
            <a:r>
              <a:rPr lang="en-GB" sz="2800" dirty="0" smtClean="0"/>
              <a:t> </a:t>
            </a:r>
            <a:endParaRPr lang="es-ES" dirty="0" smtClean="0"/>
          </a:p>
        </p:txBody>
      </p:sp>
      <p:sp>
        <p:nvSpPr>
          <p:cNvPr id="6" name="1 Título"/>
          <p:cNvSpPr txBox="1">
            <a:spLocks/>
          </p:cNvSpPr>
          <p:nvPr/>
        </p:nvSpPr>
        <p:spPr>
          <a:xfrm>
            <a:off x="227543" y="1196925"/>
            <a:ext cx="8785100" cy="863749"/>
          </a:xfrm>
          <a:prstGeom prst="rect">
            <a:avLst/>
          </a:prstGeom>
        </p:spPr>
        <p:txBody>
          <a:bodyPr vert="horz" lIns="91440" tIns="45720" rIns="91440" bIns="45720" rtlCol="0" anchor="ctr">
            <a:normAutofit fontScale="82500" lnSpcReduction="10000"/>
          </a:bodyPr>
          <a:lstStyle/>
          <a:p>
            <a:pPr algn="ctr">
              <a:spcBef>
                <a:spcPct val="0"/>
              </a:spcBef>
              <a:defRPr/>
            </a:pPr>
            <a:r>
              <a:rPr lang="en-GB" sz="3600" spc="-100" dirty="0">
                <a:solidFill>
                  <a:srgbClr val="000000"/>
                </a:solidFill>
              </a:rPr>
              <a:t>The risk analysis: </a:t>
            </a:r>
            <a:r>
              <a:rPr lang="en-GB" sz="3600" spc="-100" dirty="0">
                <a:solidFill>
                  <a:srgbClr val="0000FF"/>
                </a:solidFill>
              </a:rPr>
              <a:t>self checking system classification</a:t>
            </a:r>
            <a:endParaRPr lang="en-GB" sz="4000" spc="-100" dirty="0">
              <a:solidFill>
                <a:srgbClr val="0000FF"/>
              </a:solidFill>
            </a:endParaRPr>
          </a:p>
        </p:txBody>
      </p:sp>
      <p:sp>
        <p:nvSpPr>
          <p:cNvPr id="3" name="2 Título"/>
          <p:cNvSpPr>
            <a:spLocks noGrp="1"/>
          </p:cNvSpPr>
          <p:nvPr>
            <p:ph type="title"/>
          </p:nvPr>
        </p:nvSpPr>
        <p:spPr/>
        <p:txBody>
          <a:bodyPr/>
          <a:lstStyle/>
          <a:p>
            <a:endParaRPr lang="es-E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99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26368" y="2276525"/>
            <a:ext cx="8291264" cy="4365104"/>
          </a:xfrm>
        </p:spPr>
        <p:txBody>
          <a:bodyPr/>
          <a:lstStyle/>
          <a:p>
            <a:pPr marL="0" indent="0">
              <a:buNone/>
            </a:pPr>
            <a:r>
              <a:rPr lang="en-GB" sz="2800" dirty="0" smtClean="0"/>
              <a:t>Five levels of risk determining five frequencies of checks:</a:t>
            </a:r>
          </a:p>
          <a:p>
            <a:pPr marL="627063" indent="-627063">
              <a:buFont typeface="Wingdings" panose="05000000000000000000" pitchFamily="2" charset="2"/>
              <a:buChar char="q"/>
            </a:pPr>
            <a:r>
              <a:rPr lang="en-GB" sz="2800" dirty="0" smtClean="0"/>
              <a:t>Minimum,		1 visit per year.</a:t>
            </a:r>
          </a:p>
          <a:p>
            <a:pPr marL="627063" indent="-627063">
              <a:buFont typeface="Wingdings" panose="05000000000000000000" pitchFamily="2" charset="2"/>
              <a:buChar char="q"/>
            </a:pPr>
            <a:r>
              <a:rPr lang="en-GB" sz="2800" dirty="0" smtClean="0"/>
              <a:t>Greatly reduced,	1 visit every 6 months.</a:t>
            </a:r>
          </a:p>
          <a:p>
            <a:pPr marL="627063" indent="-627063">
              <a:buFont typeface="Wingdings" panose="05000000000000000000" pitchFamily="2" charset="2"/>
              <a:buChar char="q"/>
            </a:pPr>
            <a:r>
              <a:rPr lang="en-GB" sz="2800" dirty="0" smtClean="0"/>
              <a:t>Reduced,		1 visit every 3 months.</a:t>
            </a:r>
          </a:p>
          <a:p>
            <a:pPr marL="627063" indent="-627063">
              <a:buFont typeface="Wingdings" panose="05000000000000000000" pitchFamily="2" charset="2"/>
              <a:buChar char="q"/>
            </a:pPr>
            <a:r>
              <a:rPr lang="en-GB" sz="2800" dirty="0" smtClean="0"/>
              <a:t>Medium,		1 visit per month.</a:t>
            </a:r>
          </a:p>
          <a:p>
            <a:pPr marL="627063" indent="-627063">
              <a:buFont typeface="Wingdings" panose="05000000000000000000" pitchFamily="2" charset="2"/>
              <a:buChar char="q"/>
            </a:pPr>
            <a:r>
              <a:rPr lang="en-GB" sz="2800" dirty="0" smtClean="0"/>
              <a:t>High,			1 visit every 15 days.</a:t>
            </a:r>
          </a:p>
          <a:p>
            <a:pPr marL="361950" indent="-361950" eaLnBrk="1" hangingPunct="1">
              <a:buNone/>
            </a:pPr>
            <a:endParaRPr lang="en-GB" sz="2800" dirty="0" smtClean="0"/>
          </a:p>
          <a:p>
            <a:pPr marL="0" indent="0" eaLnBrk="1" hangingPunct="1">
              <a:buNone/>
            </a:pPr>
            <a:r>
              <a:rPr lang="en-GB" sz="2800" dirty="0" smtClean="0"/>
              <a:t> </a:t>
            </a:r>
            <a:endParaRPr lang="en-GB" dirty="0" smtClean="0"/>
          </a:p>
        </p:txBody>
      </p:sp>
      <p:sp>
        <p:nvSpPr>
          <p:cNvPr id="6" name="1 Título"/>
          <p:cNvSpPr txBox="1">
            <a:spLocks/>
          </p:cNvSpPr>
          <p:nvPr/>
        </p:nvSpPr>
        <p:spPr>
          <a:xfrm>
            <a:off x="0" y="1412776"/>
            <a:ext cx="9144000" cy="863749"/>
          </a:xfrm>
          <a:prstGeom prst="rect">
            <a:avLst/>
          </a:prstGeom>
        </p:spPr>
        <p:txBody>
          <a:bodyPr vert="horz" lIns="91440" tIns="45720" rIns="91440" bIns="45720" rtlCol="0" anchor="ctr">
            <a:normAutofit fontScale="97500"/>
          </a:bodyPr>
          <a:lstStyle/>
          <a:p>
            <a:pPr algn="ctr">
              <a:spcBef>
                <a:spcPct val="0"/>
              </a:spcBef>
              <a:defRPr/>
            </a:pPr>
            <a:r>
              <a:rPr lang="en-GB" sz="2800" spc="-100" dirty="0">
                <a:solidFill>
                  <a:srgbClr val="000000"/>
                </a:solidFill>
              </a:rPr>
              <a:t>The risk analysis: </a:t>
            </a:r>
            <a:r>
              <a:rPr lang="en-GB" sz="2800" spc="-100" dirty="0">
                <a:solidFill>
                  <a:srgbClr val="0000FF"/>
                </a:solidFill>
              </a:rPr>
              <a:t>risk level and check frequency </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83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101437"/>
            <a:ext cx="8291264" cy="4365104"/>
          </a:xfrm>
        </p:spPr>
        <p:txBody>
          <a:bodyPr/>
          <a:lstStyle/>
          <a:p>
            <a:pPr marL="274637" lvl="1" indent="0" eaLnBrk="1" hangingPunct="1">
              <a:buNone/>
            </a:pPr>
            <a:endParaRPr lang="en-GB" sz="2800" dirty="0"/>
          </a:p>
          <a:p>
            <a:pPr marL="723900" lvl="1" indent="-449263" eaLnBrk="1" hangingPunct="1">
              <a:spcBef>
                <a:spcPts val="0"/>
              </a:spcBef>
              <a:buFont typeface="Wingdings" panose="05000000000000000000" pitchFamily="2" charset="2"/>
              <a:buChar char="q"/>
            </a:pPr>
            <a:r>
              <a:rPr lang="en-GB" sz="2800" dirty="0" smtClean="0"/>
              <a:t>Internal factors: trader’s </a:t>
            </a:r>
            <a:r>
              <a:rPr lang="en-GB" sz="2800" dirty="0"/>
              <a:t>particular </a:t>
            </a:r>
            <a:r>
              <a:rPr lang="en-GB" sz="2800" dirty="0" smtClean="0"/>
              <a:t>record (situations </a:t>
            </a:r>
            <a:r>
              <a:rPr lang="en-GB" sz="2800" dirty="0"/>
              <a:t>that only affect </a:t>
            </a:r>
            <a:r>
              <a:rPr lang="en-GB" sz="2800" dirty="0" smtClean="0"/>
              <a:t>a single trader).</a:t>
            </a:r>
          </a:p>
          <a:p>
            <a:pPr marL="723900" lvl="1" indent="-449263" eaLnBrk="1" hangingPunct="1">
              <a:spcBef>
                <a:spcPts val="0"/>
              </a:spcBef>
              <a:buFont typeface="Wingdings" panose="05000000000000000000" pitchFamily="2" charset="2"/>
              <a:buChar char="q"/>
            </a:pPr>
            <a:endParaRPr lang="en-GB" sz="2800" dirty="0"/>
          </a:p>
          <a:p>
            <a:pPr marL="723900" lvl="1" indent="-449263" eaLnBrk="1" hangingPunct="1">
              <a:spcBef>
                <a:spcPts val="0"/>
              </a:spcBef>
              <a:buFont typeface="Wingdings" panose="05000000000000000000" pitchFamily="2" charset="2"/>
              <a:buChar char="q"/>
            </a:pPr>
            <a:r>
              <a:rPr lang="en-GB" sz="2800" dirty="0" smtClean="0"/>
              <a:t>External factors: specific </a:t>
            </a:r>
            <a:r>
              <a:rPr lang="en-GB" sz="2800" dirty="0"/>
              <a:t>situations which affect to one or more products and/or specific </a:t>
            </a:r>
            <a:r>
              <a:rPr lang="en-GB" sz="2800" dirty="0" smtClean="0"/>
              <a:t>markets.</a:t>
            </a:r>
            <a:endParaRPr lang="en-GB" sz="2800" dirty="0"/>
          </a:p>
          <a:p>
            <a:pPr marL="723900" lvl="1" indent="-449263" eaLnBrk="1" hangingPunct="1">
              <a:buFont typeface="Wingdings" panose="05000000000000000000" pitchFamily="2" charset="2"/>
              <a:buChar char="q"/>
            </a:pPr>
            <a:endParaRPr lang="en-GB" sz="2800" dirty="0" smtClean="0"/>
          </a:p>
        </p:txBody>
      </p:sp>
      <p:sp>
        <p:nvSpPr>
          <p:cNvPr id="6" name="1 Título"/>
          <p:cNvSpPr txBox="1">
            <a:spLocks/>
          </p:cNvSpPr>
          <p:nvPr/>
        </p:nvSpPr>
        <p:spPr>
          <a:xfrm>
            <a:off x="107504" y="1225525"/>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5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1032" y="2060674"/>
            <a:ext cx="8712968" cy="4365104"/>
          </a:xfrm>
        </p:spPr>
        <p:txBody>
          <a:bodyPr/>
          <a:lstStyle/>
          <a:p>
            <a:pPr marL="11113" lvl="1" indent="0" eaLnBrk="1" hangingPunct="1">
              <a:buNone/>
            </a:pPr>
            <a:r>
              <a:rPr lang="en-GB" sz="2800" dirty="0" smtClean="0"/>
              <a:t>External factors that affect the produce:</a:t>
            </a:r>
          </a:p>
          <a:p>
            <a:pPr marL="371475" lvl="0" indent="-371475">
              <a:buFont typeface="Wingdings" panose="05000000000000000000" pitchFamily="2" charset="2"/>
              <a:buChar char="q"/>
              <a:tabLst>
                <a:tab pos="371475" algn="l"/>
              </a:tabLst>
            </a:pPr>
            <a:r>
              <a:rPr lang="en-GB" dirty="0"/>
              <a:t>Initial or closing periods of the campaign </a:t>
            </a:r>
            <a:endParaRPr lang="en-GB" dirty="0" smtClean="0"/>
          </a:p>
          <a:p>
            <a:pPr marL="371475" indent="-371475">
              <a:buFont typeface="Wingdings" panose="05000000000000000000" pitchFamily="2" charset="2"/>
              <a:buChar char="q"/>
              <a:tabLst>
                <a:tab pos="371475" algn="l"/>
              </a:tabLst>
            </a:pPr>
            <a:r>
              <a:rPr lang="en-GB" dirty="0"/>
              <a:t>Specific problems related </a:t>
            </a:r>
            <a:r>
              <a:rPr lang="en-GB" dirty="0" smtClean="0"/>
              <a:t> to </a:t>
            </a:r>
            <a:r>
              <a:rPr lang="en-GB" dirty="0"/>
              <a:t>a product or </a:t>
            </a:r>
            <a:r>
              <a:rPr lang="en-GB" dirty="0" smtClean="0"/>
              <a:t>to a </a:t>
            </a:r>
            <a:r>
              <a:rPr lang="en-GB" dirty="0"/>
              <a:t>specific origin </a:t>
            </a:r>
            <a:r>
              <a:rPr lang="en-GB" dirty="0" smtClean="0"/>
              <a:t>(pesticides</a:t>
            </a:r>
            <a:r>
              <a:rPr lang="en-GB" dirty="0"/>
              <a:t>, negative publicity </a:t>
            </a:r>
            <a:r>
              <a:rPr lang="en-GB" dirty="0" smtClean="0"/>
              <a:t>campaigns, etc.)  </a:t>
            </a:r>
          </a:p>
          <a:p>
            <a:pPr marL="371475" lvl="0" indent="-371475">
              <a:buFont typeface="Wingdings" panose="05000000000000000000" pitchFamily="2" charset="2"/>
              <a:buChar char="q"/>
              <a:tabLst>
                <a:tab pos="371475" algn="l"/>
              </a:tabLst>
            </a:pPr>
            <a:r>
              <a:rPr lang="en-GB" dirty="0"/>
              <a:t>Adverse climatic circumstances in origin (frosts, intense rains, heat waves, etc.)  </a:t>
            </a:r>
            <a:endParaRPr lang="es-ES" dirty="0"/>
          </a:p>
          <a:p>
            <a:pPr marL="371475" lvl="0" indent="-371475">
              <a:buFont typeface="Wingdings" panose="05000000000000000000" pitchFamily="2" charset="2"/>
              <a:buChar char="q"/>
            </a:pPr>
            <a:r>
              <a:rPr lang="en-GB" dirty="0" smtClean="0"/>
              <a:t>Pest </a:t>
            </a:r>
            <a:r>
              <a:rPr lang="en-GB" dirty="0"/>
              <a:t>and diseases which seriously affect the </a:t>
            </a:r>
            <a:r>
              <a:rPr lang="en-GB" dirty="0" smtClean="0"/>
              <a:t>quality</a:t>
            </a:r>
          </a:p>
          <a:p>
            <a:pPr marL="371475" lvl="0" indent="-371475">
              <a:buFont typeface="Wingdings" panose="05000000000000000000" pitchFamily="2" charset="2"/>
              <a:buChar char="q"/>
            </a:pPr>
            <a:r>
              <a:rPr lang="en-GB" dirty="0"/>
              <a:t>Serious problems </a:t>
            </a:r>
            <a:r>
              <a:rPr lang="en-GB" dirty="0" smtClean="0"/>
              <a:t>at </a:t>
            </a:r>
            <a:r>
              <a:rPr lang="en-GB" dirty="0"/>
              <a:t>the destination markets (oversupplying, decline in </a:t>
            </a:r>
            <a:r>
              <a:rPr lang="en-GB" dirty="0" smtClean="0"/>
              <a:t>consumption, </a:t>
            </a:r>
            <a:r>
              <a:rPr lang="en-GB" dirty="0"/>
              <a:t>etc</a:t>
            </a:r>
            <a:r>
              <a:rPr lang="en-GB" dirty="0" smtClean="0"/>
              <a:t>.)</a:t>
            </a:r>
          </a:p>
          <a:p>
            <a:pPr marL="371475" lvl="0" indent="-371475">
              <a:buFont typeface="Wingdings" panose="05000000000000000000" pitchFamily="2" charset="2"/>
              <a:buChar char="q"/>
            </a:pPr>
            <a:r>
              <a:rPr lang="en-GB" dirty="0"/>
              <a:t>P</a:t>
            </a:r>
            <a:r>
              <a:rPr lang="en-GB" dirty="0" smtClean="0"/>
              <a:t>roblems </a:t>
            </a:r>
            <a:r>
              <a:rPr lang="en-GB" dirty="0"/>
              <a:t>with </a:t>
            </a:r>
            <a:r>
              <a:rPr lang="en-GB" dirty="0" smtClean="0"/>
              <a:t>transport </a:t>
            </a:r>
            <a:r>
              <a:rPr lang="en-GB" dirty="0"/>
              <a:t>and/or distribution </a:t>
            </a:r>
            <a:r>
              <a:rPr lang="en-GB" dirty="0" smtClean="0"/>
              <a:t>(strikes…)</a:t>
            </a:r>
            <a:endParaRPr lang="es-ES" dirty="0"/>
          </a:p>
        </p:txBody>
      </p:sp>
      <p:sp>
        <p:nvSpPr>
          <p:cNvPr id="6" name="1 Título"/>
          <p:cNvSpPr txBox="1">
            <a:spLocks/>
          </p:cNvSpPr>
          <p:nvPr/>
        </p:nvSpPr>
        <p:spPr>
          <a:xfrm>
            <a:off x="0" y="1196925"/>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545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060848"/>
            <a:ext cx="8435280" cy="4104456"/>
          </a:xfrm>
        </p:spPr>
        <p:txBody>
          <a:bodyPr/>
          <a:lstStyle/>
          <a:p>
            <a:pPr marL="11113" lvl="1" indent="0" eaLnBrk="1" hangingPunct="1">
              <a:buNone/>
            </a:pPr>
            <a:r>
              <a:rPr lang="en-GB" sz="2800" dirty="0" smtClean="0"/>
              <a:t>Internal factors (trader’s particular record):</a:t>
            </a:r>
          </a:p>
          <a:p>
            <a:pPr marL="549275" lvl="1" indent="-549275" eaLnBrk="1" hangingPunct="1">
              <a:spcBef>
                <a:spcPts val="600"/>
              </a:spcBef>
              <a:spcAft>
                <a:spcPts val="600"/>
              </a:spcAft>
              <a:buFont typeface="Wingdings" panose="05000000000000000000" pitchFamily="2" charset="2"/>
              <a:buChar char="q"/>
            </a:pPr>
            <a:r>
              <a:rPr lang="en-GB" sz="2800" dirty="0" smtClean="0"/>
              <a:t>If there have been the following findings of NCN,</a:t>
            </a:r>
          </a:p>
          <a:p>
            <a:pPr marL="822325" lvl="2" indent="-549275" eaLnBrk="1" hangingPunct="1">
              <a:spcBef>
                <a:spcPts val="0"/>
              </a:spcBef>
              <a:buFont typeface="Wingdings" panose="05000000000000000000" pitchFamily="2" charset="2"/>
              <a:buChar char="§"/>
            </a:pPr>
            <a:r>
              <a:rPr lang="en-GB" sz="2600" dirty="0" smtClean="0"/>
              <a:t>2 or more NCN (&lt; than 3000 tm/campaign)</a:t>
            </a:r>
          </a:p>
          <a:p>
            <a:pPr marL="822325" lvl="2" indent="-549275" eaLnBrk="1" hangingPunct="1">
              <a:spcBef>
                <a:spcPts val="0"/>
              </a:spcBef>
              <a:buFont typeface="Wingdings" panose="05000000000000000000" pitchFamily="2" charset="2"/>
              <a:buChar char="§"/>
            </a:pPr>
            <a:r>
              <a:rPr lang="en-GB" sz="2600" dirty="0" smtClean="0"/>
              <a:t>4 or more NCN (3000 – 25000 tm/campaign)</a:t>
            </a:r>
          </a:p>
          <a:p>
            <a:pPr marL="822325" lvl="2" indent="-549275" eaLnBrk="1" hangingPunct="1">
              <a:spcBef>
                <a:spcPts val="0"/>
              </a:spcBef>
              <a:buFont typeface="Wingdings" panose="05000000000000000000" pitchFamily="2" charset="2"/>
              <a:buChar char="§"/>
            </a:pPr>
            <a:r>
              <a:rPr lang="en-GB" sz="2600" dirty="0" smtClean="0"/>
              <a:t>6 or more NCN (&gt; than 25000 tm/campaign)</a:t>
            </a:r>
          </a:p>
          <a:p>
            <a:pPr marL="274637" lvl="1" indent="0" eaLnBrk="1" hangingPunct="1">
              <a:spcBef>
                <a:spcPts val="0"/>
              </a:spcBef>
              <a:buNone/>
            </a:pPr>
            <a:endParaRPr lang="en-GB" sz="2800" dirty="0"/>
          </a:p>
          <a:p>
            <a:pPr marL="549275" lvl="1" indent="-549275" eaLnBrk="1" hangingPunct="1">
              <a:spcBef>
                <a:spcPts val="0"/>
              </a:spcBef>
              <a:buFont typeface="Wingdings" panose="05000000000000000000" pitchFamily="2" charset="2"/>
              <a:buChar char="q"/>
            </a:pPr>
            <a:r>
              <a:rPr lang="en-GB" sz="2800" dirty="0" smtClean="0"/>
              <a:t>the </a:t>
            </a:r>
            <a:r>
              <a:rPr lang="en-GB" sz="2800" dirty="0"/>
              <a:t>trader involved will </a:t>
            </a:r>
            <a:r>
              <a:rPr lang="en-GB" sz="2800" dirty="0" smtClean="0"/>
              <a:t>pass </a:t>
            </a:r>
            <a:r>
              <a:rPr lang="en-GB" sz="2800" dirty="0"/>
              <a:t>to the check frequency immediately </a:t>
            </a:r>
            <a:r>
              <a:rPr lang="en-GB" sz="2800" dirty="0" smtClean="0"/>
              <a:t>above.</a:t>
            </a:r>
          </a:p>
        </p:txBody>
      </p:sp>
      <p:sp>
        <p:nvSpPr>
          <p:cNvPr id="6" name="1 Título"/>
          <p:cNvSpPr txBox="1">
            <a:spLocks/>
          </p:cNvSpPr>
          <p:nvPr/>
        </p:nvSpPr>
        <p:spPr>
          <a:xfrm>
            <a:off x="0" y="1052736"/>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04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27358" y="2019715"/>
            <a:ext cx="8713092" cy="4365104"/>
          </a:xfrm>
        </p:spPr>
        <p:txBody>
          <a:bodyPr/>
          <a:lstStyle/>
          <a:p>
            <a:pPr marL="11113" lvl="1" indent="0" eaLnBrk="1" hangingPunct="1">
              <a:spcAft>
                <a:spcPts val="1200"/>
              </a:spcAft>
              <a:buNone/>
            </a:pPr>
            <a:r>
              <a:rPr lang="en-GB" sz="2800" dirty="0" smtClean="0"/>
              <a:t>The trader will return </a:t>
            </a:r>
            <a:r>
              <a:rPr lang="en-GB" sz="2800" dirty="0"/>
              <a:t>to the previous initial </a:t>
            </a:r>
            <a:r>
              <a:rPr lang="en-GB" sz="2800" dirty="0" smtClean="0"/>
              <a:t>frequency:</a:t>
            </a:r>
          </a:p>
          <a:p>
            <a:pPr marL="549275" lvl="1" indent="-549275" eaLnBrk="1" hangingPunct="1">
              <a:spcBef>
                <a:spcPts val="0"/>
              </a:spcBef>
              <a:spcAft>
                <a:spcPts val="1200"/>
              </a:spcAft>
              <a:buFont typeface="Wingdings" panose="05000000000000000000" pitchFamily="2" charset="2"/>
              <a:buChar char="q"/>
            </a:pPr>
            <a:r>
              <a:rPr lang="en-GB" sz="2800" dirty="0"/>
              <a:t>a</a:t>
            </a:r>
            <a:r>
              <a:rPr lang="en-GB" sz="2800" dirty="0" smtClean="0"/>
              <a:t>utomatically, when 3 </a:t>
            </a:r>
            <a:r>
              <a:rPr lang="en-GB" sz="2800" dirty="0"/>
              <a:t>or more conformity checks </a:t>
            </a:r>
            <a:r>
              <a:rPr lang="en-GB" sz="2800" dirty="0" smtClean="0"/>
              <a:t>without </a:t>
            </a:r>
            <a:r>
              <a:rPr lang="en-GB" sz="2800" dirty="0"/>
              <a:t>negative </a:t>
            </a:r>
            <a:r>
              <a:rPr lang="en-GB" sz="2800" dirty="0" smtClean="0"/>
              <a:t>results have occurred, or</a:t>
            </a:r>
          </a:p>
          <a:p>
            <a:pPr marL="549275" lvl="1" indent="-549275" eaLnBrk="1" hangingPunct="1">
              <a:spcBef>
                <a:spcPts val="0"/>
              </a:spcBef>
              <a:spcAft>
                <a:spcPts val="1200"/>
              </a:spcAft>
              <a:buFont typeface="Wingdings" panose="05000000000000000000" pitchFamily="2" charset="2"/>
              <a:buChar char="q"/>
            </a:pPr>
            <a:r>
              <a:rPr lang="en-GB" sz="2800" dirty="0" smtClean="0"/>
              <a:t>through </a:t>
            </a:r>
            <a:r>
              <a:rPr lang="en-GB" sz="2800" dirty="0"/>
              <a:t>a motivated decision by the competent </a:t>
            </a:r>
            <a:r>
              <a:rPr lang="en-GB" sz="2800" dirty="0" smtClean="0"/>
              <a:t>inspection body:</a:t>
            </a:r>
          </a:p>
          <a:p>
            <a:pPr marL="1084263" lvl="2" indent="-549275" defTabSz="1176338" eaLnBrk="1" hangingPunct="1">
              <a:spcBef>
                <a:spcPts val="0"/>
              </a:spcBef>
              <a:buFont typeface="Wingdings" panose="05000000000000000000" pitchFamily="2" charset="2"/>
              <a:buChar char="§"/>
            </a:pPr>
            <a:r>
              <a:rPr lang="en-GB" sz="2800" dirty="0" smtClean="0"/>
              <a:t>at </a:t>
            </a:r>
            <a:r>
              <a:rPr lang="en-GB" sz="2800" dirty="0"/>
              <a:t>an individual or collective </a:t>
            </a:r>
            <a:r>
              <a:rPr lang="en-GB" sz="2800" dirty="0" smtClean="0"/>
              <a:t>level, or </a:t>
            </a:r>
          </a:p>
          <a:p>
            <a:pPr marL="1084263" lvl="2" indent="-549275" defTabSz="1176338" eaLnBrk="1" hangingPunct="1">
              <a:spcBef>
                <a:spcPts val="0"/>
              </a:spcBef>
              <a:buFont typeface="Wingdings" panose="05000000000000000000" pitchFamily="2" charset="2"/>
              <a:buChar char="§"/>
            </a:pPr>
            <a:r>
              <a:rPr lang="en-GB" sz="2800" dirty="0" smtClean="0"/>
              <a:t>when </a:t>
            </a:r>
            <a:r>
              <a:rPr lang="en-GB" sz="2800" dirty="0"/>
              <a:t>the marketing campaign </a:t>
            </a:r>
            <a:r>
              <a:rPr lang="en-GB" sz="2800" dirty="0" smtClean="0"/>
              <a:t>has </a:t>
            </a:r>
            <a:r>
              <a:rPr lang="en-GB" sz="2800" dirty="0"/>
              <a:t>been concluded. </a:t>
            </a:r>
            <a:endParaRPr lang="en-GB" sz="2800" dirty="0" smtClean="0"/>
          </a:p>
        </p:txBody>
      </p:sp>
      <p:sp>
        <p:nvSpPr>
          <p:cNvPr id="6" name="1 Título"/>
          <p:cNvSpPr txBox="1">
            <a:spLocks/>
          </p:cNvSpPr>
          <p:nvPr/>
        </p:nvSpPr>
        <p:spPr>
          <a:xfrm>
            <a:off x="173668" y="1155966"/>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200" spc="-100" dirty="0">
                <a:solidFill>
                  <a:srgbClr val="000000"/>
                </a:solidFill>
              </a:rPr>
              <a:t>The risk analysis: </a:t>
            </a:r>
            <a:r>
              <a:rPr lang="en-GB" sz="3200" spc="-100" dirty="0">
                <a:solidFill>
                  <a:srgbClr val="0000FF"/>
                </a:solidFill>
              </a:rPr>
              <a:t>return to the initial frequency</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99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0908" y="2492896"/>
            <a:ext cx="8713092" cy="4032448"/>
          </a:xfrm>
        </p:spPr>
        <p:txBody>
          <a:bodyPr/>
          <a:lstStyle/>
          <a:p>
            <a:pPr marL="360363" lvl="1" indent="-349250" eaLnBrk="1" hangingPunct="1">
              <a:spcAft>
                <a:spcPts val="1200"/>
              </a:spcAft>
              <a:buFont typeface="Wingdings" pitchFamily="2" charset="2"/>
              <a:buChar char="q"/>
            </a:pPr>
            <a:r>
              <a:rPr lang="en-GB" sz="2400" dirty="0" smtClean="0"/>
              <a:t>The conformity certificate is compulsory for customs clearance, both for import and export from/to third countries.</a:t>
            </a:r>
          </a:p>
          <a:p>
            <a:pPr marL="360363" lvl="1" indent="-349250" eaLnBrk="1" hangingPunct="1">
              <a:spcAft>
                <a:spcPts val="1200"/>
              </a:spcAft>
              <a:buFont typeface="Wingdings" pitchFamily="2" charset="2"/>
              <a:buChar char="q"/>
            </a:pPr>
            <a:r>
              <a:rPr lang="en-GB" sz="2400" dirty="0" smtClean="0"/>
              <a:t>But it is not possible to check every consignment for conformity.</a:t>
            </a:r>
          </a:p>
          <a:p>
            <a:pPr marL="360363" lvl="1" indent="-349250" eaLnBrk="1" hangingPunct="1">
              <a:spcAft>
                <a:spcPts val="1200"/>
              </a:spcAft>
              <a:buFont typeface="Wingdings" pitchFamily="2" charset="2"/>
              <a:buChar char="q"/>
            </a:pPr>
            <a:r>
              <a:rPr lang="en-GB" sz="2400" dirty="0" smtClean="0"/>
              <a:t>As a general rule, the basic check frequency is:</a:t>
            </a:r>
          </a:p>
          <a:p>
            <a:pPr marL="360363" lvl="1" indent="-349250" eaLnBrk="1" hangingPunct="1">
              <a:spcAft>
                <a:spcPts val="1200"/>
              </a:spcAft>
              <a:buNone/>
            </a:pPr>
            <a:r>
              <a:rPr lang="en-GB" sz="2800" dirty="0" smtClean="0"/>
              <a:t> </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 and import </a:t>
            </a:r>
            <a:r>
              <a:rPr lang="en-GB" sz="3600" spc="-100" dirty="0">
                <a:solidFill>
                  <a:srgbClr val="0000FF"/>
                </a:solidFill>
              </a:rPr>
              <a:t>level</a:t>
            </a:r>
            <a:endParaRPr lang="en-GB" sz="4000" spc="-100" dirty="0">
              <a:solidFill>
                <a:srgbClr val="0000FF"/>
              </a:solidFill>
            </a:endParaRPr>
          </a:p>
        </p:txBody>
      </p:sp>
      <p:graphicFrame>
        <p:nvGraphicFramePr>
          <p:cNvPr id="7" name="6 Tabla"/>
          <p:cNvGraphicFramePr>
            <a:graphicFrameLocks noGrp="1"/>
          </p:cNvGraphicFramePr>
          <p:nvPr/>
        </p:nvGraphicFramePr>
        <p:xfrm>
          <a:off x="1115616" y="5013176"/>
          <a:ext cx="6888088" cy="1402080"/>
        </p:xfrm>
        <a:graphic>
          <a:graphicData uri="http://schemas.openxmlformats.org/drawingml/2006/table">
            <a:tbl>
              <a:tblPr firstRow="1" bandRow="1">
                <a:tableStyleId>{5C22544A-7EE6-4342-B048-85BDC9FD1C3A}</a:tableStyleId>
              </a:tblPr>
              <a:tblGrid>
                <a:gridCol w="2952328"/>
                <a:gridCol w="1944216"/>
                <a:gridCol w="1991544"/>
              </a:tblGrid>
              <a:tr h="370840">
                <a:tc>
                  <a:txBody>
                    <a:bodyPr/>
                    <a:lstStyle/>
                    <a:p>
                      <a:endParaRPr lang="en-GB" noProof="0" dirty="0"/>
                    </a:p>
                  </a:txBody>
                  <a:tcPr/>
                </a:tc>
                <a:tc>
                  <a:txBody>
                    <a:bodyPr/>
                    <a:lstStyle/>
                    <a:p>
                      <a:pPr algn="ctr"/>
                      <a:r>
                        <a:rPr lang="en-GB" sz="2000" noProof="0" dirty="0" smtClean="0"/>
                        <a:t>Import</a:t>
                      </a:r>
                      <a:endParaRPr lang="en-GB" sz="2000" noProof="0" dirty="0"/>
                    </a:p>
                  </a:txBody>
                  <a:tcPr/>
                </a:tc>
                <a:tc>
                  <a:txBody>
                    <a:bodyPr/>
                    <a:lstStyle/>
                    <a:p>
                      <a:pPr algn="ctr"/>
                      <a:r>
                        <a:rPr lang="en-GB" sz="2000" noProof="0" dirty="0" smtClean="0"/>
                        <a:t>Export</a:t>
                      </a:r>
                      <a:endParaRPr lang="en-GB" sz="2000" noProof="0" dirty="0"/>
                    </a:p>
                  </a:txBody>
                  <a:tcPr/>
                </a:tc>
              </a:tr>
              <a:tr h="370840">
                <a:tc>
                  <a:txBody>
                    <a:bodyPr/>
                    <a:lstStyle/>
                    <a:p>
                      <a:pPr algn="ctr"/>
                      <a:r>
                        <a:rPr lang="en-GB" sz="2000" b="1" noProof="0" dirty="0" smtClean="0"/>
                        <a:t>Minimum % </a:t>
                      </a:r>
                    </a:p>
                    <a:p>
                      <a:pPr algn="ctr"/>
                      <a:r>
                        <a:rPr lang="en-GB" sz="2000" b="1" noProof="0" dirty="0" smtClean="0"/>
                        <a:t>of conformity</a:t>
                      </a:r>
                      <a:r>
                        <a:rPr lang="en-GB" sz="2000" b="1" baseline="0" noProof="0" dirty="0" smtClean="0"/>
                        <a:t> checks (physical)</a:t>
                      </a:r>
                      <a:endParaRPr lang="en-GB" sz="2000" b="1" noProof="0" dirty="0"/>
                    </a:p>
                  </a:txBody>
                  <a:tcPr/>
                </a:tc>
                <a:tc>
                  <a:txBody>
                    <a:bodyPr/>
                    <a:lstStyle/>
                    <a:p>
                      <a:pPr algn="ctr"/>
                      <a:endParaRPr lang="es-ES" sz="2000" dirty="0" smtClean="0"/>
                    </a:p>
                    <a:p>
                      <a:pPr algn="ctr"/>
                      <a:r>
                        <a:rPr lang="es-ES" sz="2000" dirty="0" smtClean="0"/>
                        <a:t>80 %</a:t>
                      </a:r>
                      <a:endParaRPr lang="es-ES" sz="2000" dirty="0"/>
                    </a:p>
                  </a:txBody>
                  <a:tcPr/>
                </a:tc>
                <a:tc>
                  <a:txBody>
                    <a:bodyPr/>
                    <a:lstStyle/>
                    <a:p>
                      <a:pPr algn="ctr"/>
                      <a:endParaRPr lang="es-ES" sz="2000" dirty="0" smtClean="0"/>
                    </a:p>
                    <a:p>
                      <a:pPr algn="ctr"/>
                      <a:r>
                        <a:rPr lang="es-ES" sz="2000" dirty="0" smtClean="0"/>
                        <a:t>50 %</a:t>
                      </a:r>
                      <a:endParaRPr lang="es-ES" sz="2000" dirty="0"/>
                    </a:p>
                  </a:txBody>
                  <a:tcPr/>
                </a:tc>
              </a:tr>
            </a:tbl>
          </a:graphicData>
        </a:graphic>
      </p:graphicFrame>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83344"/>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57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52528" y="2348880"/>
            <a:ext cx="8713092" cy="4608512"/>
          </a:xfrm>
        </p:spPr>
        <p:txBody>
          <a:bodyPr/>
          <a:lstStyle/>
          <a:p>
            <a:pPr marL="360363" lvl="1" indent="-349250" eaLnBrk="1" hangingPunct="1">
              <a:spcAft>
                <a:spcPts val="1200"/>
              </a:spcAft>
              <a:buFont typeface="Wingdings" pitchFamily="2" charset="2"/>
              <a:buChar char="q"/>
            </a:pPr>
            <a:r>
              <a:rPr lang="en-GB" sz="2400" dirty="0" smtClean="0"/>
              <a:t>The initial minimum frequency of physical controls is based on </a:t>
            </a:r>
            <a:r>
              <a:rPr lang="en-GB" sz="2400" u="sng" dirty="0" smtClean="0"/>
              <a:t>the type of trader </a:t>
            </a:r>
            <a:r>
              <a:rPr lang="en-GB" sz="2400" dirty="0" smtClean="0"/>
              <a:t>according to its self checking quality system:</a:t>
            </a:r>
          </a:p>
        </p:txBody>
      </p:sp>
      <p:sp>
        <p:nvSpPr>
          <p:cNvPr id="6" name="1 Título"/>
          <p:cNvSpPr txBox="1">
            <a:spLocks/>
          </p:cNvSpPr>
          <p:nvPr/>
        </p:nvSpPr>
        <p:spPr>
          <a:xfrm>
            <a:off x="145148" y="1585553"/>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840924483"/>
              </p:ext>
            </p:extLst>
          </p:nvPr>
        </p:nvGraphicFramePr>
        <p:xfrm>
          <a:off x="395534" y="3789040"/>
          <a:ext cx="8424937" cy="2931016"/>
        </p:xfrm>
        <a:graphic>
          <a:graphicData uri="http://schemas.openxmlformats.org/drawingml/2006/table">
            <a:tbl>
              <a:tblPr firstRow="1" bandRow="1">
                <a:tableStyleId>{5C22544A-7EE6-4342-B048-85BDC9FD1C3A}</a:tableStyleId>
              </a:tblPr>
              <a:tblGrid>
                <a:gridCol w="3003674"/>
                <a:gridCol w="2487580"/>
                <a:gridCol w="2933683"/>
              </a:tblGrid>
              <a:tr h="510482">
                <a:tc gridSpan="3">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r>
              <a:tr h="713654">
                <a:tc>
                  <a:txBody>
                    <a:bodyPr/>
                    <a:lstStyle/>
                    <a:p>
                      <a:pPr algn="l"/>
                      <a:r>
                        <a:rPr lang="en-GB" sz="2000" b="1" noProof="0" dirty="0" smtClean="0">
                          <a:solidFill>
                            <a:srgbClr val="0000FF"/>
                          </a:solidFill>
                        </a:rPr>
                        <a:t>Frequency of visits allocated to the trader</a:t>
                      </a:r>
                    </a:p>
                  </a:txBody>
                  <a:tcPr/>
                </a:tc>
                <a:tc>
                  <a:txBody>
                    <a:bodyPr/>
                    <a:lstStyle/>
                    <a:p>
                      <a:pPr algn="ctr"/>
                      <a:r>
                        <a:rPr lang="en-GB" sz="2000" b="1" noProof="0" dirty="0" smtClean="0"/>
                        <a:t>Type A </a:t>
                      </a:r>
                    </a:p>
                    <a:p>
                      <a:pPr algn="ctr"/>
                      <a:r>
                        <a:rPr lang="en-GB" sz="2000" b="1" noProof="0" dirty="0" smtClean="0"/>
                        <a:t>(Approved traders)</a:t>
                      </a:r>
                      <a:endParaRPr lang="en-GB" sz="2000" b="1" noProof="0" dirty="0"/>
                    </a:p>
                  </a:txBody>
                  <a:tcPr/>
                </a:tc>
                <a:tc>
                  <a:txBody>
                    <a:bodyPr/>
                    <a:lstStyle/>
                    <a:p>
                      <a:pPr algn="ctr"/>
                      <a:r>
                        <a:rPr lang="en-GB" sz="2000" b="1" noProof="0" dirty="0" smtClean="0"/>
                        <a:t>Types B, C, D</a:t>
                      </a:r>
                    </a:p>
                    <a:p>
                      <a:pPr algn="ctr"/>
                      <a:r>
                        <a:rPr lang="en-GB" sz="2000" b="1" noProof="0" dirty="0" smtClean="0"/>
                        <a:t>(Unapproved traders)</a:t>
                      </a:r>
                      <a:endParaRPr lang="en-GB" sz="2000" b="1" noProof="0" dirty="0"/>
                    </a:p>
                  </a:txBody>
                  <a:tcPr/>
                </a:tc>
              </a:tr>
              <a:tr h="510482">
                <a:tc>
                  <a:txBody>
                    <a:bodyPr/>
                    <a:lstStyle/>
                    <a:p>
                      <a:pPr marL="627063" indent="-627063">
                        <a:buFont typeface="Wingdings" panose="05000000000000000000" pitchFamily="2" charset="2"/>
                        <a:buNone/>
                      </a:pPr>
                      <a:r>
                        <a:rPr lang="en-GB" sz="2000" b="1" dirty="0" smtClean="0">
                          <a:solidFill>
                            <a:srgbClr val="0000FF"/>
                          </a:solidFill>
                        </a:rPr>
                        <a:t>Minimum	</a:t>
                      </a:r>
                    </a:p>
                    <a:p>
                      <a:pPr marL="627063" indent="-627063">
                        <a:buFont typeface="Wingdings" panose="05000000000000000000" pitchFamily="2" charset="2"/>
                        <a:buNone/>
                      </a:pPr>
                      <a:r>
                        <a:rPr lang="en-GB" sz="2000" b="1" dirty="0" smtClean="0">
                          <a:solidFill>
                            <a:srgbClr val="0000FF"/>
                          </a:solidFill>
                        </a:rPr>
                        <a:t>Greatly reduced	</a:t>
                      </a:r>
                    </a:p>
                    <a:p>
                      <a:pPr marL="627063" indent="-627063">
                        <a:buFont typeface="Wingdings" panose="05000000000000000000" pitchFamily="2" charset="2"/>
                        <a:buNone/>
                      </a:pPr>
                      <a:r>
                        <a:rPr lang="en-GB" sz="2000" b="1" dirty="0" smtClean="0">
                          <a:solidFill>
                            <a:srgbClr val="0000FF"/>
                          </a:solidFill>
                        </a:rPr>
                        <a:t>Reduced	</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60%</a:t>
                      </a:r>
                      <a:endParaRPr lang="en-GB" sz="2000" noProof="0" dirty="0"/>
                    </a:p>
                  </a:txBody>
                  <a:tcPr/>
                </a:tc>
                <a:tc>
                  <a:txBody>
                    <a:bodyPr/>
                    <a:lstStyle/>
                    <a:p>
                      <a:pPr algn="ctr"/>
                      <a:endParaRPr lang="en-GB" sz="2000" noProof="0" dirty="0" smtClean="0"/>
                    </a:p>
                    <a:p>
                      <a:pPr algn="ctr"/>
                      <a:r>
                        <a:rPr lang="en-GB" sz="2000" noProof="0" dirty="0" smtClean="0"/>
                        <a:t>70%</a:t>
                      </a:r>
                      <a:endParaRPr lang="en-GB" sz="2000" noProof="0" dirty="0"/>
                    </a:p>
                  </a:txBody>
                  <a:tcPr/>
                </a:tc>
              </a:tr>
              <a:tr h="510482">
                <a:tc>
                  <a:txBody>
                    <a:bodyPr/>
                    <a:lstStyle/>
                    <a:p>
                      <a:r>
                        <a:rPr lang="en-GB" sz="2000" b="1" dirty="0" smtClean="0">
                          <a:solidFill>
                            <a:srgbClr val="0000FF"/>
                          </a:solidFill>
                        </a:rPr>
                        <a:t>Medium 	</a:t>
                      </a:r>
                    </a:p>
                    <a:p>
                      <a:r>
                        <a:rPr lang="en-GB" sz="2000" b="1" dirty="0" smtClean="0">
                          <a:solidFill>
                            <a:srgbClr val="0000FF"/>
                          </a:solidFill>
                        </a:rPr>
                        <a:t>High</a:t>
                      </a:r>
                      <a:endParaRPr lang="en-GB" sz="2000" b="1" noProof="0" dirty="0">
                        <a:solidFill>
                          <a:srgbClr val="0000FF"/>
                        </a:solidFill>
                      </a:endParaRPr>
                    </a:p>
                  </a:txBody>
                  <a:tcPr/>
                </a:tc>
                <a:tc>
                  <a:txBody>
                    <a:bodyPr/>
                    <a:lstStyle/>
                    <a:p>
                      <a:pPr algn="ctr"/>
                      <a:r>
                        <a:rPr lang="en-GB" sz="2000" noProof="0" dirty="0" smtClean="0"/>
                        <a:t>70%</a:t>
                      </a:r>
                      <a:endParaRPr lang="en-GB" sz="2000" noProof="0" dirty="0"/>
                    </a:p>
                  </a:txBody>
                  <a:tcPr anchor="ctr"/>
                </a:tc>
                <a:tc>
                  <a:txBody>
                    <a:bodyPr/>
                    <a:lstStyle/>
                    <a:p>
                      <a:pPr algn="ctr"/>
                      <a:r>
                        <a:rPr lang="en-GB" sz="2000" noProof="0" dirty="0" smtClean="0"/>
                        <a:t>100%</a:t>
                      </a:r>
                      <a:endParaRPr lang="en-GB" sz="2000" noProof="0" dirty="0"/>
                    </a:p>
                  </a:txBody>
                  <a:tcPr anchor="ctr"/>
                </a:tc>
              </a:tr>
            </a:tbl>
          </a:graphicData>
        </a:graphic>
      </p:graphicFrame>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99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0908" y="2492896"/>
            <a:ext cx="8713092" cy="4032448"/>
          </a:xfrm>
        </p:spPr>
        <p:txBody>
          <a:bodyPr/>
          <a:lstStyle/>
          <a:p>
            <a:pPr marL="360363" lvl="1" indent="-349250" eaLnBrk="1" hangingPunct="1">
              <a:spcAft>
                <a:spcPts val="1200"/>
              </a:spcAft>
              <a:buFont typeface="Wingdings" pitchFamily="2" charset="2"/>
              <a:buChar char="q"/>
            </a:pPr>
            <a:r>
              <a:rPr lang="en-GB" sz="2600" dirty="0" smtClean="0"/>
              <a:t>The final frequency of physical controls is based on </a:t>
            </a:r>
            <a:r>
              <a:rPr lang="en-GB" sz="2600" u="sng" dirty="0" smtClean="0"/>
              <a:t>the type of product</a:t>
            </a:r>
            <a:r>
              <a:rPr lang="en-GB" sz="2600" dirty="0" smtClean="0"/>
              <a:t>:</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934225994"/>
              </p:ext>
            </p:extLst>
          </p:nvPr>
        </p:nvGraphicFramePr>
        <p:xfrm>
          <a:off x="539552" y="3429000"/>
          <a:ext cx="8424937" cy="3235816"/>
        </p:xfrm>
        <a:graphic>
          <a:graphicData uri="http://schemas.openxmlformats.org/drawingml/2006/table">
            <a:tbl>
              <a:tblPr firstRow="1" bandRow="1">
                <a:tableStyleId>{5C22544A-7EE6-4342-B048-85BDC9FD1C3A}</a:tableStyleId>
              </a:tblPr>
              <a:tblGrid>
                <a:gridCol w="2592289"/>
                <a:gridCol w="1872208"/>
                <a:gridCol w="1958473"/>
                <a:gridCol w="2001967"/>
              </a:tblGrid>
              <a:tr h="510482">
                <a:tc gridSpan="4">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c hMerge="1">
                  <a:txBody>
                    <a:bodyPr/>
                    <a:lstStyle/>
                    <a:p>
                      <a:pPr algn="ctr"/>
                      <a:endParaRPr lang="en-GB" sz="2000" noProof="0" dirty="0"/>
                    </a:p>
                  </a:txBody>
                  <a:tcPr/>
                </a:tc>
              </a:tr>
              <a:tr h="713654">
                <a:tc>
                  <a:txBody>
                    <a:bodyPr/>
                    <a:lstStyle/>
                    <a:p>
                      <a:pPr algn="l"/>
                      <a:endParaRPr lang="en-GB" sz="2000" b="1" noProof="0" dirty="0" smtClean="0">
                        <a:solidFill>
                          <a:srgbClr val="0000FF"/>
                        </a:solidFill>
                      </a:endParaRPr>
                    </a:p>
                  </a:txBody>
                  <a:tcPr/>
                </a:tc>
                <a:tc>
                  <a:txBody>
                    <a:bodyPr/>
                    <a:lstStyle/>
                    <a:p>
                      <a:pPr algn="ctr"/>
                      <a:r>
                        <a:rPr lang="en-GB" sz="2000" b="1" noProof="0" dirty="0" smtClean="0"/>
                        <a:t>High </a:t>
                      </a:r>
                    </a:p>
                    <a:p>
                      <a:pPr algn="ctr"/>
                      <a:r>
                        <a:rPr lang="en-GB" sz="2000" b="1" noProof="0" dirty="0" smtClean="0"/>
                        <a:t>perishable</a:t>
                      </a:r>
                      <a:endParaRPr lang="en-GB" sz="2000" b="1" noProof="0" dirty="0"/>
                    </a:p>
                  </a:txBody>
                  <a:tcPr anchor="ctr"/>
                </a:tc>
                <a:tc>
                  <a:txBody>
                    <a:bodyPr/>
                    <a:lstStyle/>
                    <a:p>
                      <a:pPr algn="ctr"/>
                      <a:r>
                        <a:rPr lang="en-GB" sz="2000" b="1" noProof="0" dirty="0" smtClean="0"/>
                        <a:t>Perishable</a:t>
                      </a:r>
                      <a:endParaRPr lang="en-GB" sz="2000" b="1" noProof="0" dirty="0"/>
                    </a:p>
                  </a:txBody>
                  <a:tcPr anchor="ctr"/>
                </a:tc>
                <a:tc>
                  <a:txBody>
                    <a:bodyPr/>
                    <a:lstStyle/>
                    <a:p>
                      <a:pPr algn="ctr"/>
                      <a:r>
                        <a:rPr lang="en-GB" sz="2000" b="1" noProof="0" dirty="0" smtClean="0"/>
                        <a:t>Less perishable</a:t>
                      </a:r>
                      <a:endParaRPr lang="en-GB" sz="2000" b="1" noProof="0" dirty="0"/>
                    </a:p>
                  </a:txBody>
                  <a:tcPr anchor="ctr"/>
                </a:tc>
              </a:tr>
              <a:tr h="510482">
                <a:tc>
                  <a:txBody>
                    <a:bodyPr/>
                    <a:lstStyle/>
                    <a:p>
                      <a:pPr marL="0" indent="0" algn="l">
                        <a:buFont typeface="Wingdings" panose="05000000000000000000" pitchFamily="2" charset="2"/>
                        <a:buNone/>
                      </a:pPr>
                      <a:r>
                        <a:rPr lang="en-GB" sz="2000" b="1" noProof="0" dirty="0" smtClean="0">
                          <a:solidFill>
                            <a:srgbClr val="0000FF"/>
                          </a:solidFill>
                        </a:rPr>
                        <a:t>Products with specific</a:t>
                      </a:r>
                      <a:r>
                        <a:rPr lang="en-GB" sz="2000" b="1" baseline="0" noProof="0" dirty="0" smtClean="0">
                          <a:solidFill>
                            <a:srgbClr val="0000FF"/>
                          </a:solidFill>
                        </a:rPr>
                        <a:t> </a:t>
                      </a:r>
                      <a:r>
                        <a:rPr lang="en-GB" sz="2000" b="1" noProof="0" dirty="0" smtClean="0">
                          <a:solidFill>
                            <a:srgbClr val="0000FF"/>
                          </a:solidFill>
                        </a:rPr>
                        <a:t>marketing standard</a:t>
                      </a:r>
                    </a:p>
                  </a:txBody>
                  <a:tcPr/>
                </a:tc>
                <a:tc>
                  <a:txBody>
                    <a:bodyPr/>
                    <a:lstStyle/>
                    <a:p>
                      <a:pPr algn="ctr"/>
                      <a:endParaRPr lang="en-GB" sz="2000" noProof="0" dirty="0" smtClean="0"/>
                    </a:p>
                    <a:p>
                      <a:pPr algn="ctr"/>
                      <a:r>
                        <a:rPr lang="en-GB" sz="2000" noProof="0" dirty="0" smtClean="0"/>
                        <a:t>90%</a:t>
                      </a:r>
                      <a:endParaRPr lang="en-GB" sz="2000" noProof="0" dirty="0"/>
                    </a:p>
                  </a:txBody>
                  <a:tcPr/>
                </a:tc>
                <a:tc>
                  <a:txBody>
                    <a:bodyPr/>
                    <a:lstStyle/>
                    <a:p>
                      <a:pPr algn="ctr"/>
                      <a:endParaRPr lang="en-GB" sz="2000" noProof="0" dirty="0" smtClean="0"/>
                    </a:p>
                    <a:p>
                      <a:pPr algn="ctr"/>
                      <a:r>
                        <a:rPr lang="en-GB" sz="2000" noProof="0" dirty="0" smtClean="0"/>
                        <a:t>70%</a:t>
                      </a:r>
                      <a:endParaRPr lang="en-GB" sz="2000" noProof="0" dirty="0"/>
                    </a:p>
                  </a:txBody>
                  <a:tcPr/>
                </a:tc>
                <a:tc>
                  <a:txBody>
                    <a:bodyPr/>
                    <a:lstStyle/>
                    <a:p>
                      <a:pPr algn="ctr"/>
                      <a:endParaRPr lang="en-GB" sz="2000" noProof="0" dirty="0" smtClean="0"/>
                    </a:p>
                    <a:p>
                      <a:pPr algn="ctr"/>
                      <a:r>
                        <a:rPr lang="en-GB" sz="2000" noProof="0" dirty="0" smtClean="0"/>
                        <a:t>60%</a:t>
                      </a:r>
                      <a:endParaRPr lang="en-GB" sz="2000" noProof="0" dirty="0"/>
                    </a:p>
                  </a:txBody>
                  <a:tcPr/>
                </a:tc>
              </a:tr>
              <a:tr h="510482">
                <a:tc>
                  <a:txBody>
                    <a:bodyPr/>
                    <a:lstStyle/>
                    <a:p>
                      <a:r>
                        <a:rPr lang="en-GB" sz="2000" b="1" noProof="0" dirty="0" smtClean="0">
                          <a:solidFill>
                            <a:srgbClr val="0000FF"/>
                          </a:solidFill>
                        </a:rPr>
                        <a:t>Products with general marketing standard</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80%</a:t>
                      </a:r>
                      <a:endParaRPr lang="en-GB" sz="2000" noProof="0" dirty="0"/>
                    </a:p>
                  </a:txBody>
                  <a:tcPr/>
                </a:tc>
                <a:tc>
                  <a:txBody>
                    <a:bodyPr/>
                    <a:lstStyle/>
                    <a:p>
                      <a:pPr algn="ctr"/>
                      <a:endParaRPr lang="en-GB" sz="2000" noProof="0" dirty="0" smtClean="0"/>
                    </a:p>
                    <a:p>
                      <a:pPr algn="ctr"/>
                      <a:r>
                        <a:rPr lang="en-GB" sz="2000" noProof="0" dirty="0" smtClean="0"/>
                        <a:t>60%</a:t>
                      </a:r>
                      <a:endParaRPr lang="en-GB" sz="2000" noProof="0" dirty="0"/>
                    </a:p>
                  </a:txBody>
                  <a:tcPr/>
                </a:tc>
                <a:tc>
                  <a:txBody>
                    <a:bodyPr/>
                    <a:lstStyle/>
                    <a:p>
                      <a:pPr algn="ctr"/>
                      <a:endParaRPr lang="en-GB" sz="2000" noProof="0" dirty="0" smtClean="0"/>
                    </a:p>
                    <a:p>
                      <a:pPr algn="ctr"/>
                      <a:r>
                        <a:rPr lang="en-GB" sz="2000" noProof="0" dirty="0" smtClean="0"/>
                        <a:t>50%</a:t>
                      </a:r>
                      <a:endParaRPr lang="en-GB" sz="2000" noProof="0" dirty="0"/>
                    </a:p>
                  </a:txBody>
                  <a:tcPr/>
                </a:tc>
              </a:tr>
            </a:tbl>
          </a:graphicData>
        </a:graphic>
      </p:graphicFrame>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43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179388" y="2492896"/>
            <a:ext cx="8814752" cy="4248472"/>
          </a:xfrm>
        </p:spPr>
        <p:txBody>
          <a:bodyPr/>
          <a:lstStyle/>
          <a:p>
            <a:pPr marL="360363" lvl="1" indent="-349250" eaLnBrk="1" hangingPunct="1">
              <a:spcAft>
                <a:spcPts val="1200"/>
              </a:spcAft>
              <a:buFont typeface="Wingdings" pitchFamily="2" charset="2"/>
              <a:buChar char="q"/>
            </a:pPr>
            <a:r>
              <a:rPr lang="en-GB" sz="2600" dirty="0" smtClean="0"/>
              <a:t>The criteria to asses the risk include the </a:t>
            </a:r>
            <a:r>
              <a:rPr lang="en-GB" sz="2600" u="sng" dirty="0" smtClean="0"/>
              <a:t>country of origin</a:t>
            </a:r>
            <a:r>
              <a:rPr lang="en-GB" sz="2600" dirty="0" smtClean="0"/>
              <a:t> and the </a:t>
            </a:r>
            <a:r>
              <a:rPr lang="en-GB" sz="2600" u="sng" dirty="0" smtClean="0"/>
              <a:t>type of product.</a:t>
            </a:r>
          </a:p>
          <a:p>
            <a:pPr marL="360363" lvl="1" indent="-349250" eaLnBrk="1" hangingPunct="1">
              <a:spcAft>
                <a:spcPts val="1200"/>
              </a:spcAft>
              <a:buFont typeface="Wingdings" pitchFamily="2" charset="2"/>
              <a:buChar char="q"/>
            </a:pPr>
            <a:r>
              <a:rPr lang="en-GB" sz="2400" dirty="0" smtClean="0"/>
              <a:t>Regarding the country of origin, the existence of a conformity certificate issued by a </a:t>
            </a:r>
            <a:r>
              <a:rPr lang="en-GB" sz="2400" dirty="0" smtClean="0">
                <a:solidFill>
                  <a:srgbClr val="0000FF"/>
                </a:solidFill>
              </a:rPr>
              <a:t>third country where the conformity checks have been approved by the Commission </a:t>
            </a:r>
            <a:r>
              <a:rPr lang="en-GB" sz="2400" dirty="0" smtClean="0"/>
              <a:t>(art. 15), is a factor that reduces the risk of non conformity.</a:t>
            </a:r>
          </a:p>
          <a:p>
            <a:pPr marL="360363" lvl="1" indent="-349250" eaLnBrk="1" hangingPunct="1">
              <a:spcAft>
                <a:spcPts val="1200"/>
              </a:spcAft>
              <a:buNone/>
            </a:pPr>
            <a:r>
              <a:rPr lang="en-GB" sz="2800" dirty="0" smtClean="0"/>
              <a:t> </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import</a:t>
            </a:r>
            <a:r>
              <a:rPr lang="en-GB" sz="3600" spc="-100" dirty="0">
                <a:solidFill>
                  <a:srgbClr val="0000FF"/>
                </a:solidFill>
              </a:rPr>
              <a:t> level</a:t>
            </a:r>
            <a:endParaRPr lang="en-GB" sz="4000" spc="-100" dirty="0">
              <a:solidFill>
                <a:srgbClr val="0000FF"/>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352103851"/>
              </p:ext>
            </p:extLst>
          </p:nvPr>
        </p:nvGraphicFramePr>
        <p:xfrm>
          <a:off x="611559" y="5229200"/>
          <a:ext cx="8064897" cy="1402080"/>
        </p:xfrm>
        <a:graphic>
          <a:graphicData uri="http://schemas.openxmlformats.org/drawingml/2006/table">
            <a:tbl>
              <a:tblPr firstRow="1" bandRow="1">
                <a:tableStyleId>{5C22544A-7EE6-4342-B048-85BDC9FD1C3A}</a:tableStyleId>
              </a:tblPr>
              <a:tblGrid>
                <a:gridCol w="3686810"/>
                <a:gridCol w="2649895"/>
                <a:gridCol w="1728192"/>
              </a:tblGrid>
              <a:tr h="370840">
                <a:tc>
                  <a:txBody>
                    <a:bodyPr/>
                    <a:lstStyle/>
                    <a:p>
                      <a:endParaRPr lang="en-GB" noProof="0" dirty="0"/>
                    </a:p>
                  </a:txBody>
                  <a:tcPr/>
                </a:tc>
                <a:tc>
                  <a:txBody>
                    <a:bodyPr/>
                    <a:lstStyle/>
                    <a:p>
                      <a:pPr algn="ctr"/>
                      <a:r>
                        <a:rPr lang="en-GB" sz="2000" noProof="0" dirty="0" smtClean="0"/>
                        <a:t>Approved country </a:t>
                      </a:r>
                    </a:p>
                    <a:p>
                      <a:pPr algn="ctr"/>
                      <a:r>
                        <a:rPr lang="en-GB" sz="2000" noProof="0" dirty="0" smtClean="0"/>
                        <a:t>+ certificate</a:t>
                      </a:r>
                      <a:endParaRPr lang="en-GB" sz="2000" noProof="0" dirty="0"/>
                    </a:p>
                  </a:txBody>
                  <a:tcPr anchor="ctr"/>
                </a:tc>
                <a:tc>
                  <a:txBody>
                    <a:bodyPr/>
                    <a:lstStyle/>
                    <a:p>
                      <a:pPr algn="ctr"/>
                      <a:r>
                        <a:rPr lang="en-GB" sz="2000" noProof="0" dirty="0" smtClean="0"/>
                        <a:t>Other</a:t>
                      </a:r>
                      <a:endParaRPr lang="en-GB" sz="2000" noProof="0" dirty="0"/>
                    </a:p>
                  </a:txBody>
                  <a:tcPr anchor="ctr"/>
                </a:tc>
              </a:tr>
              <a:tr h="370840">
                <a:tc>
                  <a:txBody>
                    <a:bodyPr/>
                    <a:lstStyle/>
                    <a:p>
                      <a:pPr algn="ctr"/>
                      <a:r>
                        <a:rPr lang="en-GB" sz="2000" b="1" noProof="0" dirty="0" smtClean="0"/>
                        <a:t>Minimum % of conformity</a:t>
                      </a:r>
                      <a:r>
                        <a:rPr lang="en-GB" sz="2000" b="1" baseline="0" noProof="0" dirty="0" smtClean="0"/>
                        <a:t> checks (physical)</a:t>
                      </a:r>
                      <a:endParaRPr lang="en-GB" sz="2000" b="1" noProof="0" dirty="0"/>
                    </a:p>
                  </a:txBody>
                  <a:tcPr/>
                </a:tc>
                <a:tc>
                  <a:txBody>
                    <a:bodyPr/>
                    <a:lstStyle/>
                    <a:p>
                      <a:pPr algn="ctr"/>
                      <a:r>
                        <a:rPr lang="es-ES" sz="2000" dirty="0" smtClean="0"/>
                        <a:t>80 %</a:t>
                      </a:r>
                      <a:endParaRPr lang="es-ES" sz="2000" dirty="0"/>
                    </a:p>
                  </a:txBody>
                  <a:tcPr anchor="ctr"/>
                </a:tc>
                <a:tc>
                  <a:txBody>
                    <a:bodyPr/>
                    <a:lstStyle/>
                    <a:p>
                      <a:pPr algn="ctr"/>
                      <a:r>
                        <a:rPr lang="es-ES" sz="2000" dirty="0" smtClean="0"/>
                        <a:t>100 %</a:t>
                      </a:r>
                      <a:endParaRPr lang="es-ES" sz="2000" dirty="0"/>
                    </a:p>
                  </a:txBody>
                  <a:tcPr anchor="ctr"/>
                </a:tc>
              </a:tr>
            </a:tbl>
          </a:graphicData>
        </a:graphic>
      </p:graphicFrame>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83344"/>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304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algn="ctr">
              <a:lnSpc>
                <a:spcPct val="90000"/>
              </a:lnSpc>
              <a:buFontTx/>
              <a:buNone/>
            </a:pPr>
            <a:endParaRPr lang="de-DE" sz="2400" dirty="0"/>
          </a:p>
          <a:p>
            <a:pPr>
              <a:lnSpc>
                <a:spcPct val="90000"/>
              </a:lnSpc>
              <a:buFontTx/>
              <a:buNone/>
            </a:pPr>
            <a:r>
              <a:rPr lang="de-DE" sz="3200" b="1" dirty="0"/>
              <a:t>Risk analysis </a:t>
            </a:r>
            <a:r>
              <a:rPr lang="de-DE" sz="3200" dirty="0"/>
              <a:t>means a process consisting</a:t>
            </a:r>
          </a:p>
          <a:p>
            <a:pPr>
              <a:lnSpc>
                <a:spcPct val="90000"/>
              </a:lnSpc>
              <a:buFontTx/>
              <a:buNone/>
            </a:pPr>
            <a:r>
              <a:rPr lang="de-DE" sz="3200" dirty="0"/>
              <a:t>of three interconnected components:</a:t>
            </a:r>
          </a:p>
          <a:p>
            <a:pPr lvl="1">
              <a:lnSpc>
                <a:spcPct val="90000"/>
              </a:lnSpc>
            </a:pPr>
            <a:r>
              <a:rPr lang="de-DE" sz="3200" dirty="0"/>
              <a:t>Risk assesment</a:t>
            </a:r>
          </a:p>
          <a:p>
            <a:pPr lvl="1">
              <a:lnSpc>
                <a:spcPct val="90000"/>
              </a:lnSpc>
            </a:pPr>
            <a:r>
              <a:rPr lang="de-DE" sz="3200" dirty="0"/>
              <a:t>Risk managment</a:t>
            </a:r>
          </a:p>
          <a:p>
            <a:pPr lvl="1">
              <a:lnSpc>
                <a:spcPct val="90000"/>
              </a:lnSpc>
            </a:pPr>
            <a:r>
              <a:rPr lang="de-DE" sz="3200" dirty="0"/>
              <a:t>Risk communication</a:t>
            </a:r>
          </a:p>
          <a:p>
            <a:pPr algn="ctr">
              <a:lnSpc>
                <a:spcPct val="90000"/>
              </a:lnSpc>
              <a:buFontTx/>
              <a:buNone/>
            </a:pPr>
            <a:endParaRPr lang="de-DE" sz="2400" dirty="0"/>
          </a:p>
          <a:p>
            <a:pPr algn="ctr">
              <a:lnSpc>
                <a:spcPct val="90000"/>
              </a:lnSpc>
              <a:buFontTx/>
              <a:buNone/>
            </a:pPr>
            <a:endParaRPr lang="de-DE" sz="2800" dirty="0"/>
          </a:p>
          <a:p>
            <a:pPr>
              <a:lnSpc>
                <a:spcPct val="90000"/>
              </a:lnSpc>
              <a:buFontTx/>
              <a:buNone/>
            </a:pPr>
            <a:endParaRPr lang="de-DE" sz="2800" dirty="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406900"/>
            <a:ext cx="237648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83344"/>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210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51520" y="2492896"/>
            <a:ext cx="8713092" cy="4176464"/>
          </a:xfrm>
        </p:spPr>
        <p:txBody>
          <a:bodyPr/>
          <a:lstStyle/>
          <a:p>
            <a:pPr marL="360363" lvl="1" indent="-349250" eaLnBrk="1" hangingPunct="1">
              <a:spcAft>
                <a:spcPts val="1200"/>
              </a:spcAft>
              <a:buFont typeface="Wingdings" pitchFamily="2" charset="2"/>
              <a:buChar char="q"/>
            </a:pPr>
            <a:r>
              <a:rPr lang="en-GB" sz="2600" dirty="0" smtClean="0"/>
              <a:t>The final frequency of physical controls is based on the </a:t>
            </a:r>
            <a:r>
              <a:rPr lang="en-GB" sz="2600" u="sng" dirty="0" smtClean="0"/>
              <a:t>type of product</a:t>
            </a:r>
            <a:r>
              <a:rPr lang="en-GB" sz="2600" dirty="0" smtClean="0"/>
              <a:t>:</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import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571833072"/>
              </p:ext>
            </p:extLst>
          </p:nvPr>
        </p:nvGraphicFramePr>
        <p:xfrm>
          <a:off x="539552" y="3429000"/>
          <a:ext cx="8424937" cy="3235816"/>
        </p:xfrm>
        <a:graphic>
          <a:graphicData uri="http://schemas.openxmlformats.org/drawingml/2006/table">
            <a:tbl>
              <a:tblPr firstRow="1" bandRow="1">
                <a:tableStyleId>{5C22544A-7EE6-4342-B048-85BDC9FD1C3A}</a:tableStyleId>
              </a:tblPr>
              <a:tblGrid>
                <a:gridCol w="2592289"/>
                <a:gridCol w="1872208"/>
                <a:gridCol w="1958473"/>
                <a:gridCol w="2001967"/>
              </a:tblGrid>
              <a:tr h="510482">
                <a:tc gridSpan="4">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c hMerge="1">
                  <a:txBody>
                    <a:bodyPr/>
                    <a:lstStyle/>
                    <a:p>
                      <a:pPr algn="ctr"/>
                      <a:endParaRPr lang="en-GB" sz="2000" noProof="0" dirty="0"/>
                    </a:p>
                  </a:txBody>
                  <a:tcPr/>
                </a:tc>
              </a:tr>
              <a:tr h="713654">
                <a:tc>
                  <a:txBody>
                    <a:bodyPr/>
                    <a:lstStyle/>
                    <a:p>
                      <a:pPr algn="l"/>
                      <a:endParaRPr lang="en-GB" sz="2000" b="1" noProof="0" dirty="0" smtClean="0">
                        <a:solidFill>
                          <a:srgbClr val="0000FF"/>
                        </a:solidFill>
                      </a:endParaRPr>
                    </a:p>
                  </a:txBody>
                  <a:tcPr/>
                </a:tc>
                <a:tc>
                  <a:txBody>
                    <a:bodyPr/>
                    <a:lstStyle/>
                    <a:p>
                      <a:pPr algn="ctr"/>
                      <a:r>
                        <a:rPr lang="en-GB" sz="2000" b="1" noProof="0" dirty="0" smtClean="0"/>
                        <a:t>High </a:t>
                      </a:r>
                    </a:p>
                    <a:p>
                      <a:pPr algn="ctr"/>
                      <a:r>
                        <a:rPr lang="en-GB" sz="2000" b="1" noProof="0" dirty="0" smtClean="0"/>
                        <a:t>perishable</a:t>
                      </a:r>
                      <a:endParaRPr lang="en-GB" sz="2000" b="1" noProof="0" dirty="0"/>
                    </a:p>
                  </a:txBody>
                  <a:tcPr anchor="ctr"/>
                </a:tc>
                <a:tc>
                  <a:txBody>
                    <a:bodyPr/>
                    <a:lstStyle/>
                    <a:p>
                      <a:pPr algn="ctr"/>
                      <a:r>
                        <a:rPr lang="en-GB" sz="2000" b="1" noProof="0" dirty="0" smtClean="0"/>
                        <a:t>Perishable</a:t>
                      </a:r>
                      <a:endParaRPr lang="en-GB" sz="2000" b="1" noProof="0" dirty="0"/>
                    </a:p>
                  </a:txBody>
                  <a:tcPr anchor="ctr"/>
                </a:tc>
                <a:tc>
                  <a:txBody>
                    <a:bodyPr/>
                    <a:lstStyle/>
                    <a:p>
                      <a:pPr algn="ctr"/>
                      <a:r>
                        <a:rPr lang="en-GB" sz="2000" b="1" noProof="0" dirty="0" smtClean="0"/>
                        <a:t>Less perishable</a:t>
                      </a:r>
                      <a:endParaRPr lang="en-GB" sz="2000" b="1" noProof="0" dirty="0"/>
                    </a:p>
                  </a:txBody>
                  <a:tcPr anchor="ctr"/>
                </a:tc>
              </a:tr>
              <a:tr h="510482">
                <a:tc>
                  <a:txBody>
                    <a:bodyPr/>
                    <a:lstStyle/>
                    <a:p>
                      <a:pPr marL="0" indent="0" algn="l">
                        <a:buFont typeface="Wingdings" panose="05000000000000000000" pitchFamily="2" charset="2"/>
                        <a:buNone/>
                      </a:pPr>
                      <a:r>
                        <a:rPr lang="en-GB" sz="2000" b="1" noProof="0" dirty="0" smtClean="0">
                          <a:solidFill>
                            <a:srgbClr val="0000FF"/>
                          </a:solidFill>
                        </a:rPr>
                        <a:t>Products with specific</a:t>
                      </a:r>
                      <a:r>
                        <a:rPr lang="en-GB" sz="2000" b="1" baseline="0" noProof="0" dirty="0" smtClean="0">
                          <a:solidFill>
                            <a:srgbClr val="0000FF"/>
                          </a:solidFill>
                        </a:rPr>
                        <a:t> </a:t>
                      </a:r>
                      <a:r>
                        <a:rPr lang="en-GB" sz="2000" b="1" noProof="0" dirty="0" smtClean="0">
                          <a:solidFill>
                            <a:srgbClr val="0000FF"/>
                          </a:solidFill>
                        </a:rPr>
                        <a:t>marketing standard</a:t>
                      </a:r>
                    </a:p>
                  </a:txBody>
                  <a:tcPr/>
                </a:tc>
                <a:tc>
                  <a:txBody>
                    <a:bodyPr/>
                    <a:lstStyle/>
                    <a:p>
                      <a:pPr algn="ctr"/>
                      <a:endParaRPr lang="en-GB" sz="2000" noProof="0" dirty="0" smtClean="0"/>
                    </a:p>
                    <a:p>
                      <a:pPr algn="ctr"/>
                      <a:r>
                        <a:rPr lang="en-GB" sz="2000" noProof="0" dirty="0" smtClean="0"/>
                        <a:t>95%</a:t>
                      </a:r>
                      <a:endParaRPr lang="en-GB" sz="2000" noProof="0" dirty="0"/>
                    </a:p>
                  </a:txBody>
                  <a:tcPr/>
                </a:tc>
                <a:tc>
                  <a:txBody>
                    <a:bodyPr/>
                    <a:lstStyle/>
                    <a:p>
                      <a:pPr algn="ctr"/>
                      <a:endParaRPr lang="en-GB" sz="2000" noProof="0" dirty="0" smtClean="0"/>
                    </a:p>
                    <a:p>
                      <a:pPr algn="ctr"/>
                      <a:r>
                        <a:rPr lang="en-GB" sz="2000" noProof="0" dirty="0" smtClean="0"/>
                        <a:t>85%</a:t>
                      </a:r>
                      <a:endParaRPr lang="en-GB" sz="2000" noProof="0" dirty="0"/>
                    </a:p>
                  </a:txBody>
                  <a:tcPr/>
                </a:tc>
                <a:tc>
                  <a:txBody>
                    <a:bodyPr/>
                    <a:lstStyle/>
                    <a:p>
                      <a:pPr algn="ctr"/>
                      <a:endParaRPr lang="en-GB" sz="2000" noProof="0" dirty="0" smtClean="0"/>
                    </a:p>
                    <a:p>
                      <a:pPr algn="ctr"/>
                      <a:r>
                        <a:rPr lang="en-GB" sz="2000" noProof="0" dirty="0" smtClean="0"/>
                        <a:t>75%</a:t>
                      </a:r>
                      <a:endParaRPr lang="en-GB" sz="2000" noProof="0" dirty="0"/>
                    </a:p>
                  </a:txBody>
                  <a:tcPr/>
                </a:tc>
              </a:tr>
              <a:tr h="510482">
                <a:tc>
                  <a:txBody>
                    <a:bodyPr/>
                    <a:lstStyle/>
                    <a:p>
                      <a:r>
                        <a:rPr lang="en-GB" sz="2000" b="1" noProof="0" dirty="0" smtClean="0">
                          <a:solidFill>
                            <a:srgbClr val="0000FF"/>
                          </a:solidFill>
                        </a:rPr>
                        <a:t>Products with general marketing standard</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85%</a:t>
                      </a:r>
                      <a:endParaRPr lang="en-GB" sz="2000" noProof="0" dirty="0"/>
                    </a:p>
                  </a:txBody>
                  <a:tcPr/>
                </a:tc>
                <a:tc>
                  <a:txBody>
                    <a:bodyPr/>
                    <a:lstStyle/>
                    <a:p>
                      <a:pPr algn="ctr"/>
                      <a:endParaRPr lang="en-GB" sz="2000" noProof="0" dirty="0" smtClean="0"/>
                    </a:p>
                    <a:p>
                      <a:pPr algn="ctr"/>
                      <a:r>
                        <a:rPr lang="en-GB" sz="2000" noProof="0" dirty="0" smtClean="0"/>
                        <a:t>75%</a:t>
                      </a:r>
                      <a:endParaRPr lang="en-GB" sz="2000" noProof="0" dirty="0"/>
                    </a:p>
                  </a:txBody>
                  <a:tcPr/>
                </a:tc>
                <a:tc>
                  <a:txBody>
                    <a:bodyPr/>
                    <a:lstStyle/>
                    <a:p>
                      <a:pPr algn="ctr"/>
                      <a:endParaRPr lang="en-GB" sz="2000" noProof="0" dirty="0" smtClean="0"/>
                    </a:p>
                    <a:p>
                      <a:pPr algn="ctr"/>
                      <a:r>
                        <a:rPr lang="en-GB" sz="2000" noProof="0" dirty="0" smtClean="0"/>
                        <a:t>55%</a:t>
                      </a:r>
                      <a:endParaRPr lang="en-GB" sz="2000" noProof="0" dirty="0"/>
                    </a:p>
                  </a:txBody>
                  <a:tcPr/>
                </a:tc>
              </a:tr>
            </a:tbl>
          </a:graphicData>
        </a:graphic>
      </p:graphicFrame>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87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8" name="7 Título"/>
          <p:cNvSpPr>
            <a:spLocks noGrp="1"/>
          </p:cNvSpPr>
          <p:nvPr>
            <p:ph type="title"/>
          </p:nvPr>
        </p:nvSpPr>
        <p:spPr>
          <a:xfrm>
            <a:off x="395536" y="2362200"/>
            <a:ext cx="8568952" cy="2200275"/>
          </a:xfrm>
        </p:spPr>
        <p:txBody>
          <a:bodyPr>
            <a:normAutofit/>
          </a:bodyPr>
          <a:lstStyle/>
          <a:p>
            <a:pPr algn="ctr"/>
            <a:r>
              <a:rPr lang="en-GB" sz="3600" dirty="0" smtClean="0"/>
              <a:t>Approved traders</a:t>
            </a:r>
            <a:r>
              <a:rPr lang="en-GB" sz="4400" dirty="0" smtClean="0"/>
              <a:t/>
            </a:r>
            <a:br>
              <a:rPr lang="en-GB" sz="4400" dirty="0" smtClean="0"/>
            </a:br>
            <a:endParaRPr lang="es-ES" sz="2400"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002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323528" y="981074"/>
            <a:ext cx="8568952" cy="863749"/>
          </a:xfrm>
        </p:spPr>
        <p:txBody>
          <a:bodyPr>
            <a:noAutofit/>
          </a:bodyPr>
          <a:lstStyle/>
          <a:p>
            <a:pPr algn="ctr" eaLnBrk="1" fontAlgn="auto" hangingPunct="1">
              <a:spcAft>
                <a:spcPts val="0"/>
              </a:spcAft>
              <a:defRPr/>
            </a:pPr>
            <a:r>
              <a:rPr lang="en-GB" sz="3600" dirty="0" smtClean="0"/>
              <a:t>Implementing Regulation (UE) No 543/2011</a:t>
            </a:r>
            <a:endParaRPr lang="en-GB" sz="3600" dirty="0"/>
          </a:p>
        </p:txBody>
      </p:sp>
      <p:sp>
        <p:nvSpPr>
          <p:cNvPr id="14341" name="2 Marcador de contenido"/>
          <p:cNvSpPr>
            <a:spLocks noGrp="1"/>
          </p:cNvSpPr>
          <p:nvPr>
            <p:ph idx="1"/>
          </p:nvPr>
        </p:nvSpPr>
        <p:spPr>
          <a:xfrm>
            <a:off x="457200" y="2492896"/>
            <a:ext cx="8291264" cy="4104456"/>
          </a:xfrm>
        </p:spPr>
        <p:txBody>
          <a:bodyPr/>
          <a:lstStyle/>
          <a:p>
            <a:pPr marL="361950" indent="-361950">
              <a:buNone/>
            </a:pPr>
            <a:r>
              <a:rPr lang="en-GB" sz="2800" dirty="0" smtClean="0"/>
              <a:t>To become an approved  trader it is necessary to</a:t>
            </a:r>
            <a:r>
              <a:rPr lang="es-ES" sz="2800" dirty="0" smtClean="0"/>
              <a:t>:</a:t>
            </a:r>
          </a:p>
          <a:p>
            <a:pPr marL="457200" indent="-457200">
              <a:buFont typeface="Wingdings" pitchFamily="2" charset="2"/>
              <a:buChar char="q"/>
            </a:pPr>
            <a:r>
              <a:rPr lang="en-US" sz="2800" dirty="0" smtClean="0"/>
              <a:t>have inspection staff who have received appropriate training; </a:t>
            </a:r>
          </a:p>
          <a:p>
            <a:pPr marL="457200" indent="-457200">
              <a:buFont typeface="Wingdings" pitchFamily="2" charset="2"/>
              <a:buChar char="q"/>
            </a:pPr>
            <a:r>
              <a:rPr lang="en-US" sz="2800" dirty="0" smtClean="0"/>
              <a:t>have suitable equipment for preparing and packing produce; </a:t>
            </a:r>
          </a:p>
          <a:p>
            <a:pPr marL="457200" indent="-457200">
              <a:buFont typeface="Wingdings" pitchFamily="2" charset="2"/>
              <a:buChar char="q"/>
            </a:pPr>
            <a:r>
              <a:rPr lang="en-US" sz="2800" dirty="0" smtClean="0"/>
              <a:t>commit themselves to carry out a conformity check on the goods they dispatch and have a register recording all checks carried out. </a:t>
            </a:r>
          </a:p>
        </p:txBody>
      </p:sp>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The risk analysis: approved traders (art. 12)</a:t>
            </a:r>
            <a:endParaRPr lang="en-GB" sz="4000" spc="-100" dirty="0">
              <a:solidFill>
                <a:srgbClr val="0000FF"/>
              </a:solidFill>
            </a:endParaRP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22350"/>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96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323528" y="981074"/>
            <a:ext cx="8568952" cy="863749"/>
          </a:xfrm>
        </p:spPr>
        <p:txBody>
          <a:bodyPr>
            <a:noAutofit/>
          </a:bodyPr>
          <a:lstStyle/>
          <a:p>
            <a:pPr algn="ctr" eaLnBrk="1" fontAlgn="auto" hangingPunct="1">
              <a:spcAft>
                <a:spcPts val="0"/>
              </a:spcAft>
              <a:defRPr/>
            </a:pPr>
            <a:r>
              <a:rPr lang="en-GB" sz="3600" dirty="0" smtClean="0"/>
              <a:t>Implementing Regulation (UE) No 543/2011</a:t>
            </a:r>
            <a:endParaRPr lang="en-GB" sz="3600" dirty="0"/>
          </a:p>
        </p:txBody>
      </p:sp>
      <p:sp>
        <p:nvSpPr>
          <p:cNvPr id="14341" name="2 Marcador de contenido"/>
          <p:cNvSpPr>
            <a:spLocks noGrp="1"/>
          </p:cNvSpPr>
          <p:nvPr>
            <p:ph idx="1"/>
          </p:nvPr>
        </p:nvSpPr>
        <p:spPr>
          <a:xfrm>
            <a:off x="457200" y="2492896"/>
            <a:ext cx="8291264" cy="1656184"/>
          </a:xfrm>
        </p:spPr>
        <p:txBody>
          <a:bodyPr/>
          <a:lstStyle/>
          <a:p>
            <a:pPr marL="457200" indent="-457200">
              <a:buFont typeface="Wingdings" pitchFamily="2" charset="2"/>
              <a:buChar char="q"/>
            </a:pPr>
            <a:r>
              <a:rPr lang="en-US" sz="2800" dirty="0" smtClean="0"/>
              <a:t>Traders providing special guarantees on conformity to marketing standards are classified in the lowest risk category. </a:t>
            </a:r>
          </a:p>
          <a:p>
            <a:pPr marL="361950" indent="-361950"/>
            <a:endParaRPr lang="en-US" sz="2800" dirty="0" smtClean="0"/>
          </a:p>
        </p:txBody>
      </p:sp>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500" spc="-100" dirty="0">
                <a:solidFill>
                  <a:srgbClr val="0000FF"/>
                </a:solidFill>
              </a:rPr>
              <a:t>The risk analysis: approved traders (art. 12</a:t>
            </a:r>
            <a:r>
              <a:rPr lang="en-GB" sz="3600" spc="-100" dirty="0">
                <a:solidFill>
                  <a:srgbClr val="0000FF"/>
                </a:solidFill>
              </a:rPr>
              <a:t>)</a:t>
            </a:r>
            <a:endParaRPr lang="en-GB" sz="4000" spc="-100" dirty="0">
              <a:solidFill>
                <a:srgbClr val="0000FF"/>
              </a:solidFill>
            </a:endParaRPr>
          </a:p>
        </p:txBody>
      </p:sp>
      <p:pic>
        <p:nvPicPr>
          <p:cNvPr id="7" name="Picture 4"/>
          <p:cNvPicPr>
            <a:picLocks noChangeAspect="1" noChangeArrowheads="1"/>
          </p:cNvPicPr>
          <p:nvPr/>
        </p:nvPicPr>
        <p:blipFill>
          <a:blip r:embed="rId4" cstate="print"/>
          <a:srcRect/>
          <a:stretch>
            <a:fillRect/>
          </a:stretch>
        </p:blipFill>
        <p:spPr>
          <a:xfrm>
            <a:off x="4716016" y="4365104"/>
            <a:ext cx="4194175" cy="2046288"/>
          </a:xfrm>
          <a:prstGeom prst="rect">
            <a:avLst/>
          </a:prstGeom>
          <a:noFill/>
        </p:spPr>
      </p:pic>
      <p:sp>
        <p:nvSpPr>
          <p:cNvPr id="8" name="2 Marcador de contenido"/>
          <p:cNvSpPr txBox="1">
            <a:spLocks/>
          </p:cNvSpPr>
          <p:nvPr/>
        </p:nvSpPr>
        <p:spPr bwMode="auto">
          <a:xfrm>
            <a:off x="539552" y="4077072"/>
            <a:ext cx="4104456"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fontAlgn="base">
              <a:spcBef>
                <a:spcPct val="0"/>
              </a:spcBef>
              <a:spcAft>
                <a:spcPct val="0"/>
              </a:spcAft>
              <a:buClr>
                <a:srgbClr val="7FD13B">
                  <a:lumMod val="60000"/>
                  <a:lumOff val="40000"/>
                </a:srgbClr>
              </a:buClr>
              <a:buFont typeface="Wingdings" pitchFamily="2" charset="2"/>
              <a:buChar char="q"/>
            </a:pPr>
            <a:r>
              <a:rPr lang="en-GB" sz="2800" dirty="0">
                <a:solidFill>
                  <a:prstClr val="black"/>
                </a:solidFill>
              </a:rPr>
              <a:t>Approved  traders may use the specimen in Annex II in the labelling of each package at the stage of dispatch. </a:t>
            </a:r>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1816"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553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8" name="7 Título"/>
          <p:cNvSpPr>
            <a:spLocks noGrp="1"/>
          </p:cNvSpPr>
          <p:nvPr>
            <p:ph type="title"/>
          </p:nvPr>
        </p:nvSpPr>
        <p:spPr>
          <a:xfrm>
            <a:off x="611560" y="1628800"/>
            <a:ext cx="7772400" cy="2200275"/>
          </a:xfrm>
        </p:spPr>
        <p:txBody>
          <a:bodyPr>
            <a:normAutofit/>
          </a:bodyPr>
          <a:lstStyle/>
          <a:p>
            <a:pPr algn="ctr"/>
            <a:r>
              <a:rPr lang="en-GB" sz="3200" dirty="0" smtClean="0"/>
              <a:t>RISK ANALYSIS</a:t>
            </a:r>
            <a:br>
              <a:rPr lang="en-GB" sz="3200" dirty="0" smtClean="0"/>
            </a:br>
            <a:r>
              <a:rPr lang="en-GB" sz="3200" dirty="0" smtClean="0"/>
              <a:t>Software support tools</a:t>
            </a:r>
            <a:r>
              <a:rPr lang="en-GB" sz="4000" dirty="0" smtClean="0"/>
              <a:t/>
            </a:r>
            <a:br>
              <a:rPr lang="en-GB" sz="4000" dirty="0" smtClean="0"/>
            </a:br>
            <a:endParaRPr lang="es-ES" sz="2800" dirty="0"/>
          </a:p>
        </p:txBody>
      </p:sp>
      <p:pic>
        <p:nvPicPr>
          <p:cNvPr id="10" name="9 Imagen" descr="Advanced Support Tools"/>
          <p:cNvPicPr/>
          <p:nvPr/>
        </p:nvPicPr>
        <p:blipFill>
          <a:blip r:embed="rId4" cstate="print"/>
          <a:srcRect/>
          <a:stretch>
            <a:fillRect/>
          </a:stretch>
        </p:blipFill>
        <p:spPr bwMode="auto">
          <a:xfrm>
            <a:off x="5508104" y="4221088"/>
            <a:ext cx="1717675" cy="1717675"/>
          </a:xfrm>
          <a:prstGeom prst="rect">
            <a:avLst/>
          </a:prstGeom>
          <a:noFill/>
          <a:ln w="9525">
            <a:noFill/>
            <a:miter lim="800000"/>
            <a:headEnd/>
            <a:tailEnd/>
          </a:ln>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90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323528" y="836712"/>
            <a:ext cx="8568952" cy="575718"/>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6" name="1 Título"/>
          <p:cNvSpPr txBox="1">
            <a:spLocks/>
          </p:cNvSpPr>
          <p:nvPr/>
        </p:nvSpPr>
        <p:spPr>
          <a:xfrm>
            <a:off x="0" y="1340768"/>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GARFYH: the Risk Analysis application</a:t>
            </a:r>
            <a:endParaRPr lang="en-GB" sz="4000" spc="-100" dirty="0">
              <a:solidFill>
                <a:srgbClr val="0000FF"/>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479" y="1935523"/>
            <a:ext cx="5938688" cy="475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67692"/>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379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287524" y="930811"/>
            <a:ext cx="8568952" cy="719734"/>
          </a:xfrm>
        </p:spPr>
        <p:txBody>
          <a:bodyPr>
            <a:noAutofit/>
          </a:bodyPr>
          <a:lstStyle/>
          <a:p>
            <a:pPr algn="ctr" eaLnBrk="1" fontAlgn="auto" hangingPunct="1">
              <a:spcAft>
                <a:spcPts val="0"/>
              </a:spcAft>
              <a:defRPr/>
            </a:pPr>
            <a:r>
              <a:rPr lang="en-GB" sz="3600" dirty="0" smtClean="0"/>
              <a:t>Implementing Regulation (UE) No 543/2011</a:t>
            </a:r>
            <a:endParaRPr lang="en-GB" sz="3600" dirty="0"/>
          </a:p>
        </p:txBody>
      </p:sp>
      <p:sp>
        <p:nvSpPr>
          <p:cNvPr id="14341" name="2 Marcador de contenido"/>
          <p:cNvSpPr>
            <a:spLocks noGrp="1"/>
          </p:cNvSpPr>
          <p:nvPr>
            <p:ph idx="1"/>
          </p:nvPr>
        </p:nvSpPr>
        <p:spPr>
          <a:xfrm>
            <a:off x="457200" y="2492896"/>
            <a:ext cx="8291264" cy="4365104"/>
          </a:xfrm>
        </p:spPr>
        <p:txBody>
          <a:bodyPr/>
          <a:lstStyle/>
          <a:p>
            <a:pPr marL="361950" indent="-361950" eaLnBrk="1" hangingPunct="1">
              <a:buNone/>
            </a:pPr>
            <a:endParaRPr lang="en-GB" sz="2800" dirty="0" smtClean="0"/>
          </a:p>
          <a:p>
            <a:pPr marL="0" indent="0" eaLnBrk="1" hangingPunct="1">
              <a:buNone/>
            </a:pPr>
            <a:r>
              <a:rPr lang="en-GB" sz="2800" dirty="0" smtClean="0"/>
              <a:t> </a:t>
            </a:r>
            <a:endParaRPr lang="en-GB" dirty="0" smtClean="0"/>
          </a:p>
        </p:txBody>
      </p:sp>
      <p:sp>
        <p:nvSpPr>
          <p:cNvPr id="6" name="1 Título"/>
          <p:cNvSpPr txBox="1">
            <a:spLocks/>
          </p:cNvSpPr>
          <p:nvPr/>
        </p:nvSpPr>
        <p:spPr>
          <a:xfrm>
            <a:off x="0" y="1628801"/>
            <a:ext cx="9144000" cy="648072"/>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FF"/>
                </a:solidFill>
              </a:rPr>
              <a:t>The risk analysis: risk level and frequency of checks</a:t>
            </a:r>
            <a:endParaRPr lang="en-GB" sz="4000" spc="-100" dirty="0">
              <a:solidFill>
                <a:srgbClr val="0000FF"/>
              </a:solidFill>
            </a:endParaRP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204864"/>
            <a:ext cx="5904656" cy="4536504"/>
          </a:xfrm>
          <a:prstGeom prst="rect">
            <a:avLst/>
          </a:prstGeom>
          <a:noFill/>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70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77828" name="Rectangle 4"/>
          <p:cNvSpPr>
            <a:spLocks noGrp="1" noChangeArrowheads="1"/>
          </p:cNvSpPr>
          <p:nvPr>
            <p:ph type="title"/>
          </p:nvPr>
        </p:nvSpPr>
        <p:spPr/>
        <p:txBody>
          <a:bodyPr/>
          <a:lstStyle/>
          <a:p>
            <a:endParaRPr lang="es-E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240188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65982"/>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44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467544" y="1052736"/>
            <a:ext cx="8229600" cy="990600"/>
          </a:xfrm>
        </p:spPr>
        <p:txBody>
          <a:bodyPr>
            <a:normAutofit/>
          </a:bodyPr>
          <a:lstStyle/>
          <a:p>
            <a:pPr algn="ctr" eaLnBrk="1" fontAlgn="auto" hangingPunct="1">
              <a:spcAft>
                <a:spcPts val="0"/>
              </a:spcAft>
              <a:defRPr/>
            </a:pPr>
            <a:r>
              <a:rPr lang="en-GB" dirty="0" smtClean="0"/>
              <a:t>Thank </a:t>
            </a:r>
            <a:r>
              <a:rPr lang="en-GB" smtClean="0"/>
              <a:t>you </a:t>
            </a:r>
            <a:r>
              <a:rPr lang="en-GB" smtClean="0"/>
              <a:t>for </a:t>
            </a:r>
            <a:r>
              <a:rPr lang="en-GB" dirty="0" smtClean="0"/>
              <a:t>your attention.</a:t>
            </a:r>
            <a:endParaRPr lang="en-GB" dirty="0"/>
          </a:p>
        </p:txBody>
      </p:sp>
      <p:pic>
        <p:nvPicPr>
          <p:cNvPr id="6" name="5 Marcador de contenido"/>
          <p:cNvPicPr>
            <a:picLocks noGrp="1"/>
          </p:cNvPicPr>
          <p:nvPr>
            <p:ph idx="1"/>
          </p:nvPr>
        </p:nvPicPr>
        <p:blipFill>
          <a:blip r:embed="rId4" cstate="print"/>
          <a:srcRect l="35066" t="30538" r="35510" b="39017"/>
          <a:stretch>
            <a:fillRect/>
          </a:stretch>
        </p:blipFill>
        <p:spPr bwMode="auto">
          <a:xfrm>
            <a:off x="1619672" y="2276872"/>
            <a:ext cx="5544616" cy="3456384"/>
          </a:xfrm>
          <a:prstGeom prst="rect">
            <a:avLst/>
          </a:prstGeom>
          <a:noFill/>
          <a:ln w="9525">
            <a:noFill/>
            <a:miter lim="800000"/>
            <a:headEnd/>
            <a:tailEnd/>
          </a:ln>
        </p:spPr>
      </p:pic>
      <p:sp>
        <p:nvSpPr>
          <p:cNvPr id="7" name="WordArt 15"/>
          <p:cNvSpPr>
            <a:spLocks noChangeArrowheads="1" noChangeShapeType="1" noTextEdit="1"/>
          </p:cNvSpPr>
          <p:nvPr/>
        </p:nvSpPr>
        <p:spPr bwMode="auto">
          <a:xfrm>
            <a:off x="6300192" y="5229200"/>
            <a:ext cx="2519239" cy="129614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fromWordArt="1">
            <a:prstTxWarp prst="textStop">
              <a:avLst>
                <a:gd name="adj" fmla="val 22222"/>
              </a:avLst>
            </a:prstTxWarp>
          </a:bodyPr>
          <a:lstStyle/>
          <a:p>
            <a:pPr algn="ctr" fontAlgn="base">
              <a:spcBef>
                <a:spcPct val="0"/>
              </a:spcBef>
              <a:spcAft>
                <a:spcPct val="0"/>
              </a:spcAft>
            </a:pPr>
            <a:r>
              <a:rPr lang="es-ES" sz="3600" b="1" kern="10" spc="-360" normalizeH="1" dirty="0">
                <a:ln w="9525">
                  <a:solidFill>
                    <a:prstClr val="white"/>
                  </a:solidFill>
                  <a:round/>
                  <a:headEnd/>
                  <a:tailEnd/>
                </a:ln>
                <a:solidFill>
                  <a:prstClr val="white"/>
                </a:solidFill>
                <a:latin typeface="Bookman Old Style"/>
              </a:rPr>
              <a:t>SOIVRE</a:t>
            </a: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34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lgn="ctr">
              <a:lnSpc>
                <a:spcPct val="90000"/>
              </a:lnSpc>
              <a:buFontTx/>
              <a:buNone/>
            </a:pPr>
            <a:r>
              <a:rPr lang="de-DE" sz="2400" b="1"/>
              <a:t>Risk Analysis system</a:t>
            </a:r>
          </a:p>
          <a:p>
            <a:pPr>
              <a:lnSpc>
                <a:spcPct val="90000"/>
              </a:lnSpc>
            </a:pPr>
            <a:endParaRPr lang="de-DE" sz="2400" b="1"/>
          </a:p>
          <a:p>
            <a:pPr>
              <a:lnSpc>
                <a:spcPct val="90000"/>
              </a:lnSpc>
            </a:pPr>
            <a:r>
              <a:rPr lang="de-DE" sz="2400" b="1"/>
              <a:t>Risk assesment</a:t>
            </a:r>
            <a:r>
              <a:rPr lang="de-DE" sz="2400"/>
              <a:t> means a scientifically based process consisting of four steps: hazard (</a:t>
            </a:r>
            <a:r>
              <a:rPr lang="de-DE" sz="2400" i="1"/>
              <a:t>agent</a:t>
            </a:r>
            <a:r>
              <a:rPr lang="de-DE" sz="2400"/>
              <a:t>) </a:t>
            </a:r>
            <a:r>
              <a:rPr lang="de-DE" sz="2400" u="sng"/>
              <a:t> identificacion</a:t>
            </a:r>
            <a:r>
              <a:rPr lang="de-DE" sz="2400"/>
              <a:t>, hazard </a:t>
            </a:r>
            <a:r>
              <a:rPr lang="de-DE" sz="2400" u="sng"/>
              <a:t>characterisation</a:t>
            </a:r>
            <a:r>
              <a:rPr lang="de-DE" sz="2400"/>
              <a:t>, </a:t>
            </a:r>
            <a:r>
              <a:rPr lang="de-DE" sz="2400" u="sng"/>
              <a:t>exposure</a:t>
            </a:r>
            <a:r>
              <a:rPr lang="de-DE" sz="2400"/>
              <a:t> assesment and risk </a:t>
            </a:r>
            <a:r>
              <a:rPr lang="de-DE" sz="2400" u="sng"/>
              <a:t>characterisation</a:t>
            </a:r>
            <a:r>
              <a:rPr lang="de-DE" sz="2400"/>
              <a:t>.</a:t>
            </a:r>
            <a:r>
              <a:rPr lang="es-ES" sz="2400"/>
              <a:t> </a:t>
            </a:r>
          </a:p>
          <a:p>
            <a:pPr>
              <a:lnSpc>
                <a:spcPct val="90000"/>
              </a:lnSpc>
            </a:pPr>
            <a:r>
              <a:rPr lang="de-DE" sz="2400" b="1"/>
              <a:t>Risk management</a:t>
            </a:r>
            <a:r>
              <a:rPr lang="de-DE" sz="2400"/>
              <a:t> means </a:t>
            </a:r>
            <a:r>
              <a:rPr lang="de-DE" sz="2400" u="sng"/>
              <a:t>the process for selecting appropriate prevention and control options.</a:t>
            </a:r>
            <a:r>
              <a:rPr lang="es-ES" sz="2400"/>
              <a:t>  </a:t>
            </a:r>
          </a:p>
          <a:p>
            <a:pPr>
              <a:lnSpc>
                <a:spcPct val="90000"/>
              </a:lnSpc>
            </a:pPr>
            <a:r>
              <a:rPr lang="de-DE" sz="2400" b="1"/>
              <a:t>Risk communication</a:t>
            </a:r>
            <a:r>
              <a:rPr lang="de-DE" sz="2400"/>
              <a:t> means </a:t>
            </a:r>
            <a:r>
              <a:rPr lang="de-DE" sz="2400" u="sng"/>
              <a:t>the interactive exchange of information </a:t>
            </a:r>
            <a:r>
              <a:rPr lang="de-DE" sz="2400"/>
              <a:t>and opinions through the risk analysis process</a:t>
            </a:r>
            <a:r>
              <a:rPr lang="de-DE" sz="2300"/>
              <a:t>.</a:t>
            </a:r>
          </a:p>
          <a:p>
            <a:pPr>
              <a:lnSpc>
                <a:spcPct val="90000"/>
              </a:lnSpc>
              <a:buFontTx/>
              <a:buNone/>
            </a:pPr>
            <a:endParaRPr lang="de-DE" sz="2300"/>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346700"/>
            <a:ext cx="20161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85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pPr algn="ctr">
              <a:buFontTx/>
              <a:buNone/>
            </a:pPr>
            <a:r>
              <a:rPr lang="de-DE" sz="2800" b="1" dirty="0"/>
              <a:t>Operators Responsibilities</a:t>
            </a:r>
          </a:p>
          <a:p>
            <a:pPr>
              <a:buFontTx/>
              <a:buNone/>
            </a:pPr>
            <a:r>
              <a:rPr lang="de-DE" sz="2800" b="1" dirty="0"/>
              <a:t>	</a:t>
            </a:r>
            <a:endParaRPr lang="de-DE" sz="2800" dirty="0"/>
          </a:p>
          <a:p>
            <a:pPr lvl="1"/>
            <a:r>
              <a:rPr lang="de-DE" sz="2400" dirty="0"/>
              <a:t>Food business </a:t>
            </a:r>
            <a:r>
              <a:rPr lang="de-DE" sz="2400" b="1" dirty="0"/>
              <a:t>operators shall ensure</a:t>
            </a:r>
            <a:r>
              <a:rPr lang="de-DE" sz="2400" dirty="0"/>
              <a:t> at all stages of production, processing and distribution that foods </a:t>
            </a:r>
            <a:r>
              <a:rPr lang="de-DE" sz="2400" b="1" dirty="0"/>
              <a:t>satisfy the requirements</a:t>
            </a:r>
            <a:r>
              <a:rPr lang="de-DE" sz="2400" dirty="0"/>
              <a:t> of food law.</a:t>
            </a:r>
          </a:p>
          <a:p>
            <a:pPr lvl="1">
              <a:buFontTx/>
              <a:buNone/>
            </a:pPr>
            <a:endParaRPr lang="de-DE" sz="2400" dirty="0"/>
          </a:p>
          <a:p>
            <a:pPr lvl="1"/>
            <a:r>
              <a:rPr lang="de-DE" sz="2400" dirty="0"/>
              <a:t>Food operators </a:t>
            </a:r>
            <a:r>
              <a:rPr lang="de-DE" sz="2400" b="1" dirty="0"/>
              <a:t>shall be able to identify</a:t>
            </a:r>
            <a:r>
              <a:rPr lang="de-DE" sz="2400" dirty="0"/>
              <a:t> any person from whom the have been supplied with food or any substance intended to be incorported into a food.</a:t>
            </a:r>
            <a:endParaRPr lang="es-ES" sz="2400" dirty="0"/>
          </a:p>
        </p:txBody>
      </p:sp>
      <p:sp>
        <p:nvSpPr>
          <p:cNvPr id="47109" name="AutoShape 5" descr="9k="/>
          <p:cNvSpPr>
            <a:spLocks noChangeAspect="1" noChangeArrowheads="1"/>
          </p:cNvSpPr>
          <p:nvPr/>
        </p:nvSpPr>
        <p:spPr bwMode="auto">
          <a:xfrm>
            <a:off x="3643313" y="2814638"/>
            <a:ext cx="1857375" cy="12287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S">
              <a:solidFill>
                <a:prstClr val="black"/>
              </a:solidFill>
            </a:endParaRPr>
          </a:p>
        </p:txBody>
      </p:sp>
      <p:pic>
        <p:nvPicPr>
          <p:cNvPr id="47111" name="Picture 7" descr="codigo+de+bar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5445125"/>
            <a:ext cx="1873250" cy="1236663"/>
          </a:xfrm>
          <a:prstGeom prst="rect">
            <a:avLst/>
          </a:prstGeom>
          <a:noFill/>
          <a:extLst>
            <a:ext uri="{909E8E84-426E-40DD-AFC4-6F175D3DCCD1}">
              <a14:hiddenFill xmlns:a14="http://schemas.microsoft.com/office/drawing/2010/main">
                <a:solidFill>
                  <a:srgbClr val="FFFFFF"/>
                </a:solidFill>
              </a14:hiddenFill>
            </a:ext>
          </a:extLst>
        </p:spPr>
      </p:pic>
      <p:pic>
        <p:nvPicPr>
          <p:cNvPr id="5"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334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algn="ctr">
              <a:lnSpc>
                <a:spcPct val="80000"/>
              </a:lnSpc>
              <a:buFontTx/>
              <a:buNone/>
            </a:pPr>
            <a:r>
              <a:rPr lang="de-DE" sz="2400" b="1" dirty="0"/>
              <a:t>Traceability System</a:t>
            </a:r>
          </a:p>
          <a:p>
            <a:pPr algn="ctr">
              <a:lnSpc>
                <a:spcPct val="80000"/>
              </a:lnSpc>
              <a:buFontTx/>
              <a:buNone/>
            </a:pPr>
            <a:endParaRPr lang="de-DE" sz="2400" dirty="0"/>
          </a:p>
          <a:p>
            <a:pPr>
              <a:lnSpc>
                <a:spcPct val="80000"/>
              </a:lnSpc>
              <a:buFontTx/>
              <a:buNone/>
            </a:pPr>
            <a:r>
              <a:rPr lang="de-DE" sz="2400" dirty="0"/>
              <a:t>   Traceability means the ability to trace and follow a food, feed, food producing animal or substance intended to be or expected to be incorporated into a food or feed, throug all stages of production, processing and distribution.</a:t>
            </a:r>
          </a:p>
          <a:p>
            <a:pPr>
              <a:lnSpc>
                <a:spcPct val="80000"/>
              </a:lnSpc>
              <a:buFontTx/>
              <a:buNone/>
            </a:pPr>
            <a:endParaRPr lang="de-DE" sz="2400" dirty="0"/>
          </a:p>
          <a:p>
            <a:pPr>
              <a:lnSpc>
                <a:spcPct val="80000"/>
              </a:lnSpc>
              <a:buFontTx/>
              <a:buNone/>
            </a:pPr>
            <a:endParaRPr lang="de-DE" sz="2400" dirty="0"/>
          </a:p>
          <a:p>
            <a:pPr>
              <a:lnSpc>
                <a:spcPct val="80000"/>
              </a:lnSpc>
              <a:buFontTx/>
              <a:buNone/>
            </a:pPr>
            <a:endParaRPr lang="de-DE" sz="1200" dirty="0"/>
          </a:p>
          <a:p>
            <a:pPr>
              <a:lnSpc>
                <a:spcPct val="80000"/>
              </a:lnSpc>
              <a:buFontTx/>
              <a:buNone/>
            </a:pPr>
            <a:endParaRPr lang="en-GB" sz="1200" dirty="0"/>
          </a:p>
          <a:p>
            <a:pPr>
              <a:lnSpc>
                <a:spcPct val="80000"/>
              </a:lnSpc>
              <a:buFontTx/>
              <a:buNone/>
            </a:pPr>
            <a:endParaRPr lang="en-GB" sz="1200" dirty="0"/>
          </a:p>
          <a:p>
            <a:pPr>
              <a:lnSpc>
                <a:spcPct val="80000"/>
              </a:lnSpc>
              <a:buFontTx/>
              <a:buNone/>
            </a:pPr>
            <a:endParaRPr lang="en-GB" sz="1200" dirty="0"/>
          </a:p>
          <a:p>
            <a:pPr>
              <a:lnSpc>
                <a:spcPct val="80000"/>
              </a:lnSpc>
              <a:buFontTx/>
              <a:buNone/>
            </a:pPr>
            <a:endParaRPr lang="en-GB" sz="1200" dirty="0"/>
          </a:p>
          <a:p>
            <a:pPr>
              <a:lnSpc>
                <a:spcPct val="80000"/>
              </a:lnSpc>
              <a:buFontTx/>
              <a:buNone/>
            </a:pPr>
            <a:endParaRPr lang="en-GB" sz="1200" dirty="0"/>
          </a:p>
          <a:p>
            <a:pPr>
              <a:lnSpc>
                <a:spcPct val="80000"/>
              </a:lnSpc>
              <a:buFontTx/>
              <a:buNone/>
            </a:pPr>
            <a:r>
              <a:rPr lang="en-GB" sz="1200" dirty="0">
                <a:hlinkClick r:id="rId2"/>
              </a:rPr>
              <a:t>http://ec.europa.eu/food/food/foodlaw/traceability/factsheet_trace_2007_en.pdf</a:t>
            </a:r>
            <a:r>
              <a:rPr lang="en-GB" sz="1200" dirty="0"/>
              <a:t> </a:t>
            </a:r>
            <a:endParaRPr lang="en-GB" sz="1200" dirty="0">
              <a:solidFill>
                <a:schemeClr val="hlink"/>
              </a:solidFill>
            </a:endParaRPr>
          </a:p>
          <a:p>
            <a:pPr>
              <a:lnSpc>
                <a:spcPct val="80000"/>
              </a:lnSpc>
              <a:buFontTx/>
              <a:buNone/>
            </a:pPr>
            <a:endParaRPr lang="es-ES" sz="2400" dirty="0"/>
          </a:p>
        </p:txBody>
      </p:sp>
      <p:pic>
        <p:nvPicPr>
          <p:cNvPr id="450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3860800"/>
            <a:ext cx="3671887"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l_fi" descr="-1283666894"/>
          <p:cNvPicPr>
            <a:picLocks noChangeAspect="1" noChangeArrowheads="1"/>
          </p:cNvPicPr>
          <p:nvPr/>
        </p:nvPicPr>
        <p:blipFill>
          <a:blip r:embed="rId4" cstate="print"/>
          <a:srcRect/>
          <a:stretch>
            <a:fillRect/>
          </a:stretch>
        </p:blipFill>
        <p:spPr bwMode="auto">
          <a:xfrm>
            <a:off x="179388" y="115888"/>
            <a:ext cx="2400300" cy="733425"/>
          </a:xfrm>
          <a:prstGeom prst="rect">
            <a:avLst/>
          </a:prstGeom>
          <a:noFill/>
          <a:ln w="9525">
            <a:noFill/>
            <a:miter lim="800000"/>
            <a:headEnd/>
            <a:tailEnd/>
          </a:ln>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10436"/>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1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algn="ctr">
              <a:buFontTx/>
              <a:buNone/>
            </a:pPr>
            <a:r>
              <a:rPr lang="en-GB" sz="2600" b="1" dirty="0"/>
              <a:t>Why is important Traceability?</a:t>
            </a:r>
          </a:p>
          <a:p>
            <a:r>
              <a:rPr lang="en-GB" sz="2600" dirty="0"/>
              <a:t>The identification of the origin of food ingredients and food sources is of prime importance for the protection of consumers.</a:t>
            </a:r>
          </a:p>
          <a:p>
            <a:r>
              <a:rPr lang="en-GB" sz="2600" dirty="0"/>
              <a:t>Traceability facilitates the withdrawal of unsafe food.</a:t>
            </a:r>
          </a:p>
          <a:p>
            <a:r>
              <a:rPr lang="en-GB" sz="2600" dirty="0"/>
              <a:t>Identify and document information on product “one step forward and one step back” in the food chain.</a:t>
            </a:r>
            <a:r>
              <a:rPr lang="es-ES" dirty="0"/>
              <a:t> </a:t>
            </a:r>
          </a:p>
          <a:p>
            <a:pPr>
              <a:buFontTx/>
              <a:buNone/>
            </a:pPr>
            <a:endParaRPr lang="es-ES" dirty="0"/>
          </a:p>
        </p:txBody>
      </p:sp>
      <p:pic>
        <p:nvPicPr>
          <p:cNvPr id="41989" name="Picture 5" descr="cad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868863"/>
            <a:ext cx="273685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4"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29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s-ES"/>
          </a:p>
        </p:txBody>
      </p:sp>
      <p:sp>
        <p:nvSpPr>
          <p:cNvPr id="86019" name="Rectangle 3"/>
          <p:cNvSpPr>
            <a:spLocks noGrp="1" noChangeArrowheads="1"/>
          </p:cNvSpPr>
          <p:nvPr>
            <p:ph type="body" idx="1"/>
          </p:nvPr>
        </p:nvSpPr>
        <p:spPr>
          <a:xfrm>
            <a:off x="755650" y="1600200"/>
            <a:ext cx="7632700" cy="4525963"/>
          </a:xfrm>
        </p:spPr>
        <p:txBody>
          <a:bodyPr/>
          <a:lstStyle/>
          <a:p>
            <a:pPr>
              <a:lnSpc>
                <a:spcPct val="80000"/>
              </a:lnSpc>
              <a:buFontTx/>
              <a:buNone/>
            </a:pPr>
            <a:r>
              <a:rPr lang="nl-NL" sz="1800" b="1" dirty="0">
                <a:solidFill>
                  <a:srgbClr val="0000FF"/>
                </a:solidFill>
              </a:rPr>
              <a:t>R</a:t>
            </a:r>
            <a:r>
              <a:rPr lang="nl-NL" sz="1800" b="1" dirty="0" smtClean="0">
                <a:solidFill>
                  <a:srgbClr val="0000FF"/>
                </a:solidFill>
              </a:rPr>
              <a:t>isk Assesment</a:t>
            </a:r>
            <a:endParaRPr lang="nl-NL" sz="1800" b="1" dirty="0">
              <a:solidFill>
                <a:srgbClr val="0000FF"/>
              </a:solidFill>
            </a:endParaRPr>
          </a:p>
          <a:p>
            <a:pPr>
              <a:lnSpc>
                <a:spcPct val="80000"/>
              </a:lnSpc>
              <a:buFontTx/>
              <a:buNone/>
            </a:pPr>
            <a:endParaRPr lang="nl-NL" sz="1800" dirty="0"/>
          </a:p>
          <a:p>
            <a:pPr>
              <a:lnSpc>
                <a:spcPct val="80000"/>
              </a:lnSpc>
              <a:buFontTx/>
              <a:buNone/>
            </a:pPr>
            <a:r>
              <a:rPr lang="nl-NL" sz="1800" u="sng" dirty="0"/>
              <a:t>Clasification of traders acording to risk factors</a:t>
            </a:r>
          </a:p>
          <a:p>
            <a:pPr>
              <a:lnSpc>
                <a:spcPct val="80000"/>
              </a:lnSpc>
            </a:pPr>
            <a:r>
              <a:rPr lang="nl-NL" sz="1800" dirty="0"/>
              <a:t>Company (Type, size, activity, quality department)</a:t>
            </a:r>
          </a:p>
          <a:p>
            <a:pPr>
              <a:lnSpc>
                <a:spcPct val="80000"/>
              </a:lnSpc>
            </a:pPr>
            <a:r>
              <a:rPr lang="nl-NL" sz="1800" dirty="0"/>
              <a:t>Produce  (SMS /GMS)</a:t>
            </a:r>
          </a:p>
          <a:p>
            <a:pPr>
              <a:lnSpc>
                <a:spcPct val="80000"/>
              </a:lnSpc>
            </a:pPr>
            <a:r>
              <a:rPr lang="nl-NL" sz="1800" dirty="0"/>
              <a:t>Campaing (Volumen, evolution)</a:t>
            </a:r>
          </a:p>
          <a:p>
            <a:pPr>
              <a:lnSpc>
                <a:spcPct val="80000"/>
              </a:lnSpc>
              <a:buFontTx/>
              <a:buNone/>
            </a:pPr>
            <a:endParaRPr lang="en-GB" sz="1800" dirty="0"/>
          </a:p>
          <a:p>
            <a:pPr>
              <a:lnSpc>
                <a:spcPct val="80000"/>
              </a:lnSpc>
              <a:buFontTx/>
              <a:buNone/>
            </a:pPr>
            <a:r>
              <a:rPr lang="en-GB" sz="1800" dirty="0"/>
              <a:t>Traders fall into red, amber or green categories or</a:t>
            </a:r>
          </a:p>
          <a:p>
            <a:pPr>
              <a:lnSpc>
                <a:spcPct val="80000"/>
              </a:lnSpc>
              <a:buFontTx/>
              <a:buNone/>
            </a:pPr>
            <a:r>
              <a:rPr lang="en-GB" sz="1800" dirty="0"/>
              <a:t>“Exempted trader” (Auditing system)</a:t>
            </a:r>
            <a:endParaRPr lang="nl-NL" sz="1800" dirty="0"/>
          </a:p>
          <a:p>
            <a:pPr>
              <a:lnSpc>
                <a:spcPct val="80000"/>
              </a:lnSpc>
              <a:buFontTx/>
              <a:buNone/>
            </a:pPr>
            <a:endParaRPr lang="nl-NL" sz="1800" dirty="0"/>
          </a:p>
          <a:p>
            <a:pPr>
              <a:lnSpc>
                <a:spcPct val="80000"/>
              </a:lnSpc>
              <a:buFontTx/>
              <a:buNone/>
            </a:pPr>
            <a:r>
              <a:rPr lang="nl-NL" sz="1800" u="sng" dirty="0"/>
              <a:t>Programme of visits  </a:t>
            </a:r>
          </a:p>
          <a:p>
            <a:pPr>
              <a:lnSpc>
                <a:spcPct val="80000"/>
              </a:lnSpc>
              <a:buFontTx/>
              <a:buNone/>
            </a:pPr>
            <a:endParaRPr lang="en-GB" sz="1800" dirty="0"/>
          </a:p>
          <a:p>
            <a:pPr>
              <a:lnSpc>
                <a:spcPct val="80000"/>
              </a:lnSpc>
            </a:pPr>
            <a:r>
              <a:rPr lang="nl-NL" sz="1800" dirty="0"/>
              <a:t>Different visit frequencies</a:t>
            </a:r>
            <a:r>
              <a:rPr lang="nl-NL" sz="2000" dirty="0"/>
              <a:t> </a:t>
            </a:r>
          </a:p>
          <a:p>
            <a:pPr>
              <a:lnSpc>
                <a:spcPct val="80000"/>
              </a:lnSpc>
            </a:pPr>
            <a:r>
              <a:rPr lang="en-GB" sz="1800" dirty="0"/>
              <a:t>Inspectors give priority to high risk traders </a:t>
            </a:r>
          </a:p>
          <a:p>
            <a:pPr>
              <a:lnSpc>
                <a:spcPct val="80000"/>
              </a:lnSpc>
            </a:pPr>
            <a:r>
              <a:rPr lang="en-GB" sz="1800" dirty="0"/>
              <a:t>Inspection records entered directly into SOIVRE database system</a:t>
            </a:r>
          </a:p>
          <a:p>
            <a:pPr>
              <a:lnSpc>
                <a:spcPct val="80000"/>
              </a:lnSpc>
            </a:pPr>
            <a:r>
              <a:rPr lang="en-GB" sz="1800" dirty="0"/>
              <a:t>Problems found on visits to traders are taken into account in trader </a:t>
            </a:r>
            <a:r>
              <a:rPr lang="en-GB" sz="1800" dirty="0" err="1"/>
              <a:t>clasification</a:t>
            </a:r>
            <a:r>
              <a:rPr lang="en-GB" sz="1800" dirty="0"/>
              <a:t>.</a:t>
            </a:r>
          </a:p>
          <a:p>
            <a:pPr>
              <a:lnSpc>
                <a:spcPct val="80000"/>
              </a:lnSpc>
            </a:pPr>
            <a:r>
              <a:rPr lang="en-GB" sz="1800" dirty="0"/>
              <a:t>Surveillance based on signal, </a:t>
            </a:r>
            <a:r>
              <a:rPr lang="en-GB" sz="1800" dirty="0" err="1"/>
              <a:t>dissapointing</a:t>
            </a:r>
            <a:r>
              <a:rPr lang="en-GB" sz="1800" dirty="0"/>
              <a:t> results.</a:t>
            </a:r>
          </a:p>
          <a:p>
            <a:pPr>
              <a:lnSpc>
                <a:spcPct val="80000"/>
              </a:lnSpc>
              <a:buFontTx/>
              <a:buNone/>
            </a:pPr>
            <a:endParaRPr lang="en-GB" sz="1800" dirty="0"/>
          </a:p>
        </p:txBody>
      </p:sp>
      <p:pic>
        <p:nvPicPr>
          <p:cNvPr id="86021" name="Picture 5" descr="legionella-risk-assessment-blocks-image-300x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276475"/>
            <a:ext cx="223202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5"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5" y="188640"/>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77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348880"/>
            <a:ext cx="8579296" cy="4365104"/>
          </a:xfrm>
        </p:spPr>
        <p:txBody>
          <a:bodyPr/>
          <a:lstStyle/>
          <a:p>
            <a:pPr marL="0" indent="0" eaLnBrk="1" hangingPunct="1">
              <a:buNone/>
            </a:pPr>
            <a:r>
              <a:rPr lang="en-US" sz="2800" dirty="0"/>
              <a:t>The criteria </a:t>
            </a:r>
            <a:r>
              <a:rPr lang="en-US" sz="2800" dirty="0" smtClean="0"/>
              <a:t>considered to </a:t>
            </a:r>
            <a:r>
              <a:rPr lang="en-US" sz="2800" dirty="0"/>
              <a:t>assess </a:t>
            </a:r>
            <a:r>
              <a:rPr lang="en-US" sz="2800" dirty="0" smtClean="0"/>
              <a:t>risk are:</a:t>
            </a:r>
            <a:endParaRPr lang="en-GB" sz="2800" dirty="0" smtClean="0"/>
          </a:p>
          <a:p>
            <a:pPr eaLnBrk="1" hangingPunct="1">
              <a:buFont typeface="Wingdings" panose="05000000000000000000" pitchFamily="2" charset="2"/>
              <a:buChar char="q"/>
            </a:pPr>
            <a:r>
              <a:rPr lang="en-GB" sz="2800" dirty="0" smtClean="0"/>
              <a:t> (initial check frequencies)</a:t>
            </a:r>
          </a:p>
          <a:p>
            <a:pPr marL="715963" lvl="1" indent="-441325" eaLnBrk="1" hangingPunct="1">
              <a:buFont typeface="Wingdings" panose="05000000000000000000" pitchFamily="2" charset="2"/>
              <a:buChar char="§"/>
            </a:pPr>
            <a:r>
              <a:rPr lang="en-GB" sz="2800" dirty="0" smtClean="0"/>
              <a:t>Position of traders in the marketing chain.</a:t>
            </a:r>
          </a:p>
          <a:p>
            <a:pPr marL="715963" lvl="1" indent="-441325" eaLnBrk="1" hangingPunct="1">
              <a:buFont typeface="Wingdings" panose="05000000000000000000" pitchFamily="2" charset="2"/>
              <a:buChar char="§"/>
            </a:pPr>
            <a:r>
              <a:rPr lang="en-GB" sz="2800" dirty="0" smtClean="0"/>
              <a:t>Efficiency of the self checking systems.</a:t>
            </a:r>
            <a:endParaRPr lang="en-US" sz="2800" dirty="0" smtClean="0"/>
          </a:p>
          <a:p>
            <a:pPr marL="715963" lvl="1" indent="-441325" eaLnBrk="1" hangingPunct="1">
              <a:buFont typeface="Wingdings" panose="05000000000000000000" pitchFamily="2" charset="2"/>
              <a:buChar char="§"/>
            </a:pPr>
            <a:r>
              <a:rPr lang="en-US" sz="2800" dirty="0" smtClean="0"/>
              <a:t>Size </a:t>
            </a:r>
            <a:r>
              <a:rPr lang="en-US" sz="2800" dirty="0"/>
              <a:t>of the </a:t>
            </a:r>
            <a:r>
              <a:rPr lang="en-US" sz="2800" dirty="0" smtClean="0"/>
              <a:t>traders (volume marketed).</a:t>
            </a:r>
          </a:p>
          <a:p>
            <a:pPr marL="449263" indent="-449263" eaLnBrk="1" hangingPunct="1">
              <a:buFont typeface="Wingdings" panose="05000000000000000000" pitchFamily="2" charset="2"/>
              <a:buChar char="q"/>
            </a:pPr>
            <a:r>
              <a:rPr lang="en-US" sz="2800" dirty="0" smtClean="0"/>
              <a:t>(final check frequencies)</a:t>
            </a:r>
          </a:p>
          <a:p>
            <a:pPr marL="715963" lvl="1" indent="-441325" eaLnBrk="1" hangingPunct="1">
              <a:buFont typeface="Wingdings" panose="05000000000000000000" pitchFamily="2" charset="2"/>
              <a:buChar char="§"/>
            </a:pPr>
            <a:r>
              <a:rPr lang="en-US" sz="2800" dirty="0" smtClean="0"/>
              <a:t>Findings </a:t>
            </a:r>
            <a:r>
              <a:rPr lang="en-US" sz="2800" dirty="0"/>
              <a:t>made during previous </a:t>
            </a:r>
            <a:r>
              <a:rPr lang="en-US" sz="2800" dirty="0" smtClean="0"/>
              <a:t>checks. </a:t>
            </a:r>
            <a:endParaRPr lang="en-US" sz="2800" dirty="0"/>
          </a:p>
          <a:p>
            <a:pPr marL="715963" lvl="1" indent="-441325" eaLnBrk="1" hangingPunct="1">
              <a:buFont typeface="Wingdings" panose="05000000000000000000" pitchFamily="2" charset="2"/>
              <a:buChar char="§"/>
            </a:pPr>
            <a:r>
              <a:rPr lang="en-US" sz="2800" dirty="0" smtClean="0"/>
              <a:t>Exceptional circumstances.</a:t>
            </a:r>
            <a:endParaRPr lang="en-GB" sz="2800" dirty="0" smtClean="0"/>
          </a:p>
          <a:p>
            <a:pPr marL="723900" lvl="1" indent="-449263" eaLnBrk="1" hangingPunct="1">
              <a:buFont typeface="Wingdings" panose="05000000000000000000" pitchFamily="2" charset="2"/>
              <a:buChar char="q"/>
            </a:pPr>
            <a:endParaRPr lang="en-GB" sz="2800" dirty="0" smtClean="0"/>
          </a:p>
        </p:txBody>
      </p:sp>
      <p:sp>
        <p:nvSpPr>
          <p:cNvPr id="6" name="1 Título"/>
          <p:cNvSpPr txBox="1">
            <a:spLocks/>
          </p:cNvSpPr>
          <p:nvPr/>
        </p:nvSpPr>
        <p:spPr>
          <a:xfrm>
            <a:off x="0" y="1628800"/>
            <a:ext cx="91440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00"/>
                </a:solidFill>
              </a:rPr>
              <a:t>The risk analysis: </a:t>
            </a:r>
            <a:r>
              <a:rPr lang="en-GB" sz="3600" spc="-100" dirty="0">
                <a:solidFill>
                  <a:srgbClr val="0000FF"/>
                </a:solidFill>
              </a:rPr>
              <a:t>a double risk classification</a:t>
            </a:r>
            <a:endParaRPr lang="en-GB" sz="4000" spc="-100" dirty="0">
              <a:solidFill>
                <a:srgbClr val="0000FF"/>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8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420888"/>
            <a:ext cx="8291264" cy="4032448"/>
          </a:xfrm>
        </p:spPr>
        <p:txBody>
          <a:bodyPr/>
          <a:lstStyle/>
          <a:p>
            <a:pPr marL="0" indent="0">
              <a:spcBef>
                <a:spcPts val="1200"/>
              </a:spcBef>
              <a:buNone/>
            </a:pPr>
            <a:r>
              <a:rPr lang="en-GB" sz="2800" dirty="0" smtClean="0"/>
              <a:t>Traders are classified in three groups, based on the annual volume of commercialized products (estimated marketing capacity):</a:t>
            </a:r>
            <a:endParaRPr lang="es-ES" sz="2800" dirty="0" smtClean="0"/>
          </a:p>
          <a:p>
            <a:pPr marL="715963" indent="-444500">
              <a:buFont typeface="Wingdings" panose="05000000000000000000" pitchFamily="2" charset="2"/>
              <a:buChar char="q"/>
            </a:pPr>
            <a:r>
              <a:rPr lang="en-GB" sz="2800" dirty="0" smtClean="0"/>
              <a:t>Less than 3.000 tm/campaign or per year.</a:t>
            </a:r>
            <a:endParaRPr lang="es-ES" sz="2800" dirty="0" smtClean="0"/>
          </a:p>
          <a:p>
            <a:pPr marL="715963" lvl="0" indent="-444500">
              <a:buFont typeface="Wingdings" panose="05000000000000000000" pitchFamily="2" charset="2"/>
              <a:buChar char="q"/>
            </a:pPr>
            <a:r>
              <a:rPr lang="en-GB" sz="2800" dirty="0" smtClean="0"/>
              <a:t>Between 3.000 and 25.000 tm/campaign or per year.</a:t>
            </a:r>
            <a:endParaRPr lang="es-ES" sz="2800" dirty="0" smtClean="0"/>
          </a:p>
          <a:p>
            <a:pPr marL="715963" indent="-444500" eaLnBrk="1" hangingPunct="1">
              <a:buFont typeface="Wingdings" panose="05000000000000000000" pitchFamily="2" charset="2"/>
              <a:buChar char="q"/>
            </a:pPr>
            <a:r>
              <a:rPr lang="en-GB" sz="2800" dirty="0" smtClean="0"/>
              <a:t>More than  25.000 tm/campaign or per year (higher level of risk). </a:t>
            </a:r>
            <a:endParaRPr lang="es-ES" sz="2800" dirty="0" smtClean="0"/>
          </a:p>
          <a:p>
            <a:pPr marL="361950" indent="-361950" eaLnBrk="1" hangingPunct="1">
              <a:buNone/>
            </a:pPr>
            <a:endParaRPr lang="en-GB" sz="2800" dirty="0" smtClean="0"/>
          </a:p>
          <a:p>
            <a:pPr marL="361950" indent="-361950" eaLnBrk="1" hangingPunct="1">
              <a:buNone/>
            </a:pPr>
            <a:r>
              <a:rPr lang="en-GB" sz="2800" dirty="0" smtClean="0"/>
              <a:t> </a:t>
            </a:r>
            <a:endParaRPr lang="es-ES" dirty="0" smtClean="0"/>
          </a:p>
        </p:txBody>
      </p:sp>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00"/>
                </a:solidFill>
              </a:rPr>
              <a:t>The risk analysis: </a:t>
            </a:r>
            <a:r>
              <a:rPr lang="en-GB" sz="3600" spc="-100" dirty="0">
                <a:solidFill>
                  <a:srgbClr val="0000FF"/>
                </a:solidFill>
              </a:rPr>
              <a:t>the size classification</a:t>
            </a:r>
            <a:endParaRPr lang="en-GB" sz="4000" spc="-100" dirty="0">
              <a:solidFill>
                <a:srgbClr val="0000FF"/>
              </a:solidFill>
            </a:endParaRPr>
          </a:p>
        </p:txBody>
      </p:sp>
      <p:sp>
        <p:nvSpPr>
          <p:cNvPr id="3" name="2 Título"/>
          <p:cNvSpPr>
            <a:spLocks noGrp="1"/>
          </p:cNvSpPr>
          <p:nvPr>
            <p:ph type="title"/>
          </p:nvPr>
        </p:nvSpPr>
        <p:spPr/>
        <p:txBody>
          <a:bodyPr/>
          <a:lstStyle/>
          <a:p>
            <a:endParaRPr lang="es-E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888"/>
            <a:ext cx="14144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7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1567</Words>
  <Application>Microsoft Office PowerPoint</Application>
  <PresentationFormat>Presentación en pantalla (4:3)</PresentationFormat>
  <Paragraphs>247</Paragraphs>
  <Slides>28</Slides>
  <Notes>21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Claridad</vt:lpstr>
      <vt:lpstr>Risk analysis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Approved traders </vt:lpstr>
      <vt:lpstr>Implementing Regulation (UE) No 543/2011</vt:lpstr>
      <vt:lpstr>Implementing Regulation (UE) No 543/2011</vt:lpstr>
      <vt:lpstr>RISK ANALYSIS Software support tools </vt:lpstr>
      <vt:lpstr>Software support tools</vt:lpstr>
      <vt:lpstr>Implementing Regulation (UE) No 543/2011</vt:lpstr>
      <vt:lpstr>Presentación de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analysis  </dc:title>
  <dc:creator>MASTER</dc:creator>
  <cp:lastModifiedBy>MASTER</cp:lastModifiedBy>
  <cp:revision>6</cp:revision>
  <dcterms:created xsi:type="dcterms:W3CDTF">2014-05-16T11:14:44Z</dcterms:created>
  <dcterms:modified xsi:type="dcterms:W3CDTF">2014-05-20T12:14:10Z</dcterms:modified>
</cp:coreProperties>
</file>