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90" r:id="rId2"/>
    <p:sldMasterId id="2147483702" r:id="rId3"/>
    <p:sldMasterId id="2147483674" r:id="rId4"/>
    <p:sldMasterId id="2147483714" r:id="rId5"/>
    <p:sldMasterId id="2147483726" r:id="rId6"/>
    <p:sldMasterId id="2147483738" r:id="rId7"/>
    <p:sldMasterId id="2147483660" r:id="rId8"/>
    <p:sldMasterId id="2147483661" r:id="rId9"/>
  </p:sldMasterIdLst>
  <p:notesMasterIdLst>
    <p:notesMasterId r:id="rId22"/>
  </p:notesMasterIdLst>
  <p:sldIdLst>
    <p:sldId id="256" r:id="rId10"/>
    <p:sldId id="266" r:id="rId11"/>
    <p:sldId id="268" r:id="rId12"/>
    <p:sldId id="269" r:id="rId13"/>
    <p:sldId id="270" r:id="rId14"/>
    <p:sldId id="271" r:id="rId15"/>
    <p:sldId id="267" r:id="rId16"/>
    <p:sldId id="272" r:id="rId17"/>
    <p:sldId id="274" r:id="rId18"/>
    <p:sldId id="273"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4841"/>
    <a:srgbClr val="766B67"/>
    <a:srgbClr val="887D79"/>
    <a:srgbClr val="FF4535"/>
    <a:srgbClr val="80808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43F83-4CA1-4CE5-8C82-8E08B16DB6E5}" type="datetimeFigureOut">
              <a:rPr lang="en-GB" smtClean="0"/>
              <a:t>17/06/2014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B8C-D8F5-42E9-B7B6-EA2FB7A1609D}" type="slidenum">
              <a:rPr lang="en-GB" smtClean="0"/>
              <a:t>‹#›</a:t>
            </a:fld>
            <a:endParaRPr lang="en-GB"/>
          </a:p>
        </p:txBody>
      </p:sp>
    </p:spTree>
    <p:extLst>
      <p:ext uri="{BB962C8B-B14F-4D97-AF65-F5344CB8AC3E}">
        <p14:creationId xmlns:p14="http://schemas.microsoft.com/office/powerpoint/2010/main" val="240244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D5BB8C-D8F5-42E9-B7B6-EA2FB7A1609D}" type="slidenum">
              <a:rPr lang="en-GB" smtClean="0"/>
              <a:t>3</a:t>
            </a:fld>
            <a:endParaRPr lang="en-GB"/>
          </a:p>
        </p:txBody>
      </p:sp>
    </p:spTree>
    <p:extLst>
      <p:ext uri="{BB962C8B-B14F-4D97-AF65-F5344CB8AC3E}">
        <p14:creationId xmlns:p14="http://schemas.microsoft.com/office/powerpoint/2010/main" val="16730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83F5BB-449C-4FF8-B4D7-F1B2BD7D213B}"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87282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324227-6CF2-48F1-91D6-D31B63FF9687}"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1200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DA040-6352-4AF5-8436-3EAFA64EC107}"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5191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FA8CD6-6684-41F2-8A85-8C9FB6CBCA49}"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2674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3D1A12-1FEB-4530-8A00-A57F90BB1E67}"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240324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0FBD-634C-46E5-A38A-F0E3E7C9B49C}"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20243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CE2E1D-2BED-4E58-8ECF-2A76AEBC8C1E}"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012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B4190-3571-43CE-BDEF-D914828B73CD}" type="datetime1">
              <a:rPr lang="en-GB" smtClean="0"/>
              <a:t>17/06/2014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324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AE189F-6DB4-4C20-AE28-A3984D87B031}" type="datetime1">
              <a:rPr lang="en-GB" smtClean="0"/>
              <a:t>17/06/2014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86492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1C93-AC22-47CA-98F7-4B45C4FB488F}" type="datetime1">
              <a:rPr lang="en-GB" smtClean="0"/>
              <a:t>17/06/2014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52742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8B34-7FDC-470B-BF05-EEDF824D4201}"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6902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36B603-EC59-441B-A907-E704EBA9EFC9}"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82052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62B0-81F3-4362-9705-3185E70CA223}"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0088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F2066E-43FD-49A9-B65E-5CAE7C9B3A6E}"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60605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062C6E-4D6C-4DB7-930D-7D6AAC0090EE}"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37790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74F5B4-2A55-42A0-9761-68598814CC82}"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5623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16783-723A-40EF-A1B8-888FB3B23DE8}"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09957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DE0F4-CD41-4828-9F45-C09FF7CA67C4}"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1768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D8871A-0155-431E-A4A9-D56FA6941384}"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845288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C69EA7-456A-422C-B51D-23A8FD746AF3}" type="datetime1">
              <a:rPr lang="en-GB" smtClean="0"/>
              <a:t>17/06/2014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644826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6237A6-5653-42BC-9C87-06F48B63ED13}" type="datetime1">
              <a:rPr lang="en-GB" smtClean="0"/>
              <a:t>17/06/2014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22826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4A1F3-AB07-4A38-ABB6-75B06FABAFE5}" type="datetime1">
              <a:rPr lang="en-GB" smtClean="0"/>
              <a:t>17/06/2014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964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D9F0E-9401-43C8-86BB-752F1E76A4D2}"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50282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01B76-C8AE-42DD-BF61-E7947C40444A}"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80604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34171-EA21-4DF1-9C26-002FFA9F1FC0}"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16738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8AAE6-DFA4-4035-96EA-2B78180F4469}"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409834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DE087-4AB1-4303-A454-5F84B3FC5838}"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188006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5769C-8B09-4AE6-8CC9-C606D1F45D02}"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10809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898C2-3D23-4560-B6AE-111A710830B1}"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35528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8B21-05E5-46DA-BD44-AC11EC12001B}"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3849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D0AE5D-76C7-4CFC-8CAC-6F733D8CC0A9}"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781719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7BAF3A-5C91-40AE-A40A-46D8ECCBE9E2}" type="datetime1">
              <a:rPr lang="en-GB" smtClean="0"/>
              <a:t>17/06/2014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352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27684-3EF4-4FDB-A136-AB6603670F78}" type="datetime1">
              <a:rPr lang="en-GB" smtClean="0"/>
              <a:t>17/06/2014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8632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58762D-6599-4754-898D-4B4794DDDB4F}"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1035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3075-4161-43AB-8666-4C9B921131BD}" type="datetime1">
              <a:rPr lang="en-GB" smtClean="0"/>
              <a:t>17/06/2014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94406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4C6B3-F78B-4B9D-9702-22885E6EF146}"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8078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BF7A-54ED-4F58-B919-10C9B45F01BE}"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446566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0B3338-91B0-4C11-A3D9-719237ABFA85}"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94081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00148-CD13-4451-BDDF-2A4BA3BB1F00}"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42065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378163-2F6B-44CE-8701-C03AC9E1A1CD}"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4937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25151C-3812-4954-8646-8997412E9EEC}"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934523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4FBC2-662B-451F-8DB3-943C4C735648}"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829140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47EEB-89DE-45E4-8671-3C32322C35DA}"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048577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71108-813F-4F6D-9DD2-D70FCC8843FD}" type="datetime1">
              <a:rPr lang="en-GB" smtClean="0"/>
              <a:t>17/06/2014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19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4959F6-F9C6-4E75-ADC0-6B72441C7A6C}" type="datetime1">
              <a:rPr lang="en-GB" smtClean="0"/>
              <a:t>17/06/2014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209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B388F5-710F-4883-BC1A-C784677D6311}" type="datetime1">
              <a:rPr lang="en-GB" smtClean="0"/>
              <a:t>17/06/2014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90636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FFD8E-0381-4162-B018-876CB75C6C84}" type="datetime1">
              <a:rPr lang="en-GB" smtClean="0"/>
              <a:t>17/06/2014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291885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066A3-A4D8-440A-9A50-E5BDCAD17CF6}"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23488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005CD-43B0-4652-A116-57E8BD42233E}"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8341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E5BC-80A5-4D61-9231-3BD2A9B5F743}"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87002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D5A0-B075-4663-8B52-EC147C119A0E}"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36770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69586D-B5D7-44F1-8574-DADADEA57651}"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50584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2EE7A9-B5DD-4A21-BBEA-63248E24743C}"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017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AF1FB-EDC0-4576-8287-9D7EC0C16489}"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15295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E7283-A744-4C48-AD1F-7E422046B354}"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9579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E1AAB-6AC0-4865-9E47-08F07ED52B60}" type="datetime1">
              <a:rPr lang="en-GB" smtClean="0"/>
              <a:t>17/06/2014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097582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18B545-5DBB-40C1-AD63-4412172F5271}" type="datetime1">
              <a:rPr lang="en-GB" smtClean="0"/>
              <a:t>17/06/2014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005500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5AE9F7-511A-47BD-B3E6-4B33A6BB38E2}" type="datetime1">
              <a:rPr lang="en-GB" smtClean="0"/>
              <a:t>17/06/2014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680290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AC396-6044-470C-98D2-4CDC3FA9FF96}" type="datetime1">
              <a:rPr lang="en-GB" smtClean="0"/>
              <a:t>17/06/2014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850124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4E31D-245B-41A0-B4D1-0DE9478C5D6F}"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04698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95864-10EE-4061-BD33-0F07AD4A0689}"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00312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EBD1-07FA-4899-BD26-B9722252E54F}"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146993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FC60B-DCCF-4785-96B3-52D5C5F8A71B}"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56554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E9EC5-3FD0-4B5E-8700-37DEB4EF47FB}"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10932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519FA-7471-4B77-9C9F-4460D808E523}"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22683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B6160-BAE6-406B-9FD0-FE606042F62F}"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8502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CC9DB-B467-4A37-BDBB-09235EF6E370}" type="datetime1">
              <a:rPr lang="en-GB" smtClean="0"/>
              <a:t>17/06/2014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9603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CA3D9B-FDEE-4EDF-9509-69A9DD78286D}"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04513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9C703-37EA-4E16-A8D4-B1A01C4C0F28}" type="datetime1">
              <a:rPr lang="en-GB" smtClean="0"/>
              <a:t>17/06/2014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47601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0F1DC1-2698-44FE-86A6-56CE45160883}" type="datetime1">
              <a:rPr lang="en-GB" smtClean="0"/>
              <a:t>17/06/2014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859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0BDCE-C4FE-43A8-BC4C-7BACD605E771}" type="datetime1">
              <a:rPr lang="en-GB" smtClean="0"/>
              <a:t>17/06/2014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8499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7AF-C034-4030-864D-1DC0FD630C74}"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28095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D302C-C7A2-4009-A915-E64558617931}"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234796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A881C8-3B6C-436F-8F6D-7E5DC14396C0}"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75368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58F1CB-29F2-4C52-B35D-512E3B85DB6D}" type="datetime1">
              <a:rPr lang="en-GB" smtClean="0"/>
              <a:t>17/06/2014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0410001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 y="685800"/>
            <a:ext cx="9144000" cy="6172200"/>
          </a:xfrm>
          <a:prstGeom prst="rect">
            <a:avLst/>
          </a:prstGeom>
          <a:solidFill>
            <a:srgbClr val="EC4841"/>
          </a:solidFill>
          <a:ln>
            <a:noFill/>
          </a:ln>
          <a:effectLst/>
          <a:extLst/>
        </p:spPr>
        <p:txBody>
          <a:bodyPr wrap="none" anchor="ctr"/>
          <a:lstStyle/>
          <a:p>
            <a:endParaRPr lang="en-GB"/>
          </a:p>
        </p:txBody>
      </p:sp>
      <p:sp>
        <p:nvSpPr>
          <p:cNvPr id="2" name="Title 1"/>
          <p:cNvSpPr>
            <a:spLocks noGrp="1"/>
          </p:cNvSpPr>
          <p:nvPr>
            <p:ph type="title" hasCustomPrompt="1"/>
          </p:nvPr>
        </p:nvSpPr>
        <p:spPr>
          <a:xfrm>
            <a:off x="685801" y="3279848"/>
            <a:ext cx="7772400" cy="1362075"/>
          </a:xfrm>
        </p:spPr>
        <p:txBody>
          <a:bodyPr anchor="t"/>
          <a:lstStyle>
            <a:lvl1pPr algn="ctr">
              <a:defRPr sz="4000" b="1" cap="none">
                <a:solidFill>
                  <a:schemeClr val="bg1"/>
                </a:solidFill>
                <a:latin typeface="Cambria" pitchFamily="18" charset="0"/>
                <a:cs typeface="HELvetic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3738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CD2F9-52BE-430E-89F0-F6EBD7DBE5D5}"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52480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298B-2BA9-4E4B-B8A5-640D3EED8787}" type="datetime1">
              <a:rPr lang="en-GB" smtClean="0"/>
              <a:t>17/06/2014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935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93F564F-C846-4A37-BE3B-1789D91244B6}"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778713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2" descr="sfondi slides-10.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B86E5CF5-1C9A-4061-9C6D-8B2C629C5628}"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1551611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sfondi slides-2.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ED9B3388-59B6-4F7E-BFBA-773A7E8E55B0}"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9042165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spcBef>
          <a:spcPct val="0"/>
        </a:spcBef>
        <a:buNone/>
        <a:defRPr sz="1400" b="1" kern="1200">
          <a:solidFill>
            <a:schemeClr val="bg1"/>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3.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50B579E5-85E6-4BFE-AD6C-AA4C5BE8C2FB}"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4061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4" descr="sfondi slides-11.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C493692-561B-4809-B80C-FC9F35036CAB}"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37897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2" descr="sfondi slides-4.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1ACF6CC1-641F-4601-9EDC-5A92613FF6F3}"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054498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9.tif                                            007765C3 enzo casa                      7C2683C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402EF80A-F5A1-4099-8840-9A2354E0DCD6}"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080065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89" r:id="rId12"/>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AEA5E-D63D-440B-9C5D-3AD5D0A2C86A}" type="datetime1">
              <a:rPr lang="en-GB" smtClean="0"/>
              <a:t>17/06/2014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B606A-EF12-48AB-B4C4-F7CE8EF271BA}" type="slidenum">
              <a:rPr lang="en-GB" smtClean="0"/>
              <a:t>‹#›</a:t>
            </a:fld>
            <a:endParaRPr lang="en-GB"/>
          </a:p>
        </p:txBody>
      </p:sp>
    </p:spTree>
    <p:extLst>
      <p:ext uri="{BB962C8B-B14F-4D97-AF65-F5344CB8AC3E}">
        <p14:creationId xmlns:p14="http://schemas.microsoft.com/office/powerpoint/2010/main" val="2234402130"/>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258" y="608730"/>
            <a:ext cx="7773485" cy="114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258" y="1981042"/>
            <a:ext cx="7773485" cy="41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257" y="6249270"/>
            <a:ext cx="1905388"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ABDEC93-0E8B-4536-A992-12E689906D5F}" type="datetime1">
              <a:rPr lang="en-GB" smtClean="0"/>
              <a:t>17/06/2014</a:t>
            </a:fld>
            <a:endParaRPr lang="es-ES_tradnl"/>
          </a:p>
        </p:txBody>
      </p:sp>
      <p:sp>
        <p:nvSpPr>
          <p:cNvPr id="1029" name="Rectangle 5"/>
          <p:cNvSpPr>
            <a:spLocks noGrp="1" noChangeArrowheads="1"/>
          </p:cNvSpPr>
          <p:nvPr>
            <p:ph type="ftr" sz="quarter" idx="3"/>
          </p:nvPr>
        </p:nvSpPr>
        <p:spPr bwMode="auto">
          <a:xfrm>
            <a:off x="3123968" y="6249270"/>
            <a:ext cx="2896065"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_tradnl" smtClean="0"/>
              <a:t>Confidencial. Reservats tots els drets.</a:t>
            </a:r>
            <a:endParaRPr lang="es-ES_tradnl"/>
          </a:p>
        </p:txBody>
      </p:sp>
      <p:sp>
        <p:nvSpPr>
          <p:cNvPr id="1030" name="Rectangle 6"/>
          <p:cNvSpPr>
            <a:spLocks noGrp="1" noChangeArrowheads="1"/>
          </p:cNvSpPr>
          <p:nvPr>
            <p:ph type="sldNum" sz="quarter" idx="4"/>
          </p:nvPr>
        </p:nvSpPr>
        <p:spPr bwMode="auto">
          <a:xfrm>
            <a:off x="6553356" y="6249270"/>
            <a:ext cx="1905387"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A54FEB-92E4-4978-8045-368F529BCB61}" type="slidenum">
              <a:rPr lang="es-ES_tradnl"/>
              <a:pPr/>
              <a:t>‹#›</a:t>
            </a:fld>
            <a:endParaRPr lang="es-ES_tradnl"/>
          </a:p>
        </p:txBody>
      </p:sp>
      <p:pic>
        <p:nvPicPr>
          <p:cNvPr id="7" name="Picture 2" descr="foto_07.jpg                                                    007676AB enzo casa                      7C2683C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10278"/>
      </p:ext>
    </p:extLst>
  </p:cSld>
  <p:clrMap bg1="lt1" tx1="dk1" bg2="lt2" tx2="dk2" accent1="accent1" accent2="accent2" accent3="accent3" accent4="accent4" accent5="accent5" accent6="accent6" hlink="hlink" folHlink="folHlink"/>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heiner@syntesa.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Red kiwi fruit sl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1800" dirty="0">
                <a:solidFill>
                  <a:srgbClr val="FFFFFF"/>
                </a:solidFill>
              </a:rPr>
              <a:t>Fresh fruit and vegetable exports from Greece</a:t>
            </a:r>
            <a:r>
              <a:rPr lang="en-GB" sz="1800">
                <a:solidFill>
                  <a:srgbClr val="FFFFFF"/>
                </a:solidFill>
              </a:rPr>
              <a:t>: </a:t>
            </a:r>
            <a:r>
              <a:rPr lang="en-GB" sz="1800" smtClean="0">
                <a:solidFill>
                  <a:srgbClr val="FFFFFF"/>
                </a:solidFill>
              </a:rPr>
              <a:t>solutions</a:t>
            </a:r>
            <a:endParaRPr lang="en-GB" sz="1800" dirty="0">
              <a:solidFill>
                <a:srgbClr val="FFFFFF"/>
              </a:solidFill>
            </a:endParaRPr>
          </a:p>
        </p:txBody>
      </p:sp>
      <p:sp>
        <p:nvSpPr>
          <p:cNvPr id="3" name="Subtitle 2"/>
          <p:cNvSpPr>
            <a:spLocks noGrp="1"/>
          </p:cNvSpPr>
          <p:nvPr>
            <p:ph type="subTitle" idx="1"/>
          </p:nvPr>
        </p:nvSpPr>
        <p:spPr/>
        <p:txBody>
          <a:bodyPr>
            <a:normAutofit/>
          </a:bodyPr>
          <a:lstStyle/>
          <a:p>
            <a:r>
              <a:rPr lang="en-GB" sz="4000" b="1" dirty="0" smtClean="0">
                <a:solidFill>
                  <a:srgbClr val="FFFFFF"/>
                </a:solidFill>
              </a:rPr>
              <a:t>Purpose and scope</a:t>
            </a:r>
            <a:endParaRPr lang="en-GB" sz="4000" b="1" dirty="0">
              <a:solidFill>
                <a:srgbClr val="FFFFFF"/>
              </a:solidFill>
            </a:endParaRPr>
          </a:p>
        </p:txBody>
      </p:sp>
    </p:spTree>
    <p:extLst>
      <p:ext uri="{BB962C8B-B14F-4D97-AF65-F5344CB8AC3E}">
        <p14:creationId xmlns:p14="http://schemas.microsoft.com/office/powerpoint/2010/main" val="13743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10</a:t>
            </a:fld>
            <a:endParaRPr lang="en-GB"/>
          </a:p>
        </p:txBody>
      </p:sp>
      <p:sp>
        <p:nvSpPr>
          <p:cNvPr id="5" name="Rectangle 4"/>
          <p:cNvSpPr/>
          <p:nvPr/>
        </p:nvSpPr>
        <p:spPr>
          <a:xfrm>
            <a:off x="1790700" y="1270000"/>
            <a:ext cx="57404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Fresh fruit and vegetable exports from Greece: </a:t>
            </a:r>
            <a:r>
              <a:rPr lang="en-GB" b="1" dirty="0"/>
              <a:t>challenges</a:t>
            </a:r>
          </a:p>
        </p:txBody>
      </p:sp>
      <p:sp>
        <p:nvSpPr>
          <p:cNvPr id="6" name="Rectangle 5"/>
          <p:cNvSpPr/>
          <p:nvPr/>
        </p:nvSpPr>
        <p:spPr>
          <a:xfrm>
            <a:off x="1790700" y="2860675"/>
            <a:ext cx="57404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International benchmarking  </a:t>
            </a:r>
            <a:endParaRPr lang="en-GB" b="1" dirty="0"/>
          </a:p>
        </p:txBody>
      </p:sp>
      <p:cxnSp>
        <p:nvCxnSpPr>
          <p:cNvPr id="8" name="Straight Arrow Connector 7"/>
          <p:cNvCxnSpPr>
            <a:stCxn id="5" idx="2"/>
            <a:endCxn id="6" idx="0"/>
          </p:cNvCxnSpPr>
          <p:nvPr/>
        </p:nvCxnSpPr>
        <p:spPr>
          <a:xfrm>
            <a:off x="4660900" y="1930400"/>
            <a:ext cx="0" cy="930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27748" y="1979612"/>
            <a:ext cx="2266903" cy="584775"/>
          </a:xfrm>
          <a:prstGeom prst="rect">
            <a:avLst/>
          </a:prstGeom>
          <a:noFill/>
        </p:spPr>
        <p:txBody>
          <a:bodyPr wrap="none" rtlCol="0">
            <a:spAutoFit/>
          </a:bodyPr>
          <a:lstStyle/>
          <a:p>
            <a:r>
              <a:rPr lang="en-GB" sz="1600" i="1" dirty="0" smtClean="0"/>
              <a:t>Identification of hotspots</a:t>
            </a:r>
          </a:p>
          <a:p>
            <a:r>
              <a:rPr lang="en-GB" sz="1600" i="1" dirty="0" smtClean="0"/>
              <a:t>and potential solutions</a:t>
            </a:r>
            <a:endParaRPr lang="en-GB" sz="1600" i="1" dirty="0"/>
          </a:p>
        </p:txBody>
      </p:sp>
      <p:sp>
        <p:nvSpPr>
          <p:cNvPr id="10" name="Rectangle 9"/>
          <p:cNvSpPr/>
          <p:nvPr/>
        </p:nvSpPr>
        <p:spPr>
          <a:xfrm>
            <a:off x="1790700" y="4508500"/>
            <a:ext cx="57404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Fresh fruit and vegetable exports from Greece: </a:t>
            </a:r>
            <a:r>
              <a:rPr lang="en-GB" b="1" dirty="0" smtClean="0"/>
              <a:t>solutions</a:t>
            </a:r>
            <a:endParaRPr lang="en-GB" b="1" dirty="0"/>
          </a:p>
        </p:txBody>
      </p:sp>
      <p:cxnSp>
        <p:nvCxnSpPr>
          <p:cNvPr id="12" name="Straight Arrow Connector 11"/>
          <p:cNvCxnSpPr>
            <a:stCxn id="6" idx="2"/>
            <a:endCxn id="10" idx="0"/>
          </p:cNvCxnSpPr>
          <p:nvPr/>
        </p:nvCxnSpPr>
        <p:spPr>
          <a:xfrm>
            <a:off x="4660900" y="3521075"/>
            <a:ext cx="0" cy="987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84712" y="3552826"/>
            <a:ext cx="1932388" cy="338554"/>
          </a:xfrm>
          <a:prstGeom prst="rect">
            <a:avLst/>
          </a:prstGeom>
          <a:noFill/>
        </p:spPr>
        <p:txBody>
          <a:bodyPr wrap="none" rtlCol="0">
            <a:spAutoFit/>
          </a:bodyPr>
          <a:lstStyle/>
          <a:p>
            <a:r>
              <a:rPr lang="en-GB" sz="1600" i="1" dirty="0" smtClean="0"/>
              <a:t>How do others cope?</a:t>
            </a:r>
            <a:endParaRPr lang="en-GB" sz="1600" i="1" dirty="0"/>
          </a:p>
        </p:txBody>
      </p:sp>
      <p:sp>
        <p:nvSpPr>
          <p:cNvPr id="16" name="Rectangle 15"/>
          <p:cNvSpPr/>
          <p:nvPr/>
        </p:nvSpPr>
        <p:spPr>
          <a:xfrm>
            <a:off x="1625600" y="5719345"/>
            <a:ext cx="18542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Policy makers</a:t>
            </a:r>
            <a:endParaRPr lang="en-GB" b="1" dirty="0"/>
          </a:p>
        </p:txBody>
      </p:sp>
      <p:sp>
        <p:nvSpPr>
          <p:cNvPr id="17" name="Rectangle 16"/>
          <p:cNvSpPr/>
          <p:nvPr/>
        </p:nvSpPr>
        <p:spPr>
          <a:xfrm>
            <a:off x="3733800" y="5719345"/>
            <a:ext cx="18542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Administration</a:t>
            </a:r>
            <a:endParaRPr lang="en-GB" b="1" dirty="0"/>
          </a:p>
        </p:txBody>
      </p:sp>
      <p:sp>
        <p:nvSpPr>
          <p:cNvPr id="18" name="Rectangle 17"/>
          <p:cNvSpPr/>
          <p:nvPr/>
        </p:nvSpPr>
        <p:spPr>
          <a:xfrm>
            <a:off x="5842000" y="5719345"/>
            <a:ext cx="1854200" cy="660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Private sector</a:t>
            </a:r>
            <a:endParaRPr lang="en-GB" b="1" dirty="0"/>
          </a:p>
        </p:txBody>
      </p:sp>
      <p:cxnSp>
        <p:nvCxnSpPr>
          <p:cNvPr id="20" name="Straight Arrow Connector 19"/>
          <p:cNvCxnSpPr>
            <a:stCxn id="10" idx="2"/>
            <a:endCxn id="16" idx="0"/>
          </p:cNvCxnSpPr>
          <p:nvPr/>
        </p:nvCxnSpPr>
        <p:spPr>
          <a:xfrm flipH="1">
            <a:off x="2552700" y="5168900"/>
            <a:ext cx="2108200" cy="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17" idx="0"/>
          </p:cNvCxnSpPr>
          <p:nvPr/>
        </p:nvCxnSpPr>
        <p:spPr>
          <a:xfrm>
            <a:off x="4660900" y="5168900"/>
            <a:ext cx="0" cy="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a:endCxn id="18" idx="0"/>
          </p:cNvCxnSpPr>
          <p:nvPr/>
        </p:nvCxnSpPr>
        <p:spPr>
          <a:xfrm>
            <a:off x="4660900" y="5168900"/>
            <a:ext cx="2108200" cy="55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69200" y="4648200"/>
            <a:ext cx="1556836" cy="369332"/>
          </a:xfrm>
          <a:prstGeom prst="rect">
            <a:avLst/>
          </a:prstGeom>
          <a:noFill/>
        </p:spPr>
        <p:txBody>
          <a:bodyPr wrap="none" rtlCol="0">
            <a:spAutoFit/>
          </a:bodyPr>
          <a:lstStyle/>
          <a:p>
            <a:r>
              <a:rPr lang="en-GB" b="1" dirty="0" smtClean="0">
                <a:solidFill>
                  <a:srgbClr val="FF0000"/>
                </a:solidFill>
              </a:rPr>
              <a:t>12</a:t>
            </a:r>
            <a:r>
              <a:rPr lang="en-GB" b="1" baseline="30000" dirty="0" smtClean="0">
                <a:solidFill>
                  <a:srgbClr val="FF0000"/>
                </a:solidFill>
              </a:rPr>
              <a:t>th</a:t>
            </a:r>
            <a:r>
              <a:rPr lang="en-GB" b="1" dirty="0" smtClean="0">
                <a:solidFill>
                  <a:srgbClr val="FF0000"/>
                </a:solidFill>
              </a:rPr>
              <a:t> June 2014</a:t>
            </a:r>
            <a:endParaRPr lang="en-GB" b="1" dirty="0">
              <a:solidFill>
                <a:srgbClr val="FF0000"/>
              </a:solidFill>
            </a:endParaRPr>
          </a:p>
        </p:txBody>
      </p:sp>
    </p:spTree>
    <p:extLst>
      <p:ext uri="{BB962C8B-B14F-4D97-AF65-F5344CB8AC3E}">
        <p14:creationId xmlns:p14="http://schemas.microsoft.com/office/powerpoint/2010/main" val="13146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of the day</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11</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776466378"/>
              </p:ext>
            </p:extLst>
          </p:nvPr>
        </p:nvGraphicFramePr>
        <p:xfrm>
          <a:off x="383541" y="845437"/>
          <a:ext cx="8303259" cy="6018590"/>
        </p:xfrm>
        <a:graphic>
          <a:graphicData uri="http://schemas.openxmlformats.org/drawingml/2006/table">
            <a:tbl>
              <a:tblPr firstRow="1" firstCol="1" bandRow="1">
                <a:tableStyleId>{68D230F3-CF80-4859-8CE7-A43EE81993B5}</a:tableStyleId>
              </a:tblPr>
              <a:tblGrid>
                <a:gridCol w="1271588"/>
                <a:gridCol w="7031671"/>
              </a:tblGrid>
              <a:tr h="192691">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Time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Subject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09:00-09:15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Welcome - </a:t>
                      </a: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Representative UN ECE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Presentation of participants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09:15-09:30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Purpose and scope of the meeting</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09:30-10:00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Summary of initial workshop and identified challenges</a:t>
                      </a:r>
                      <a:b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b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0758">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10:00-11:00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International good practice as benchmarks for Greece Part I</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EXPORT PROMOTION BOARDS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COOPERATIVES as models to get economies of scale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2691">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11:00-11:30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Coffee break</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11:30-13:00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International good practice as benchmarks for Greece Part II</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EXTENSION SERVICES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ELECTRONIC SUPPY CHAIN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TRANSPORT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AUTOMATION AND SCHEDULING OF INSPECTIONS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379">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14:00-14:30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Light Lunch</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2691">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14:30-16:00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Discussion of solutions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780">
                <a:tc>
                  <a:txBody>
                    <a:bodyPr/>
                    <a:lstStyle/>
                    <a:p>
                      <a:pPr>
                        <a:lnSpc>
                          <a:spcPct val="107000"/>
                        </a:lnSpc>
                        <a:spcAft>
                          <a:spcPts val="0"/>
                        </a:spcAft>
                      </a:pPr>
                      <a:r>
                        <a:rPr lang="en-US" sz="1400" b="1" kern="10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16:00-16:20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The smarter food vision</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780">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16:20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Closure</a:t>
                      </a:r>
                      <a:br>
                        <a:rPr lang="en-US" sz="1400" b="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br>
                      <a:r>
                        <a:rPr lang="en-US" sz="1400" i="1" kern="100" dirty="0">
                          <a:solidFill>
                            <a:srgbClr val="475A8D"/>
                          </a:solidFill>
                          <a:effectLst/>
                          <a:latin typeface="Calibri" panose="020F0502020204030204" pitchFamily="34" charset="0"/>
                          <a:ea typeface="Calibri" panose="020F0502020204030204" pitchFamily="34" charset="0"/>
                          <a:cs typeface="Times New Roman" panose="02020603050405020304" pitchFamily="18" charset="0"/>
                        </a:rPr>
                        <a:t>Representative UN ECE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1591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idx="4294967295"/>
          </p:nvPr>
        </p:nvSpPr>
        <p:spPr>
          <a:xfrm>
            <a:off x="914400" y="3127374"/>
            <a:ext cx="8229600" cy="320675"/>
          </a:xfrm>
        </p:spPr>
        <p:txBody>
          <a:bodyPr>
            <a:noAutofit/>
          </a:bodyPr>
          <a:lstStyle/>
          <a:p>
            <a:r>
              <a:rPr lang="en-US" sz="4000" dirty="0" smtClean="0"/>
              <a:t>Thank you for your attention!</a:t>
            </a:r>
            <a:endParaRPr lang="en-US" sz="4000" dirty="0"/>
          </a:p>
        </p:txBody>
      </p:sp>
      <p:sp>
        <p:nvSpPr>
          <p:cNvPr id="2" name="Slide Number Placeholder 1"/>
          <p:cNvSpPr>
            <a:spLocks noGrp="1"/>
          </p:cNvSpPr>
          <p:nvPr>
            <p:ph type="sldNum" sz="quarter" idx="12"/>
          </p:nvPr>
        </p:nvSpPr>
        <p:spPr/>
        <p:txBody>
          <a:bodyPr/>
          <a:lstStyle/>
          <a:p>
            <a:fld id="{1920EEC7-98E1-4CEF-92AF-B9255C82647E}" type="slidenum">
              <a:rPr lang="en-GB" smtClean="0"/>
              <a:t>12</a:t>
            </a:fld>
            <a:endParaRPr lang="en-GB"/>
          </a:p>
        </p:txBody>
      </p:sp>
      <p:sp>
        <p:nvSpPr>
          <p:cNvPr id="3" name="TextBox 2"/>
          <p:cNvSpPr txBox="1"/>
          <p:nvPr/>
        </p:nvSpPr>
        <p:spPr>
          <a:xfrm>
            <a:off x="5842000" y="5130800"/>
            <a:ext cx="2975366" cy="923330"/>
          </a:xfrm>
          <a:prstGeom prst="rect">
            <a:avLst/>
          </a:prstGeom>
          <a:noFill/>
        </p:spPr>
        <p:txBody>
          <a:bodyPr wrap="none" rtlCol="0">
            <a:spAutoFit/>
          </a:bodyPr>
          <a:lstStyle/>
          <a:p>
            <a:r>
              <a:rPr lang="en-GB" dirty="0" smtClean="0"/>
              <a:t>Dr Heiner Lehr</a:t>
            </a:r>
          </a:p>
          <a:p>
            <a:r>
              <a:rPr lang="en-GB" dirty="0" smtClean="0"/>
              <a:t>Syntesa Partners &amp; Associates</a:t>
            </a:r>
          </a:p>
          <a:p>
            <a:r>
              <a:rPr lang="en-GB" dirty="0" smtClean="0">
                <a:hlinkClick r:id="rId2"/>
              </a:rPr>
              <a:t>heiner@syntesa.eu</a:t>
            </a:r>
            <a:r>
              <a:rPr lang="en-GB" dirty="0" smtClean="0"/>
              <a:t> </a:t>
            </a:r>
            <a:endParaRPr lang="en-GB" dirty="0"/>
          </a:p>
        </p:txBody>
      </p:sp>
    </p:spTree>
    <p:extLst>
      <p:ext uri="{BB962C8B-B14F-4D97-AF65-F5344CB8AC3E}">
        <p14:creationId xmlns:p14="http://schemas.microsoft.com/office/powerpoint/2010/main" val="1579858295"/>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export</a:t>
            </a:r>
            <a:endParaRPr lang="en-GB" dirty="0"/>
          </a:p>
        </p:txBody>
      </p:sp>
      <p:pic>
        <p:nvPicPr>
          <p:cNvPr id="6" name="Content Placeholder 5" descr="Screen Clippi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1094921" y="1325401"/>
            <a:ext cx="7058479" cy="3221200"/>
          </a:xfrm>
        </p:spPr>
      </p:pic>
      <p:sp>
        <p:nvSpPr>
          <p:cNvPr id="5" name="Slide Number Placeholder 4"/>
          <p:cNvSpPr>
            <a:spLocks noGrp="1"/>
          </p:cNvSpPr>
          <p:nvPr>
            <p:ph type="sldNum" sz="quarter" idx="12"/>
          </p:nvPr>
        </p:nvSpPr>
        <p:spPr/>
        <p:txBody>
          <a:bodyPr/>
          <a:lstStyle/>
          <a:p>
            <a:fld id="{1920EEC7-98E1-4CEF-92AF-B9255C82647E}" type="slidenum">
              <a:rPr lang="en-GB" smtClean="0"/>
              <a:t>2</a:t>
            </a:fld>
            <a:endParaRPr lang="en-GB"/>
          </a:p>
        </p:txBody>
      </p:sp>
      <p:sp>
        <p:nvSpPr>
          <p:cNvPr id="7" name="Rectangle 6"/>
          <p:cNvSpPr/>
          <p:nvPr/>
        </p:nvSpPr>
        <p:spPr>
          <a:xfrm>
            <a:off x="1323520" y="5174227"/>
            <a:ext cx="6496957" cy="1600438"/>
          </a:xfrm>
          <a:prstGeom prst="rect">
            <a:avLst/>
          </a:prstGeom>
        </p:spPr>
        <p:txBody>
          <a:bodyPr wrap="square">
            <a:spAutoFit/>
          </a:bodyPr>
          <a:lstStyle/>
          <a:p>
            <a:r>
              <a:rPr lang="en-GB" sz="1400" dirty="0">
                <a:solidFill>
                  <a:srgbClr val="403E3C"/>
                </a:solidFill>
              </a:rPr>
              <a:t>Time is recorded in calendar days. The time calculation for a procedure starts from the moment it is initiated and runs until it is completed. If a procedure can be accelerated for an additional cost, the fastest legal procedure is chosen. It is assumed that neither the exporter nor the importer wastes time and that each commits to completing each remaining procedure without delay. Procedures that can be completed in parallel are measured as simultaneous. The waiting time between procedures--for example, during unloading of the cargo--is included in the measure.</a:t>
            </a:r>
            <a:endParaRPr lang="en-GB" sz="1400" dirty="0"/>
          </a:p>
        </p:txBody>
      </p:sp>
      <p:sp>
        <p:nvSpPr>
          <p:cNvPr id="8" name="Rectangle 7"/>
          <p:cNvSpPr/>
          <p:nvPr/>
        </p:nvSpPr>
        <p:spPr>
          <a:xfrm>
            <a:off x="4267200" y="4429277"/>
            <a:ext cx="4572000" cy="30777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 2014 The World Bank Group, All Rights Reserved.</a:t>
            </a:r>
          </a:p>
        </p:txBody>
      </p:sp>
    </p:spTree>
    <p:extLst>
      <p:ext uri="{BB962C8B-B14F-4D97-AF65-F5344CB8AC3E}">
        <p14:creationId xmlns:p14="http://schemas.microsoft.com/office/powerpoint/2010/main" val="406337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Documents to export</a:t>
            </a:r>
            <a:endParaRPr lang="en-GB" dirty="0"/>
          </a:p>
        </p:txBody>
      </p:sp>
      <p:pic>
        <p:nvPicPr>
          <p:cNvPr id="6"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1" y="1790494"/>
            <a:ext cx="7287078" cy="3312308"/>
          </a:xfrm>
        </p:spPr>
      </p:pic>
      <p:sp>
        <p:nvSpPr>
          <p:cNvPr id="5" name="Slide Number Placeholder 4"/>
          <p:cNvSpPr>
            <a:spLocks noGrp="1"/>
          </p:cNvSpPr>
          <p:nvPr>
            <p:ph type="sldNum" sz="quarter" idx="12"/>
          </p:nvPr>
        </p:nvSpPr>
        <p:spPr/>
        <p:txBody>
          <a:bodyPr/>
          <a:lstStyle/>
          <a:p>
            <a:fld id="{1920EEC7-98E1-4CEF-92AF-B9255C82647E}" type="slidenum">
              <a:rPr lang="en-GB" smtClean="0"/>
              <a:t>3</a:t>
            </a:fld>
            <a:endParaRPr lang="en-GB"/>
          </a:p>
        </p:txBody>
      </p:sp>
      <p:sp>
        <p:nvSpPr>
          <p:cNvPr id="7" name="Rectangle 6"/>
          <p:cNvSpPr/>
          <p:nvPr/>
        </p:nvSpPr>
        <p:spPr>
          <a:xfrm>
            <a:off x="914401" y="5286883"/>
            <a:ext cx="7287078" cy="1200329"/>
          </a:xfrm>
          <a:prstGeom prst="rect">
            <a:avLst/>
          </a:prstGeom>
        </p:spPr>
        <p:txBody>
          <a:bodyPr wrap="square">
            <a:spAutoFit/>
          </a:bodyPr>
          <a:lstStyle/>
          <a:p>
            <a:r>
              <a:rPr lang="en-GB" sz="1200" dirty="0">
                <a:solidFill>
                  <a:srgbClr val="403E3C"/>
                </a:solidFill>
              </a:rPr>
              <a:t>All documents required per shipment to export goods are recorded. It is assumed that the contract has already been agreed upon and signed by both parties. Documents required for clearance by government ministries, customs authorities, port and container terminal authorities, health and technical control agencies and banks are taken into account. Since payment is by letter of credit, all documents required by banks for the issuance or securing of a letter of credit are also taken into account. Documents that are renewed annually and that do not require renewal per shipment (for example, an annual tax clearance certificate) are not included.</a:t>
            </a:r>
            <a:endParaRPr lang="en-GB" sz="1200" dirty="0"/>
          </a:p>
        </p:txBody>
      </p:sp>
      <p:sp>
        <p:nvSpPr>
          <p:cNvPr id="8" name="Rectangle 7"/>
          <p:cNvSpPr/>
          <p:nvPr/>
        </p:nvSpPr>
        <p:spPr>
          <a:xfrm>
            <a:off x="4303712" y="4948913"/>
            <a:ext cx="4572000" cy="30777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 2014 The World Bank Group, All Rights Reserved.</a:t>
            </a:r>
          </a:p>
        </p:txBody>
      </p:sp>
    </p:spTree>
    <p:extLst>
      <p:ext uri="{BB962C8B-B14F-4D97-AF65-F5344CB8AC3E}">
        <p14:creationId xmlns:p14="http://schemas.microsoft.com/office/powerpoint/2010/main" val="1311665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dirty="0"/>
              <a:t>Ease of doing business index </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9548" y="1533326"/>
            <a:ext cx="6477904" cy="2857899"/>
          </a:xfrm>
        </p:spPr>
      </p:pic>
      <p:sp>
        <p:nvSpPr>
          <p:cNvPr id="5" name="Slide Number Placeholder 4"/>
          <p:cNvSpPr>
            <a:spLocks noGrp="1"/>
          </p:cNvSpPr>
          <p:nvPr>
            <p:ph type="sldNum" sz="quarter" idx="12"/>
          </p:nvPr>
        </p:nvSpPr>
        <p:spPr/>
        <p:txBody>
          <a:bodyPr/>
          <a:lstStyle/>
          <a:p>
            <a:fld id="{1920EEC7-98E1-4CEF-92AF-B9255C82647E}" type="slidenum">
              <a:rPr lang="en-GB" smtClean="0"/>
              <a:t>4</a:t>
            </a:fld>
            <a:endParaRPr lang="en-GB"/>
          </a:p>
        </p:txBody>
      </p:sp>
      <p:sp>
        <p:nvSpPr>
          <p:cNvPr id="8" name="Rectangle 7"/>
          <p:cNvSpPr/>
          <p:nvPr/>
        </p:nvSpPr>
        <p:spPr>
          <a:xfrm>
            <a:off x="1269548" y="4912123"/>
            <a:ext cx="6477904" cy="1169551"/>
          </a:xfrm>
          <a:prstGeom prst="rect">
            <a:avLst/>
          </a:prstGeom>
        </p:spPr>
        <p:txBody>
          <a:bodyPr wrap="square">
            <a:spAutoFit/>
          </a:bodyPr>
          <a:lstStyle/>
          <a:p>
            <a:r>
              <a:rPr lang="en-GB" sz="1400" dirty="0">
                <a:solidFill>
                  <a:srgbClr val="403E3C"/>
                </a:solidFill>
              </a:rPr>
              <a:t>Ease of doing business ranks economies from 1 to 189, with first place being the best. A high ranking (a low numerical rank) means that the regulatory environment is conducive to business operation. The index averages the country's percentile rankings on 10 topics covered in the World Bank's Doing Business. The ranking on each topic is the simple average of the percentile rankings on its component indicators.</a:t>
            </a:r>
            <a:endParaRPr lang="en-GB" sz="1400" dirty="0"/>
          </a:p>
        </p:txBody>
      </p:sp>
      <p:sp>
        <p:nvSpPr>
          <p:cNvPr id="9" name="Rectangle 8"/>
          <p:cNvSpPr/>
          <p:nvPr/>
        </p:nvSpPr>
        <p:spPr>
          <a:xfrm>
            <a:off x="3846512" y="4329671"/>
            <a:ext cx="4572000" cy="307777"/>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 2014 The World Bank Group, All Rights Reserved.</a:t>
            </a:r>
          </a:p>
        </p:txBody>
      </p:sp>
    </p:spTree>
    <p:extLst>
      <p:ext uri="{BB962C8B-B14F-4D97-AF65-F5344CB8AC3E}">
        <p14:creationId xmlns:p14="http://schemas.microsoft.com/office/powerpoint/2010/main" val="238023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Production vs value</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913" y="1780968"/>
            <a:ext cx="7916733" cy="3895932"/>
          </a:xfrm>
        </p:spPr>
      </p:pic>
      <p:sp>
        <p:nvSpPr>
          <p:cNvPr id="5" name="Slide Number Placeholder 4"/>
          <p:cNvSpPr>
            <a:spLocks noGrp="1"/>
          </p:cNvSpPr>
          <p:nvPr>
            <p:ph type="sldNum" sz="quarter" idx="12"/>
          </p:nvPr>
        </p:nvSpPr>
        <p:spPr/>
        <p:txBody>
          <a:bodyPr/>
          <a:lstStyle/>
          <a:p>
            <a:fld id="{1920EEC7-98E1-4CEF-92AF-B9255C82647E}" type="slidenum">
              <a:rPr lang="en-GB" smtClean="0"/>
              <a:t>5</a:t>
            </a:fld>
            <a:endParaRPr lang="en-GB"/>
          </a:p>
        </p:txBody>
      </p:sp>
    </p:spTree>
    <p:extLst>
      <p:ext uri="{BB962C8B-B14F-4D97-AF65-F5344CB8AC3E}">
        <p14:creationId xmlns:p14="http://schemas.microsoft.com/office/powerpoint/2010/main" val="117825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Production vs value</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6</a:t>
            </a:fld>
            <a:endParaRPr lang="en-GB"/>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 y="1071563"/>
            <a:ext cx="4581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Description: C:\Users\dogvile\Downloads\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63" y="3559175"/>
            <a:ext cx="52768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59500" y="4597400"/>
            <a:ext cx="574196" cy="369332"/>
          </a:xfrm>
          <a:prstGeom prst="rect">
            <a:avLst/>
          </a:prstGeom>
          <a:noFill/>
        </p:spPr>
        <p:txBody>
          <a:bodyPr wrap="none" rtlCol="0">
            <a:spAutoFit/>
          </a:bodyPr>
          <a:lstStyle/>
          <a:p>
            <a:r>
              <a:rPr lang="en-GB" dirty="0" smtClean="0"/>
              <a:t>3%?</a:t>
            </a:r>
            <a:endParaRPr lang="en-GB" dirty="0"/>
          </a:p>
        </p:txBody>
      </p:sp>
      <p:cxnSp>
        <p:nvCxnSpPr>
          <p:cNvPr id="8" name="Straight Arrow Connector 7"/>
          <p:cNvCxnSpPr/>
          <p:nvPr/>
        </p:nvCxnSpPr>
        <p:spPr>
          <a:xfrm flipV="1">
            <a:off x="5676900" y="4966732"/>
            <a:ext cx="635000" cy="849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53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performance indicators</a:t>
            </a:r>
            <a:endParaRPr lang="en-GB" dirty="0"/>
          </a:p>
        </p:txBody>
      </p:sp>
      <p:sp>
        <p:nvSpPr>
          <p:cNvPr id="3" name="Content Placeholder 2"/>
          <p:cNvSpPr>
            <a:spLocks noGrp="1"/>
          </p:cNvSpPr>
          <p:nvPr>
            <p:ph idx="1"/>
          </p:nvPr>
        </p:nvSpPr>
        <p:spPr/>
        <p:txBody>
          <a:bodyPr>
            <a:normAutofit/>
          </a:bodyPr>
          <a:lstStyle/>
          <a:p>
            <a:pPr>
              <a:lnSpc>
                <a:spcPct val="250000"/>
              </a:lnSpc>
            </a:pPr>
            <a:r>
              <a:rPr lang="en-GB" sz="2800" dirty="0" smtClean="0"/>
              <a:t>Reduction </a:t>
            </a:r>
            <a:r>
              <a:rPr lang="en-GB" sz="2800" dirty="0"/>
              <a:t>of time to </a:t>
            </a:r>
            <a:r>
              <a:rPr lang="en-GB" sz="2800" dirty="0" smtClean="0"/>
              <a:t>export</a:t>
            </a:r>
          </a:p>
          <a:p>
            <a:pPr>
              <a:lnSpc>
                <a:spcPct val="250000"/>
              </a:lnSpc>
            </a:pPr>
            <a:r>
              <a:rPr lang="en-GB" sz="2800" dirty="0" smtClean="0"/>
              <a:t>Reduction </a:t>
            </a:r>
            <a:r>
              <a:rPr lang="en-GB" sz="2800" dirty="0"/>
              <a:t>of export </a:t>
            </a:r>
            <a:r>
              <a:rPr lang="en-GB" sz="2800" dirty="0" smtClean="0"/>
              <a:t>costs</a:t>
            </a:r>
          </a:p>
          <a:p>
            <a:pPr>
              <a:lnSpc>
                <a:spcPct val="250000"/>
              </a:lnSpc>
            </a:pPr>
            <a:r>
              <a:rPr lang="en-GB" sz="2800" dirty="0" smtClean="0"/>
              <a:t>Predictability </a:t>
            </a:r>
            <a:r>
              <a:rPr lang="en-GB" sz="2800" dirty="0"/>
              <a:t>(reduction of variance in cost and time</a:t>
            </a:r>
            <a:r>
              <a:rPr lang="en-GB" sz="2800" dirty="0" smtClean="0"/>
              <a:t>)</a:t>
            </a:r>
            <a:endParaRPr lang="en-GB" sz="2800" dirty="0"/>
          </a:p>
        </p:txBody>
      </p:sp>
      <p:sp>
        <p:nvSpPr>
          <p:cNvPr id="5" name="Slide Number Placeholder 4"/>
          <p:cNvSpPr>
            <a:spLocks noGrp="1"/>
          </p:cNvSpPr>
          <p:nvPr>
            <p:ph type="sldNum" sz="quarter" idx="12"/>
          </p:nvPr>
        </p:nvSpPr>
        <p:spPr/>
        <p:txBody>
          <a:bodyPr/>
          <a:lstStyle/>
          <a:p>
            <a:fld id="{1920EEC7-98E1-4CEF-92AF-B9255C82647E}" type="slidenum">
              <a:rPr lang="en-GB" smtClean="0"/>
              <a:t>7</a:t>
            </a:fld>
            <a:endParaRPr lang="en-GB"/>
          </a:p>
        </p:txBody>
      </p:sp>
    </p:spTree>
    <p:extLst>
      <p:ext uri="{BB962C8B-B14F-4D97-AF65-F5344CB8AC3E}">
        <p14:creationId xmlns:p14="http://schemas.microsoft.com/office/powerpoint/2010/main" val="2357099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LivingLab</a:t>
            </a:r>
            <a:endParaRPr lang="en-GB"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927" y="1195388"/>
            <a:ext cx="7558945" cy="4956175"/>
          </a:xfrm>
        </p:spPr>
      </p:pic>
      <p:sp>
        <p:nvSpPr>
          <p:cNvPr id="4" name="Slide Number Placeholder 3"/>
          <p:cNvSpPr>
            <a:spLocks noGrp="1"/>
          </p:cNvSpPr>
          <p:nvPr>
            <p:ph type="sldNum" sz="quarter" idx="12"/>
          </p:nvPr>
        </p:nvSpPr>
        <p:spPr/>
        <p:txBody>
          <a:bodyPr/>
          <a:lstStyle/>
          <a:p>
            <a:fld id="{1920EEC7-98E1-4CEF-92AF-B9255C82647E}" type="slidenum">
              <a:rPr lang="en-GB" smtClean="0"/>
              <a:t>8</a:t>
            </a:fld>
            <a:endParaRPr lang="en-GB"/>
          </a:p>
        </p:txBody>
      </p:sp>
      <p:sp>
        <p:nvSpPr>
          <p:cNvPr id="6" name="Rectangle 5"/>
          <p:cNvSpPr/>
          <p:nvPr/>
        </p:nvSpPr>
        <p:spPr>
          <a:xfrm>
            <a:off x="6261100" y="5194300"/>
            <a:ext cx="1778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181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dirty="0" smtClean="0"/>
              <a:t>Stakeholders</a:t>
            </a:r>
            <a:endParaRPr lang="en-GB" dirty="0"/>
          </a:p>
        </p:txBody>
      </p:sp>
      <p:sp>
        <p:nvSpPr>
          <p:cNvPr id="4" name="Content Placeholder 3"/>
          <p:cNvSpPr>
            <a:spLocks noGrp="1"/>
          </p:cNvSpPr>
          <p:nvPr>
            <p:ph idx="1"/>
          </p:nvPr>
        </p:nvSpPr>
        <p:spPr>
          <a:solidFill>
            <a:srgbClr val="FFFFFF">
              <a:alpha val="80000"/>
            </a:srgbClr>
          </a:solidFill>
        </p:spPr>
        <p:txBody>
          <a:bodyPr/>
          <a:lstStyle/>
          <a:p>
            <a:pPr lvl="0"/>
            <a:endParaRPr lang="en-GB" dirty="0" smtClean="0"/>
          </a:p>
          <a:p>
            <a:pPr lvl="0"/>
            <a:r>
              <a:rPr lang="en-GB" dirty="0" smtClean="0"/>
              <a:t>Exporters </a:t>
            </a:r>
            <a:r>
              <a:rPr lang="en-GB" dirty="0"/>
              <a:t>and/or exporter association(s)</a:t>
            </a:r>
          </a:p>
          <a:p>
            <a:pPr lvl="0"/>
            <a:r>
              <a:rPr lang="en-GB" dirty="0"/>
              <a:t>Importer </a:t>
            </a:r>
            <a:r>
              <a:rPr lang="en-GB" dirty="0" smtClean="0"/>
              <a:t>representatives</a:t>
            </a:r>
          </a:p>
          <a:p>
            <a:pPr lvl="0"/>
            <a:r>
              <a:rPr lang="en-GB" dirty="0" smtClean="0"/>
              <a:t>Third </a:t>
            </a:r>
            <a:r>
              <a:rPr lang="en-GB" dirty="0"/>
              <a:t>party logistics providers</a:t>
            </a:r>
          </a:p>
          <a:p>
            <a:pPr lvl="0"/>
            <a:r>
              <a:rPr lang="en-GB" dirty="0"/>
              <a:t>Directorate of phytosanitary controls</a:t>
            </a:r>
          </a:p>
          <a:p>
            <a:pPr lvl="0"/>
            <a:r>
              <a:rPr lang="en-GB" dirty="0"/>
              <a:t>Directorate of quality control</a:t>
            </a:r>
          </a:p>
          <a:p>
            <a:pPr lvl="0"/>
            <a:r>
              <a:rPr lang="en-GB" dirty="0"/>
              <a:t>DAOK (local competent authority)</a:t>
            </a:r>
          </a:p>
          <a:p>
            <a:pPr lvl="0"/>
            <a:r>
              <a:rPr lang="en-GB" dirty="0"/>
              <a:t>Directorate of Customs</a:t>
            </a:r>
          </a:p>
          <a:p>
            <a:pPr lvl="0"/>
            <a:r>
              <a:rPr lang="en-GB" dirty="0"/>
              <a:t>UN ECE and </a:t>
            </a:r>
            <a:r>
              <a:rPr lang="en-GB" dirty="0" smtClean="0"/>
              <a:t>TFGR</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9</a:t>
            </a:fld>
            <a:endParaRPr lang="en-GB"/>
          </a:p>
        </p:txBody>
      </p:sp>
    </p:spTree>
    <p:extLst>
      <p:ext uri="{BB962C8B-B14F-4D97-AF65-F5344CB8AC3E}">
        <p14:creationId xmlns:p14="http://schemas.microsoft.com/office/powerpoint/2010/main" val="337058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Syntesa V120607a</Template>
  <TotalTime>86</TotalTime>
  <Words>579</Words>
  <Application>Microsoft Office PowerPoint</Application>
  <PresentationFormat>On-screen Show (4:3)</PresentationFormat>
  <Paragraphs>91</Paragraphs>
  <Slides>12</Slides>
  <Notes>1</Notes>
  <HiddenSlides>0</HiddenSlides>
  <MMClips>0</MMClips>
  <ScaleCrop>false</ScaleCrop>
  <HeadingPairs>
    <vt:vector size="4" baseType="variant">
      <vt:variant>
        <vt:lpstr>Theme</vt:lpstr>
      </vt:variant>
      <vt:variant>
        <vt:i4>9</vt:i4>
      </vt:variant>
      <vt:variant>
        <vt:lpstr>Slide Titles</vt:lpstr>
      </vt:variant>
      <vt:variant>
        <vt:i4>12</vt:i4>
      </vt:variant>
    </vt:vector>
  </HeadingPairs>
  <TitlesOfParts>
    <vt:vector size="21" baseType="lpstr">
      <vt:lpstr>1_Custom Design</vt:lpstr>
      <vt:lpstr>4_Custom Design</vt:lpstr>
      <vt:lpstr>5_Custom Design</vt:lpstr>
      <vt:lpstr>2_Custom Design</vt:lpstr>
      <vt:lpstr>6_Custom Design</vt:lpstr>
      <vt:lpstr>7_Custom Design</vt:lpstr>
      <vt:lpstr>8_Custom Design</vt:lpstr>
      <vt:lpstr>Custom Design</vt:lpstr>
      <vt:lpstr>Presentación en blanco</vt:lpstr>
      <vt:lpstr>Fresh fruit and vegetable exports from Greece: solutions</vt:lpstr>
      <vt:lpstr>Time to export</vt:lpstr>
      <vt:lpstr>Documents to export</vt:lpstr>
      <vt:lpstr>Ease of doing business index </vt:lpstr>
      <vt:lpstr>Production vs value</vt:lpstr>
      <vt:lpstr>Production vs value</vt:lpstr>
      <vt:lpstr>Key performance indicators</vt:lpstr>
      <vt:lpstr>LivingLab</vt:lpstr>
      <vt:lpstr>Stakeholders</vt:lpstr>
      <vt:lpstr>Workshops</vt:lpstr>
      <vt:lpstr>Programme of the day</vt:lpstr>
      <vt:lpstr>Thank you for your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Heiner Lehr</dc:creator>
  <cp:lastModifiedBy>Sanchez</cp:lastModifiedBy>
  <cp:revision>24</cp:revision>
  <dcterms:created xsi:type="dcterms:W3CDTF">2014-05-05T03:32:55Z</dcterms:created>
  <dcterms:modified xsi:type="dcterms:W3CDTF">2014-06-17T15:35:00Z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1DjXEyN2sBlpI6Nm2kLJoRmw13u2HZvOGfxmoRRBV218</vt:lpwstr>
  </property>
  <property fmtid="{D5CDD505-2E9C-101B-9397-08002B2CF9AE}" pid="3" name="Google.Documents.RevisionId">
    <vt:lpwstr>08342784795775903886</vt:lpwstr>
  </property>
  <property fmtid="{D5CDD505-2E9C-101B-9397-08002B2CF9AE}" pid="4" name="Google.Documents.PreviousRevisionId">
    <vt:lpwstr>02996576129064177633</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